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0" r:id="rId14"/>
    <p:sldId id="271" r:id="rId15"/>
    <p:sldId id="272" r:id="rId16"/>
    <p:sldId id="273" r:id="rId17"/>
    <p:sldId id="274" r:id="rId18"/>
    <p:sldId id="275" r:id="rId19"/>
    <p:sldId id="269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1B14"/>
    <a:srgbClr val="663300"/>
    <a:srgbClr val="6B3A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203" autoAdjust="0"/>
    <p:restoredTop sz="88688" autoAdjust="0"/>
  </p:normalViewPr>
  <p:slideViewPr>
    <p:cSldViewPr>
      <p:cViewPr>
        <p:scale>
          <a:sx n="91" d="100"/>
          <a:sy n="91" d="100"/>
        </p:scale>
        <p:origin x="-1550" y="4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4000">
              <a:schemeClr val="accent6">
                <a:lumMod val="60000"/>
                <a:lumOff val="40000"/>
              </a:schemeClr>
            </a:gs>
            <a:gs pos="64999">
              <a:srgbClr val="F0EBD5"/>
            </a:gs>
            <a:gs pos="100000">
              <a:srgbClr val="D1C39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gif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1143000"/>
          </a:xfrm>
        </p:spPr>
        <p:txBody>
          <a:bodyPr>
            <a:normAutofit fontScale="90000"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ru-RU" b="1" dirty="0">
                <a:ln w="50800"/>
                <a:solidFill>
                  <a:schemeClr val="bg1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Segoe Script" pitchFamily="34" charset="0"/>
              </a:rPr>
              <a:t>ЦИВИЛИЗАЦИИ</a:t>
            </a:r>
            <a:br>
              <a:rPr lang="ru-RU" b="1" dirty="0">
                <a:ln w="50800"/>
                <a:solidFill>
                  <a:schemeClr val="bg1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Segoe Script" pitchFamily="34" charset="0"/>
              </a:rPr>
            </a:br>
            <a:r>
              <a:rPr lang="ru-RU" b="1" dirty="0">
                <a:ln w="50800"/>
                <a:solidFill>
                  <a:schemeClr val="bg1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Segoe Script" pitchFamily="34" charset="0"/>
              </a:rPr>
              <a:t>Востока и Запада</a:t>
            </a:r>
          </a:p>
        </p:txBody>
      </p:sp>
      <p:pic>
        <p:nvPicPr>
          <p:cNvPr id="1026" name="Picture 2" descr="H:\цивилизации\167359-e0181-31353198-m549x5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192168"/>
            <a:ext cx="8429652" cy="56658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14422"/>
            <a:ext cx="2928958" cy="21738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57224" y="714356"/>
            <a:ext cx="75009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u="sng" dirty="0">
                <a:solidFill>
                  <a:srgbClr val="C00000"/>
                </a:solidFill>
                <a:latin typeface="Segoe Print" pitchFamily="2" charset="0"/>
              </a:rPr>
              <a:t>Цивилизация</a:t>
            </a:r>
            <a:r>
              <a:rPr lang="ru-RU" sz="3600" b="1" dirty="0">
                <a:solidFill>
                  <a:srgbClr val="321B14"/>
                </a:solidFill>
                <a:latin typeface="Segoe Print" pitchFamily="2" charset="0"/>
              </a:rPr>
              <a:t> – культурная общность наивысшего порядка.</a:t>
            </a:r>
          </a:p>
        </p:txBody>
      </p:sp>
    </p:spTree>
  </p:cSld>
  <p:clrMapOvr>
    <a:masterClrMapping/>
  </p:clrMapOvr>
  <p:transition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714356"/>
            <a:ext cx="4786314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Запад есть запад, восток есть восток,</a:t>
            </a:r>
            <a:b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</a:b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Не встретиться им никогда...</a:t>
            </a:r>
            <a:b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</a:b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Лишь у подножья Престола Божья</a:t>
            </a:r>
            <a:b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</a:b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В день страшного суда. 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Segoe Print" pitchFamily="2" charset="0"/>
                <a:cs typeface="Arial" pitchFamily="34" charset="0"/>
              </a:rPr>
              <a:t>Редьярд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Segoe Print" pitchFamily="2" charset="0"/>
                <a:cs typeface="Arial" pitchFamily="34" charset="0"/>
              </a:rPr>
              <a:t> Киплинг  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Segoe Print" pitchFamily="2" charset="0"/>
              <a:cs typeface="Arial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4500562" y="3286124"/>
            <a:ext cx="4643438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Эти строки, принадлежащие великому английскому писателю, и по сей день привлекают внимание. Одни соглашаются с Киплингом, говоря, что Востоку и Западу действительно не понять друг друга. Другие, наоборот, протестуют, указывая на то, что Восток европеизируется, а Запад проявляет все больший интерес к традициям востока ( философии, искусствам, медицине). 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Segoe Print" pitchFamily="2" charset="0"/>
              <a:cs typeface="Arial" pitchFamily="34" charset="0"/>
            </a:endParaRPr>
          </a:p>
        </p:txBody>
      </p:sp>
      <p:pic>
        <p:nvPicPr>
          <p:cNvPr id="2051" name="Picture 3" descr="G:\GEO\7 класс\МАТЕРИКИ\ЕВРАЗИЯ\азия\азия фото\1477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67250" y="0"/>
            <a:ext cx="4476749" cy="33575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G:\GEO\7 класс\МАТЕРИКИ\города\вид на эмпайр стейт билдинг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75422"/>
            <a:ext cx="4643438" cy="3482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ru-RU" b="1" dirty="0">
                <a:ln w="50800"/>
                <a:solidFill>
                  <a:schemeClr val="accent2">
                    <a:lumMod val="50000"/>
                  </a:schemeClr>
                </a:solidFill>
                <a:latin typeface="Segoe Script" pitchFamily="34" charset="0"/>
              </a:rPr>
              <a:t>Цивилизации  Востока</a:t>
            </a:r>
          </a:p>
        </p:txBody>
      </p:sp>
      <p:pic>
        <p:nvPicPr>
          <p:cNvPr id="2050" name="Picture 2" descr="G:\GEO\7 класс\МАТЕРИКИ\пейзажи городов\л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9422" y="1000108"/>
            <a:ext cx="2214578" cy="2214578"/>
          </a:xfrm>
          <a:prstGeom prst="rect">
            <a:avLst/>
          </a:prstGeom>
          <a:noFill/>
        </p:spPr>
      </p:pic>
      <p:pic>
        <p:nvPicPr>
          <p:cNvPr id="2051" name="Picture 3" descr="G:\GEO\7 класс\МАТЕРИКИ\пейзажи городов\тадж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1934" y="3053950"/>
            <a:ext cx="5072066" cy="3804050"/>
          </a:xfrm>
          <a:prstGeom prst="rect">
            <a:avLst/>
          </a:prstGeom>
          <a:noFill/>
        </p:spPr>
      </p:pic>
      <p:pic>
        <p:nvPicPr>
          <p:cNvPr id="2052" name="Picture 4" descr="G:\GEO\7 класс\МАТЕРИКИ\пейзажи городов\небоскрёбы\KLCC_PetronasTowers%20cop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285860"/>
            <a:ext cx="4177016" cy="5572140"/>
          </a:xfrm>
          <a:prstGeom prst="rect">
            <a:avLst/>
          </a:prstGeom>
          <a:noFill/>
        </p:spPr>
      </p:pic>
      <p:pic>
        <p:nvPicPr>
          <p:cNvPr id="2054" name="Picture 6" descr="G:\GEO\7 класс\МАТЕРИКИ\ЕВРАЗИЯ\азия\азия фото\индонезия1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00496" y="1142984"/>
            <a:ext cx="3119427" cy="2105613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885828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Под восточной цивилизацией подразумевается прежде всего Индия, Китай и Япония на протяжении гигантского временного промежутка: с середины 2 тысячелетия до н.э. - по 17 век н.э. - 3000 лет. За это время на Западе успели одна за другой смениться несколько цивилизаций. 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Segoe Print" pitchFamily="2" charset="0"/>
              <a:cs typeface="Arial" pitchFamily="34" charset="0"/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1500174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В устойчивости Восточной цивилизации и состоит первая особенность Востока. Развитие Востока предстает как сплошная линия. Новые веяния не разрушают устои цивилизации. Они вписываются в старое и растворяются в нем. 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Segoe Print" pitchFamily="2" charset="0"/>
              <a:cs typeface="Arial" pitchFamily="34" charset="0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2786058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Segoe Print" pitchFamily="2" charset="0"/>
                <a:ea typeface="Times New Roman" pitchFamily="18" charset="0"/>
                <a:cs typeface="Arial" pitchFamily="34" charset="0"/>
              </a:rPr>
              <a:t>Второй важной особенностью Востока являлось то, что общество здесь не утеряло связи с природой. 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Segoe Print" pitchFamily="2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3571876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Segoe Print" pitchFamily="2" charset="0"/>
              </a:rPr>
              <a:t>В отличие от европейцев человек Востока никогда не терял связи со средой обитания. Свои помыслы он направил не на создание механизмов, возмещающих собственное несовершенство, а на то, чтобы усовершенствовать свои душу и тело. Мир воспринимался им, как единое целое, и человек в этом целом не господин, а лишь одна из составных частей. А раз так, то цель человека - не вражда, а стремление быть с природой в гармонии и, познав основные ее законы, постараться не противоречить им. </a:t>
            </a:r>
          </a:p>
        </p:txBody>
      </p:sp>
    </p:spTree>
  </p:cSld>
  <p:clrMapOvr>
    <a:masterClrMapping/>
  </p:clrMapOvr>
  <p:transition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-32" y="714356"/>
          <a:ext cx="9144032" cy="5777403"/>
        </p:xfrm>
        <a:graphic>
          <a:graphicData uri="http://schemas.openxmlformats.org/drawingml/2006/table">
            <a:tbl>
              <a:tblPr/>
              <a:tblGrid>
                <a:gridCol w="293867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0535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62506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latin typeface="Segoe Script" pitchFamily="34" charset="0"/>
                          <a:ea typeface="Times New Roman"/>
                          <a:cs typeface="Times New Roman"/>
                        </a:rPr>
                        <a:t>ВОСТОК</a:t>
                      </a:r>
                      <a:endParaRPr lang="ru-RU" sz="1800" i="0" dirty="0">
                        <a:latin typeface="Segoe Script" pitchFamily="34" charset="0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6616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Segoe Print" pitchFamily="2" charset="0"/>
                          <a:ea typeface="Times New Roman"/>
                          <a:cs typeface="Times New Roman"/>
                        </a:rPr>
                        <a:t>Индуистская</a:t>
                      </a: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Segoe Print" pitchFamily="2" charset="0"/>
                          <a:ea typeface="Times New Roman"/>
                          <a:cs typeface="Times New Roman"/>
                        </a:rPr>
                        <a:t>Бассейн Инда и Ганга. Наследие: Золотой храм в </a:t>
                      </a:r>
                      <a:r>
                        <a:rPr lang="ru-RU" sz="1400" b="1" dirty="0" err="1">
                          <a:latin typeface="Segoe Print" pitchFamily="2" charset="0"/>
                          <a:ea typeface="Times New Roman"/>
                          <a:cs typeface="Times New Roman"/>
                        </a:rPr>
                        <a:t>Амритсаре</a:t>
                      </a:r>
                      <a:r>
                        <a:rPr lang="ru-RU" sz="1400" b="1" dirty="0">
                          <a:latin typeface="Segoe Print" pitchFamily="2" charset="0"/>
                          <a:ea typeface="Times New Roman"/>
                          <a:cs typeface="Times New Roman"/>
                        </a:rPr>
                        <a:t>, Тадж-Махал, пейзажи долины реки Дамодар.</a:t>
                      </a: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7015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Segoe Print" pitchFamily="2" charset="0"/>
                          <a:ea typeface="Times New Roman"/>
                          <a:cs typeface="Times New Roman"/>
                        </a:rPr>
                        <a:t>Исламская</a:t>
                      </a: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Segoe Print" pitchFamily="2" charset="0"/>
                          <a:ea typeface="Times New Roman"/>
                          <a:cs typeface="Times New Roman"/>
                        </a:rPr>
                        <a:t>Субкультуры: арабская, тюркская, иранская, малайская. Наследие: мечети Аммана, Багдада, Анкары, Мекки, Тегерана; керамика, вышивка, тиснения на коже; художественная обработка металла.</a:t>
                      </a: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7070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Segoe Print" pitchFamily="2" charset="0"/>
                          <a:ea typeface="Times New Roman"/>
                          <a:cs typeface="Times New Roman"/>
                        </a:rPr>
                        <a:t>Китайско-Конфуцианская</a:t>
                      </a: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Segoe Print" pitchFamily="2" charset="0"/>
                          <a:ea typeface="Times New Roman"/>
                          <a:cs typeface="Times New Roman"/>
                        </a:rPr>
                        <a:t>Бассейн реки Хуанхэ. Наследие: Великая Китайская стена, Великий канал, Дворцово-храмовые комплексы.</a:t>
                      </a: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3733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Segoe Print" pitchFamily="2" charset="0"/>
                          <a:ea typeface="Times New Roman"/>
                          <a:cs typeface="Times New Roman"/>
                        </a:rPr>
                        <a:t>Японская</a:t>
                      </a: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Segoe Print" pitchFamily="2" charset="0"/>
                          <a:ea typeface="Times New Roman"/>
                          <a:cs typeface="Times New Roman"/>
                        </a:rPr>
                        <a:t>Япония. Наследие: икебана, </a:t>
                      </a:r>
                      <a:r>
                        <a:rPr lang="ru-RU" sz="1400" b="1" dirty="0" err="1">
                          <a:latin typeface="Segoe Print" pitchFamily="2" charset="0"/>
                          <a:ea typeface="Times New Roman"/>
                          <a:cs typeface="Times New Roman"/>
                        </a:rPr>
                        <a:t>бонсай</a:t>
                      </a:r>
                      <a:r>
                        <a:rPr lang="ru-RU" sz="1400" b="1" dirty="0">
                          <a:latin typeface="Segoe Print" pitchFamily="2" charset="0"/>
                          <a:ea typeface="Times New Roman"/>
                          <a:cs typeface="Times New Roman"/>
                        </a:rPr>
                        <a:t>, сад камней, </a:t>
                      </a:r>
                      <a:r>
                        <a:rPr lang="ru-RU" sz="1400" b="1" dirty="0" err="1">
                          <a:latin typeface="Segoe Print" pitchFamily="2" charset="0"/>
                          <a:ea typeface="Times New Roman"/>
                          <a:cs typeface="Times New Roman"/>
                        </a:rPr>
                        <a:t>аквакультура</a:t>
                      </a:r>
                      <a:r>
                        <a:rPr lang="ru-RU" sz="1400" b="1" dirty="0">
                          <a:latin typeface="Segoe Print" pitchFamily="2" charset="0"/>
                          <a:ea typeface="Times New Roman"/>
                          <a:cs typeface="Times New Roman"/>
                        </a:rPr>
                        <a:t>, театр кабуки, традиции и обычаи.  </a:t>
                      </a: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54214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latin typeface="Segoe Script" pitchFamily="34" charset="0"/>
                          <a:ea typeface="Times New Roman"/>
                          <a:cs typeface="Times New Roman"/>
                        </a:rPr>
                        <a:t>ЗАПАД</a:t>
                      </a:r>
                      <a:endParaRPr lang="ru-RU" sz="1800" i="0" dirty="0">
                        <a:latin typeface="Segoe Script" pitchFamily="34" charset="0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9947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latin typeface="Segoe Print" pitchFamily="2" charset="0"/>
                          <a:ea typeface="Times New Roman"/>
                          <a:cs typeface="Times New Roman"/>
                        </a:rPr>
                        <a:t>Западно-европейская</a:t>
                      </a:r>
                      <a:endParaRPr lang="ru-RU" sz="1600" b="1" dirty="0">
                        <a:latin typeface="Segoe Print" pitchFamily="2" charset="0"/>
                        <a:ea typeface="Times New Roman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Segoe Print" pitchFamily="2" charset="0"/>
                          <a:ea typeface="Times New Roman"/>
                          <a:cs typeface="Times New Roman"/>
                        </a:rPr>
                        <a:t>Франция, Италия, Великобритания, Германия. Наследие: музыка, живопись, замки Луары, Рим, Лувр, музеи Лондона, замки Баварии.</a:t>
                      </a: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79895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Segoe Print" pitchFamily="2" charset="0"/>
                          <a:ea typeface="Times New Roman"/>
                          <a:cs typeface="Times New Roman"/>
                        </a:rPr>
                        <a:t>Православная</a:t>
                      </a: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Segoe Print" pitchFamily="2" charset="0"/>
                          <a:ea typeface="Times New Roman"/>
                          <a:cs typeface="Times New Roman"/>
                        </a:rPr>
                        <a:t>Россия(евразийская страна – совмещает культуру Востока и Запада), Сербия, Белоруссия, Украина. Наследие: церкви и соборы, монастыри, ремёсла(вышивка; роспись по дереву, металлу, глине; художественная ковка </a:t>
                      </a:r>
                      <a:r>
                        <a:rPr lang="ru-RU" sz="1400" b="1" dirty="0" err="1">
                          <a:latin typeface="Segoe Print" pitchFamily="2" charset="0"/>
                          <a:ea typeface="Times New Roman"/>
                          <a:cs typeface="Times New Roman"/>
                        </a:rPr>
                        <a:t>Каслино</a:t>
                      </a:r>
                      <a:r>
                        <a:rPr lang="ru-RU" sz="1400" b="1" dirty="0">
                          <a:latin typeface="Segoe Print" pitchFamily="2" charset="0"/>
                          <a:ea typeface="Times New Roman"/>
                          <a:cs typeface="Times New Roman"/>
                        </a:rPr>
                        <a:t> и др.).</a:t>
                      </a: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9921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Segoe Print" pitchFamily="2" charset="0"/>
                          <a:ea typeface="Times New Roman"/>
                          <a:cs typeface="Times New Roman"/>
                        </a:rPr>
                        <a:t>Латиноамериканская</a:t>
                      </a: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Segoe Print" pitchFamily="2" charset="0"/>
                          <a:ea typeface="Times New Roman"/>
                          <a:cs typeface="Times New Roman"/>
                        </a:rPr>
                        <a:t>Южная Америка. Наследие: древние города индейцев, дороги инков, высокогорное животноводство, танцы и мелодии кечуа, кукуруза, фасоль, подсолнечник, картофель, томаты, какао.</a:t>
                      </a: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214546" y="214290"/>
            <a:ext cx="478634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3200" b="1" dirty="0">
                <a:ln w="50800"/>
                <a:solidFill>
                  <a:schemeClr val="accent2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Segoe Script" pitchFamily="34" charset="0"/>
              </a:rPr>
              <a:t>ЦИВИЛИЗАЦИИ</a:t>
            </a:r>
          </a:p>
        </p:txBody>
      </p:sp>
    </p:spTree>
  </p:cSld>
  <p:clrMapOvr>
    <a:masterClrMapping/>
  </p:clrMapOvr>
  <p:transition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2143108" y="642918"/>
            <a:ext cx="7000892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sng" strike="noStrike" cap="none" normalizeH="0" baseline="0" dirty="0" err="1">
                <a:ln>
                  <a:noFill/>
                </a:ln>
                <a:solidFill>
                  <a:srgbClr val="C00000"/>
                </a:solidFill>
                <a:effectLst/>
                <a:latin typeface="Segoe Print" pitchFamily="2" charset="0"/>
                <a:ea typeface="Times New Roman" pitchFamily="18" charset="0"/>
                <a:cs typeface="Times New Roman" pitchFamily="18" charset="0"/>
              </a:rPr>
              <a:t>Тадж-Маха́л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egoe Print" pitchFamily="2" charset="0"/>
                <a:ea typeface="Times New Roman" pitchFamily="18" charset="0"/>
                <a:cs typeface="Times New Roman" pitchFamily="18" charset="0"/>
              </a:rPr>
              <a:t>  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Segoe Print" pitchFamily="2" charset="0"/>
                <a:ea typeface="Times New Roman" pitchFamily="18" charset="0"/>
                <a:cs typeface="Times New Roman" pitchFamily="18" charset="0"/>
              </a:rPr>
              <a:t>—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Segoe Print" pitchFamily="2" charset="0"/>
                <a:ea typeface="Times New Roman" pitchFamily="18" charset="0"/>
                <a:cs typeface="Times New Roman" pitchFamily="18" charset="0"/>
              </a:rPr>
              <a:t>м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Segoe Print" pitchFamily="2" charset="0"/>
                <a:ea typeface="Times New Roman" pitchFamily="18" charset="0"/>
                <a:cs typeface="Times New Roman" pitchFamily="18" charset="0"/>
              </a:rPr>
              <a:t>авзолей-мечеть, находящийся в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Segoe Print" pitchFamily="2" charset="0"/>
                <a:ea typeface="Times New Roman" pitchFamily="18" charset="0"/>
                <a:cs typeface="Times New Roman" pitchFamily="18" charset="0"/>
              </a:rPr>
              <a:t>Агре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Segoe Print" pitchFamily="2" charset="0"/>
                <a:ea typeface="Times New Roman" pitchFamily="18" charset="0"/>
                <a:cs typeface="Times New Roman" pitchFamily="18" charset="0"/>
              </a:rPr>
              <a:t>, Индия. Построен по приказу императора Великих</a:t>
            </a:r>
            <a:r>
              <a:rPr kumimoji="0" lang="ru-RU" sz="1600" b="0" i="0" u="none" strike="noStrike" cap="none" normalizeH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Segoe Print" pitchFamily="2" charset="0"/>
                <a:ea typeface="Times New Roman" pitchFamily="18" charset="0"/>
                <a:cs typeface="Times New Roman" pitchFamily="18" charset="0"/>
              </a:rPr>
              <a:t> Моголов </a:t>
            </a:r>
            <a:r>
              <a:rPr kumimoji="0" lang="ru-RU" sz="1600" b="0" i="0" u="none" strike="noStrike" cap="none" normalizeH="0" dirty="0" err="1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Segoe Print" pitchFamily="2" charset="0"/>
                <a:ea typeface="Times New Roman" pitchFamily="18" charset="0"/>
                <a:cs typeface="Times New Roman" pitchFamily="18" charset="0"/>
              </a:rPr>
              <a:t>Шах-Ждахана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Segoe Print" pitchFamily="2" charset="0"/>
                <a:ea typeface="Times New Roman" pitchFamily="18" charset="0"/>
                <a:cs typeface="Times New Roman" pitchFamily="18" charset="0"/>
              </a:rPr>
              <a:t> в память о жене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Segoe Print" pitchFamily="2" charset="0"/>
                <a:ea typeface="Times New Roman" pitchFamily="18" charset="0"/>
                <a:cs typeface="Times New Roman" pitchFamily="18" charset="0"/>
              </a:rPr>
              <a:t>Мумтаз-Махал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Segoe Print" pitchFamily="2" charset="0"/>
                <a:ea typeface="Times New Roman" pitchFamily="18" charset="0"/>
                <a:cs typeface="Times New Roman" pitchFamily="18" charset="0"/>
              </a:rPr>
              <a:t> (позже здесь был похоронен и сам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Segoe Print" pitchFamily="2" charset="0"/>
                <a:ea typeface="Times New Roman" pitchFamily="18" charset="0"/>
                <a:cs typeface="Times New Roman" pitchFamily="18" charset="0"/>
              </a:rPr>
              <a:t>Шах-Джахан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Segoe Print" pitchFamily="2" charset="0"/>
                <a:ea typeface="Times New Roman" pitchFamily="18" charset="0"/>
                <a:cs typeface="Times New Roman" pitchFamily="18" charset="0"/>
              </a:rPr>
              <a:t>).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Segoe Print" pitchFamily="2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Segoe Print" pitchFamily="2" charset="0"/>
                <a:ea typeface="Times New Roman" pitchFamily="18" charset="0"/>
                <a:cs typeface="Times New Roman" pitchFamily="18" charset="0"/>
              </a:rPr>
              <a:t>Тадж-Махал считается лучшим примером архитектуры стиля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Segoe Print" pitchFamily="2" charset="0"/>
                <a:ea typeface="Times New Roman" pitchFamily="18" charset="0"/>
                <a:cs typeface="Times New Roman" pitchFamily="18" charset="0"/>
              </a:rPr>
              <a:t>Мугал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Segoe Print" pitchFamily="2" charset="0"/>
                <a:ea typeface="Times New Roman" pitchFamily="18" charset="0"/>
                <a:cs typeface="Times New Roman" pitchFamily="18" charset="0"/>
              </a:rPr>
              <a:t>, который сочетает в себе элементы персидского, индийского и исламского архитектурных стилей. В 1983 году Тадж-Махал стал объектом Всемирного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Segoe Print" pitchFamily="2" charset="0"/>
                <a:ea typeface="Times New Roman" pitchFamily="18" charset="0"/>
                <a:cs typeface="Times New Roman" pitchFamily="18" charset="0"/>
              </a:rPr>
              <a:t>насления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Segoe Print" pitchFamily="2" charset="0"/>
                <a:ea typeface="Times New Roman" pitchFamily="18" charset="0"/>
                <a:cs typeface="Times New Roman" pitchFamily="18" charset="0"/>
              </a:rPr>
              <a:t> ЮНЕСКО, был назван «жемчужиной мусульманского искусства в Индии, одним из общепризнанных шедевров наследия, которым восхищаются во всем мире».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Segoe Print" pitchFamily="2" charset="0"/>
              <a:cs typeface="Arial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714356"/>
          </a:xfrm>
        </p:spPr>
        <p:txBody>
          <a:bodyPr>
            <a:normAutofit fontScale="90000"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r"/>
            <a:r>
              <a:rPr lang="ru-RU" b="1" dirty="0">
                <a:ln w="50800"/>
                <a:solidFill>
                  <a:schemeClr val="accent2">
                    <a:lumMod val="50000"/>
                  </a:schemeClr>
                </a:solidFill>
                <a:latin typeface="Segoe Script" pitchFamily="34" charset="0"/>
              </a:rPr>
              <a:t>ИНДУИСТСКАЯ</a:t>
            </a:r>
          </a:p>
        </p:txBody>
      </p:sp>
      <p:pic>
        <p:nvPicPr>
          <p:cNvPr id="19458" name="Picture 2" descr="G:\GEO\7 класс\МАТЕРИКИ\ЕВРАЗИЯ\тадж махал\1226787536_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57232"/>
            <a:ext cx="2143116" cy="2143116"/>
          </a:xfrm>
          <a:prstGeom prst="rect">
            <a:avLst/>
          </a:prstGeom>
          <a:noFill/>
        </p:spPr>
      </p:pic>
      <p:pic>
        <p:nvPicPr>
          <p:cNvPr id="19459" name="Picture 3" descr="G:\GEO\7 класс\МАТЕРИКИ\ЕВРАЗИЯ\тадж махал\1185273065_1177254891_3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3643314"/>
            <a:ext cx="4286248" cy="3214686"/>
          </a:xfrm>
          <a:prstGeom prst="rect">
            <a:avLst/>
          </a:prstGeom>
          <a:noFill/>
        </p:spPr>
      </p:pic>
      <p:pic>
        <p:nvPicPr>
          <p:cNvPr id="19460" name="Picture 4" descr="G:\GEO\7 класс\МАТЕРИКИ\ЕВРАЗИЯ\тадж махал\Taj%20Maha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650681"/>
            <a:ext cx="4857752" cy="3207319"/>
          </a:xfrm>
          <a:prstGeom prst="rect">
            <a:avLst/>
          </a:prstGeom>
          <a:noFill/>
        </p:spPr>
      </p:pic>
      <p:pic>
        <p:nvPicPr>
          <p:cNvPr id="19462" name="Picture 6" descr="G:\GEO\7 класс\МАТЕРИКИ\ЕВРАЗИЯ\азия\Индия\ind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4286248" cy="3914773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 descr="G:\GEO\7 класс\МАТЕРИКИ\ЕВРАЗИЯ\азия\Индия\r_p_ebd1b23cd1119cfafc307507cb8892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095746" cy="3071810"/>
          </a:xfrm>
          <a:prstGeom prst="rect">
            <a:avLst/>
          </a:prstGeom>
          <a:noFill/>
        </p:spPr>
      </p:pic>
      <p:pic>
        <p:nvPicPr>
          <p:cNvPr id="20484" name="Picture 4" descr="G:\GEO\7 класс\МАТЕРИКИ\ЕВРАЗИЯ\азия\Индия\буйвол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1934" y="0"/>
            <a:ext cx="5072065" cy="3804049"/>
          </a:xfrm>
          <a:prstGeom prst="rect">
            <a:avLst/>
          </a:prstGeom>
          <a:noFill/>
        </p:spPr>
      </p:pic>
      <p:pic>
        <p:nvPicPr>
          <p:cNvPr id="20485" name="Picture 5" descr="G:\GEO\7 класс\МАТЕРИКИ\ЕВРАЗИЯ\азия\Индия\0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628" y="3670790"/>
            <a:ext cx="4143372" cy="3187209"/>
          </a:xfrm>
          <a:prstGeom prst="rect">
            <a:avLst/>
          </a:prstGeom>
          <a:noFill/>
        </p:spPr>
      </p:pic>
      <p:pic>
        <p:nvPicPr>
          <p:cNvPr id="9" name="Рисунок 8" descr="Золотой Храм (Golden Temple)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071810"/>
            <a:ext cx="5286380" cy="3786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6" descr="G:\GEO\7 класс\МАТЕРИКИ\ЕВРАЗИЯ\азия\Индия\327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57422" y="0"/>
            <a:ext cx="5143536" cy="6855598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1429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3200" b="1" dirty="0">
                <a:ln/>
                <a:solidFill>
                  <a:srgbClr val="663300"/>
                </a:solidFill>
                <a:latin typeface="Segoe Script" pitchFamily="34" charset="0"/>
              </a:rPr>
              <a:t>КИТАЙСКО-КОНФУЦИАНСКАЯ</a:t>
            </a:r>
          </a:p>
        </p:txBody>
      </p:sp>
      <p:pic>
        <p:nvPicPr>
          <p:cNvPr id="1026" name="Picture 2" descr="G:\GEO\7 класс\МАТЕРИКИ\ЕВРАЗИЯ\азия\китай\китай9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547548"/>
            <a:ext cx="8358214" cy="63104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G:\GEO\7 класс\МАТЕРИКИ\ЕВРАЗИЯ\азия\китай\КНР\CA8N2F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42918"/>
            <a:ext cx="4286280" cy="3429024"/>
          </a:xfrm>
          <a:prstGeom prst="rect">
            <a:avLst/>
          </a:prstGeom>
          <a:noFill/>
        </p:spPr>
      </p:pic>
      <p:pic>
        <p:nvPicPr>
          <p:cNvPr id="1028" name="Picture 4" descr="G:\GEO\7 класс\МАТЕРИКИ\ЕВРАЗИЯ\азия\китай\КНР\wallpapers_3818_800x6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642918"/>
            <a:ext cx="4429124" cy="3321843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71472" y="4429132"/>
            <a:ext cx="79296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321B14"/>
                </a:solidFill>
                <a:latin typeface="Segoe Print" pitchFamily="2" charset="0"/>
              </a:rPr>
              <a:t>Изобретения: компас, фарфор, бумага, книгопечатание, порох, чай, первое мороженое, макароны, самовар.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GEO\7 класс\МАТЕРИКИ\ЕВРАЗИЯ\азия\китай\КНР\Great_Wall_of_China_Badal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GEO\цивилизации\Запад\image_0029_puteshestvia_07_zapa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0"/>
            <a:ext cx="6537731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85720" y="0"/>
            <a:ext cx="500066" cy="73558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dirty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egoe Script" pitchFamily="34" charset="0"/>
              </a:rPr>
              <a:t>ЦИВИЛИЗАЦИИ</a:t>
            </a:r>
          </a:p>
          <a:p>
            <a:pPr algn="ctr"/>
            <a:r>
              <a:rPr lang="ru-RU" sz="2400" b="1" dirty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egoe Script" pitchFamily="34" charset="0"/>
              </a:rPr>
              <a:t> </a:t>
            </a:r>
            <a:r>
              <a:rPr lang="ru-RU" sz="3200" b="1" dirty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egoe Script" pitchFamily="34" charset="0"/>
              </a:rPr>
              <a:t> </a:t>
            </a:r>
            <a:endParaRPr lang="ru-RU" sz="3200" b="1" cap="none" spc="0" dirty="0">
              <a:ln w="11430"/>
              <a:solidFill>
                <a:schemeClr val="accent2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Segoe Script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286776" y="928670"/>
            <a:ext cx="424496" cy="41549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egoe Script" pitchFamily="34" charset="0"/>
              </a:rPr>
              <a:t>ЗАПАДА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85728"/>
            <a:ext cx="91440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6B3A2B"/>
                </a:solidFill>
                <a:latin typeface="Segoe Print" pitchFamily="2" charset="0"/>
              </a:rPr>
              <a:t>Западные цивилизации объединяет единая </a:t>
            </a:r>
            <a:r>
              <a:rPr lang="ru-RU" sz="2800" b="1" dirty="0" err="1">
                <a:solidFill>
                  <a:srgbClr val="6B3A2B"/>
                </a:solidFill>
                <a:latin typeface="Segoe Print" pitchFamily="2" charset="0"/>
              </a:rPr>
              <a:t>культурно-цивилизационная</a:t>
            </a:r>
            <a:r>
              <a:rPr lang="ru-RU" sz="2800" b="1" dirty="0">
                <a:solidFill>
                  <a:srgbClr val="6B3A2B"/>
                </a:solidFill>
                <a:latin typeface="Segoe Print" pitchFamily="2" charset="0"/>
              </a:rPr>
              <a:t> идея, которая опирается на такие ценности: либерализм, права человека, свободный рынок и другое. Различие состоит в разной степени влияния на них иных этнических культур и религий.</a:t>
            </a:r>
          </a:p>
          <a:p>
            <a:endParaRPr lang="ru-RU" sz="2800" b="1" dirty="0">
              <a:solidFill>
                <a:srgbClr val="6B3A2B"/>
              </a:solidFill>
              <a:latin typeface="Segoe Print" pitchFamily="2" charset="0"/>
            </a:endParaRPr>
          </a:p>
        </p:txBody>
      </p:sp>
    </p:spTree>
  </p:cSld>
  <p:clrMapOvr>
    <a:masterClrMapping/>
  </p:clrMapOvr>
  <p:transition>
    <p:wipe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86314" y="1357298"/>
            <a:ext cx="435768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6B3A2B"/>
                </a:solidFill>
                <a:latin typeface="Segoe Print" pitchFamily="2" charset="0"/>
              </a:rPr>
              <a:t>Ядро западноевропейской цивилизации совпадает со странами, давшими миру античную культуру, идеи эпох возрождения, реформации, просвещения и французской революции.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>
            <a:norm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3200" b="1" dirty="0">
                <a:ln/>
                <a:solidFill>
                  <a:schemeClr val="accent2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Segoe Script" pitchFamily="34" charset="0"/>
              </a:rPr>
              <a:t>ЗАПАДНОЕВРОПЕЙСКАЯ ЦИВИЛИЗАЦИЯ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86314" y="3786190"/>
            <a:ext cx="435768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321B14"/>
                </a:solidFill>
                <a:latin typeface="Segoe Print" pitchFamily="2" charset="0"/>
              </a:rPr>
              <a:t>Наследие: труды философов, учёных; работы архитекторов, скульпторов, художников; Рим, афинский акрополь, замки долины Луары, античные города средиземноморья, Лувр, Тауэр, Прадо, Вестминстерский дворец, музыка, поэзия, картины Рубенса, Дали, Пикассо и других художников и многое другое.</a:t>
            </a:r>
          </a:p>
        </p:txBody>
      </p:sp>
      <p:pic>
        <p:nvPicPr>
          <p:cNvPr id="1027" name="Picture 3" descr="H:\GEO\7 класс\МАТЕРИКИ\ЕВРАЗИЯ\европа\ЕВРОПА 1\германия\кёльн\0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03961"/>
            <a:ext cx="4572000" cy="5654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4429124" y="1928802"/>
            <a:ext cx="47148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663300"/>
                </a:solidFill>
                <a:latin typeface="Segoe Print" pitchFamily="2" charset="0"/>
              </a:rPr>
              <a:t>Хотя западная цивилизация уникальна, она не универсальна.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GEO\7 класс\МАТЕРИКИ\города\ср. замок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0"/>
            <a:ext cx="85725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H:\GEO\7 класс\МАТЕРИКИ\города\ш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" y="0"/>
            <a:ext cx="85725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H:\GEO\7 класс\МАТЕРИКИ\ЕВРАЗИЯ\европа\1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5" descr="H:\GEO\7 класс\МАТЕРИКИ\ЕВРАЗИЯ\европа\ЕВРОПА 1\германия\кёльн\cath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4572000" cy="68694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4" name="Picture 6" descr="H:\GEO\7 класс\МАТЕРИКИ\ЕВРАЗИЯ\европа\ЕВРОПА 1\германия\кёльн\publication_696_305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19787" y="571480"/>
            <a:ext cx="4624213" cy="4714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5" name="Picture 7" descr="H:\GEO\7 класс\МАТЕРИКИ\ЕВРАЗИЯ\европа\ЕВРОПА 1\европа\англия\5.bmp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:\GEO\7 класс\МАТЕРИКИ\ЕВРАЗИЯ\европа\ЕВРОПА 1\европа\франция\франц\в париж\009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929190" cy="68902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H:\GEO\7 класс\МАТЕРИКИ\ЕВРАЗИЯ\европа\ЕВРОПА 1\европа\франция\франц\в париж\01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21834" y="0"/>
            <a:ext cx="5022166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 descr="H:\GEO\7 класс\МАТЕРИКИ\ЕВРАЗИЯ\европа\ЕВРОПА 1\европа\франция\франц\в париж\019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7" name="Picture 5" descr="H:\GEO\7 класс\МАТЕРИКИ\ЕВРАЗИЯ\европа\ЕВРОПА 1\европа\франция\франц\в париж\021.b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" y="0"/>
            <a:ext cx="9108309" cy="6072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8" name="Picture 6" descr="H:\GEO\7 класс\МАТЕРИКИ\ЕВРАЗИЯ\европа\ЕВРОПА 1\европа\франция\франц\в париж\028.bm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281323"/>
            <a:ext cx="9144000" cy="62953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9" name="Picture 7" descr="H:\GEO\7 класс\МАТЕРИКИ\ЕВРАЗИЯ\европа\ЕВРОПА 1\европа\франция\франц\в париж\001.bmp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3200" b="1" dirty="0">
                <a:ln/>
                <a:solidFill>
                  <a:schemeClr val="accent2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Segoe Script" pitchFamily="34" charset="0"/>
              </a:rPr>
              <a:t>ПРАВОСЛАВНАЯ ЦИВИЛИЗАЦИЯ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00430" y="785794"/>
            <a:ext cx="564357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663300"/>
                </a:solidFill>
                <a:latin typeface="Segoe Print" pitchFamily="2" charset="0"/>
              </a:rPr>
              <a:t>Расположена на стыке европейской и азиатской культур, это фактор специфичности: с одной стороны Россия(центр православной цивилизации) типично западная страна, с другой чувствуется влияние Востока. Россия – евразийская страна. </a:t>
            </a:r>
          </a:p>
          <a:p>
            <a:endParaRPr lang="ru-RU" b="1" dirty="0">
              <a:solidFill>
                <a:srgbClr val="663300"/>
              </a:solidFill>
              <a:latin typeface="Segoe Print" pitchFamily="2" charset="0"/>
            </a:endParaRPr>
          </a:p>
          <a:p>
            <a:r>
              <a:rPr lang="ru-RU" b="1" dirty="0">
                <a:solidFill>
                  <a:srgbClr val="663300"/>
                </a:solidFill>
                <a:latin typeface="Segoe Print" pitchFamily="2" charset="0"/>
              </a:rPr>
              <a:t>Наследие: православные храмы, </a:t>
            </a:r>
            <a:r>
              <a:rPr lang="ru-RU" b="1" dirty="0">
                <a:solidFill>
                  <a:srgbClr val="663300"/>
                </a:solidFill>
                <a:latin typeface="Segoe Print" pitchFamily="2" charset="0"/>
                <a:ea typeface="Times New Roman"/>
                <a:cs typeface="Times New Roman"/>
              </a:rPr>
              <a:t>церкви и соборы, монастыри, ремёсла(вышивка; изделия из стекла и хрусталя; роспись по дереву, металлу, глине; художественная ковка </a:t>
            </a:r>
            <a:r>
              <a:rPr lang="ru-RU" b="1" dirty="0" err="1">
                <a:solidFill>
                  <a:srgbClr val="663300"/>
                </a:solidFill>
                <a:latin typeface="Segoe Print" pitchFamily="2" charset="0"/>
                <a:ea typeface="Times New Roman"/>
                <a:cs typeface="Times New Roman"/>
              </a:rPr>
              <a:t>Каслино</a:t>
            </a:r>
            <a:r>
              <a:rPr lang="ru-RU" b="1" dirty="0">
                <a:solidFill>
                  <a:srgbClr val="663300"/>
                </a:solidFill>
                <a:latin typeface="Segoe Print" pitchFamily="2" charset="0"/>
                <a:ea typeface="Times New Roman"/>
                <a:cs typeface="Times New Roman"/>
              </a:rPr>
              <a:t>, иконопись и др.).</a:t>
            </a:r>
            <a:r>
              <a:rPr lang="ru-RU" b="1" dirty="0">
                <a:solidFill>
                  <a:srgbClr val="663300"/>
                </a:solidFill>
                <a:latin typeface="Segoe Print" pitchFamily="2" charset="0"/>
              </a:rPr>
              <a:t> </a:t>
            </a:r>
          </a:p>
        </p:txBody>
      </p:sp>
      <p:pic>
        <p:nvPicPr>
          <p:cNvPr id="4098" name="Picture 2" descr="H:\GEO\9 класс\НАСЕЛЕНИЕ\народные промыслы\f_dulevo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20145" y="4286232"/>
            <a:ext cx="3623855" cy="2571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 descr="H:\GEO\9 класс\НАСЕЛЕНИЕ\народные промыслы\1177324606_vesn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99043"/>
            <a:ext cx="2928926" cy="61589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0" name="Picture 4" descr="H:\GEO\9 класс\НАСЕЛЕНИЕ\народные промыслы\volo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86050" y="4286256"/>
            <a:ext cx="2857520" cy="25717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:\GEO\9 класс\НАСЕЛЕНИЕ\религ.состав РФ\христианство\knjagina_Olg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5705491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3" name="Picture 3" descr="H:\GEO\9 класс\НАСЕЛЕНИЕ\религ.состав РФ\христианство\s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14980" y="0"/>
            <a:ext cx="4029020" cy="46434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4" name="Picture 4" descr="H:\GEO\9 класс\НАСЕЛЕНИЕ\религ.состав РФ\христианство\011115_2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8" y="4288060"/>
            <a:ext cx="3428992" cy="25699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:\GEO\7 класс\МАТЕРИКИ\ЕВРАЗИЯ\европа\Западная Европа\германия\богемия\imgp08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10" descr="хрусталь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429388" cy="68303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7" name="Picture 3" descr="H:\GEO\7 класс\МАТЕРИКИ\ЕВРАЗИЯ\европа\Западная Европа\германия\богемия\16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94317" y="0"/>
            <a:ext cx="4349683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Цивилизация Майя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046095"/>
            <a:ext cx="5711825" cy="38119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 fontScale="90000"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b="1" dirty="0">
                <a:ln/>
                <a:solidFill>
                  <a:srgbClr val="321B14"/>
                </a:solidFill>
                <a:latin typeface="Segoe Script" pitchFamily="34" charset="0"/>
              </a:rPr>
              <a:t>ЛАТИНОАМЕРИКАНСКАЯ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785794"/>
            <a:ext cx="9144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321B14"/>
                </a:solidFill>
                <a:latin typeface="Segoe Print" pitchFamily="2" charset="0"/>
              </a:rPr>
              <a:t>Впитала в себя индейские элементы доколумбовых культур и цивилизаций (майя, инки, ацтеки). В результате европеизации индейская культура понесла большие потери, но её проявления можно встретить повсеместно. </a:t>
            </a:r>
          </a:p>
          <a:p>
            <a:endParaRPr lang="ru-RU" sz="2000" b="1" dirty="0">
              <a:solidFill>
                <a:srgbClr val="321B14"/>
              </a:solidFill>
              <a:latin typeface="Segoe Print" pitchFamily="2" charset="0"/>
            </a:endParaRPr>
          </a:p>
          <a:p>
            <a:r>
              <a:rPr lang="ru-RU" sz="2000" b="1" dirty="0">
                <a:solidFill>
                  <a:srgbClr val="321B14"/>
                </a:solidFill>
                <a:latin typeface="Segoe Print" pitchFamily="2" charset="0"/>
              </a:rPr>
              <a:t>В настоящее время можно говорить о становлении особой латиноамериканской цивилизации.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86446" y="2714620"/>
            <a:ext cx="335755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sz="2000" b="1" dirty="0">
                <a:solidFill>
                  <a:srgbClr val="321B14"/>
                </a:solidFill>
                <a:latin typeface="Segoe Print" pitchFamily="2" charset="0"/>
              </a:rPr>
              <a:t>Наследие: дороги инков, высокогорное животноводство, рисунки пустыни </a:t>
            </a:r>
            <a:r>
              <a:rPr lang="ru-RU" sz="2000" b="1" dirty="0" err="1">
                <a:solidFill>
                  <a:srgbClr val="321B14"/>
                </a:solidFill>
                <a:latin typeface="Segoe Print" pitchFamily="2" charset="0"/>
              </a:rPr>
              <a:t>Наска</a:t>
            </a:r>
            <a:r>
              <a:rPr lang="ru-RU" sz="2000" b="1" dirty="0">
                <a:solidFill>
                  <a:srgbClr val="321B14"/>
                </a:solidFill>
                <a:latin typeface="Segoe Print" pitchFamily="2" charset="0"/>
              </a:rPr>
              <a:t>, пирамиды майя и инков, календарь майя,  окультуривание картофеля, кукурузы, подсолнечника, фасоли, томатов, какао, </a:t>
            </a:r>
            <a:r>
              <a:rPr lang="ru-RU" sz="2000" b="1" dirty="0" err="1">
                <a:solidFill>
                  <a:srgbClr val="321B14"/>
                </a:solidFill>
                <a:latin typeface="Segoe Print" pitchFamily="2" charset="0"/>
              </a:rPr>
              <a:t>пепино</a:t>
            </a:r>
            <a:r>
              <a:rPr lang="ru-RU" sz="2000" b="1" dirty="0">
                <a:solidFill>
                  <a:srgbClr val="321B14"/>
                </a:solidFill>
                <a:latin typeface="Segoe Print" pitchFamily="2" charset="0"/>
              </a:rPr>
              <a:t>.</a:t>
            </a:r>
            <a:endParaRPr lang="ru-RU" sz="2000" b="1" dirty="0"/>
          </a:p>
        </p:txBody>
      </p:sp>
      <p:pic>
        <p:nvPicPr>
          <p:cNvPr id="2051" name="Picture 3" descr="G:\GEO\цивилизации\calendar_may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2928934"/>
            <a:ext cx="5893597" cy="39290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GEO\7 класс\МАТЕРИКИ\южная америка\мексик\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81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GEO\7 класс\МАТЕРИКИ\южная америка\мексик\4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214942" cy="68617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H:\GEO\7 класс\МАТЕРИКИ\южная америка\мексик\23522944_1209069689_Teotiuakan_Teotihuacan_Meksik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45724" y="0"/>
            <a:ext cx="4598276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4" name="Picture 6" descr="H:\GEO\7 класс\МАТЕРИКИ\южная америка\мексик\cc22a0a08f8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28" y="3714752"/>
            <a:ext cx="4714872" cy="3143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H:\GEO\7 класс\МАТЕРИКИ\южная америка\мексик\32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000" y="95250"/>
            <a:ext cx="8890000" cy="666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:\GEO\7 класс\МАТЕРИКИ\южная америка\мексик\b42d15bfa7c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2905"/>
            <a:ext cx="9144000" cy="60921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:\GEO\7 класс\МАТЕРИКИ\южная америка\мексик\palenque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28785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:\GEO\7 класс\МАТЕРИКИ\южная америка\перу\пееру\000000124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71480"/>
            <a:ext cx="9144021" cy="5143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:\GEO\7 класс\МАТЕРИКИ\южная америка\перу\пееру\000000124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42918"/>
            <a:ext cx="9144064" cy="51435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:\GEO\7 класс\МАТЕРИКИ\южная америка\перу\пееру\Machu_Picchu_Per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:\GEO\7 класс\МАТЕРИКИ\южная америка\перу\пееру\machu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1942" cy="5857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:\GEO\7 класс\МАТЕРИКИ\южная америка\перу\0_c05d_800c5096_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:\GEO\7 класс\МАТЕРИКИ\южная америка\наска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572008" cy="4572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3" name="Picture 3" descr="H:\GEO\7 класс\МАТЕРИКИ\южная америка\презентация Южн Америка\33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36220" y="0"/>
            <a:ext cx="4707780" cy="32861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4" name="Picture 4" descr="H:\GEO\7 класс\МАТЕРИКИ\южная америка\презентация Южн Америка\peru_chan_chan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7686" y="3268264"/>
            <a:ext cx="4786314" cy="35897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5" name="Picture 5" descr="H:\GEO\7 класс\МАТЕРИКИ\южная америка\презентация Южн Америка\1425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143380"/>
            <a:ext cx="3603478" cy="27146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28604"/>
            <a:ext cx="9144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321B14"/>
                </a:solidFill>
                <a:latin typeface="Segoe Print" pitchFamily="2" charset="0"/>
              </a:rPr>
              <a:t>Независимо от географического положения каждую цивилизацию отличает самобытность культуры, религий, традиций.</a:t>
            </a:r>
          </a:p>
          <a:p>
            <a:endParaRPr lang="ru-RU" sz="2400" b="1" dirty="0">
              <a:solidFill>
                <a:srgbClr val="321B14"/>
              </a:solidFill>
              <a:latin typeface="Segoe Print" pitchFamily="2" charset="0"/>
            </a:endParaRPr>
          </a:p>
          <a:p>
            <a:r>
              <a:rPr lang="ru-RU" sz="2400" b="1" dirty="0">
                <a:solidFill>
                  <a:srgbClr val="321B14"/>
                </a:solidFill>
                <a:latin typeface="Segoe Print" pitchFamily="2" charset="0"/>
              </a:rPr>
              <a:t>Все цивилизации в своём развитии проходят одинаковые стадии: зарождение, становление, расцвет и угасание. </a:t>
            </a:r>
          </a:p>
          <a:p>
            <a:r>
              <a:rPr lang="ru-RU" sz="2400" b="1" dirty="0">
                <a:solidFill>
                  <a:srgbClr val="321B14"/>
                </a:solidFill>
                <a:latin typeface="Segoe Print" pitchFamily="2" charset="0"/>
              </a:rPr>
              <a:t>Разница заключается в продолжительности каждой стадии. </a:t>
            </a:r>
          </a:p>
          <a:p>
            <a:endParaRPr lang="ru-RU" sz="2400" b="1" dirty="0">
              <a:solidFill>
                <a:srgbClr val="321B14"/>
              </a:solidFill>
              <a:latin typeface="Segoe Print" pitchFamily="2" charset="0"/>
            </a:endParaRPr>
          </a:p>
        </p:txBody>
      </p:sp>
    </p:spTree>
  </p:cSld>
  <p:clrMapOvr>
    <a:masterClrMapping/>
  </p:clrMapOvr>
  <p:transition>
    <p:wipe dir="d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</TotalTime>
  <Words>805</Words>
  <Application>Microsoft Office PowerPoint</Application>
  <PresentationFormat>Экран (4:3)</PresentationFormat>
  <Paragraphs>53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ЦИВИЛИЗАЦИИ Востока и Запада</vt:lpstr>
      <vt:lpstr>Презентация PowerPoint</vt:lpstr>
      <vt:lpstr>Презентация PowerPoint</vt:lpstr>
      <vt:lpstr>Цивилизации  Востока</vt:lpstr>
      <vt:lpstr>Презентация PowerPoint</vt:lpstr>
      <vt:lpstr>Презентация PowerPoint</vt:lpstr>
      <vt:lpstr>ИНДУИСТСКАЯ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ЗАПАДНОЕВРОПЕЙСКАЯ ЦИВИЛИЗАЦИЯ</vt:lpstr>
      <vt:lpstr>Презентация PowerPoint</vt:lpstr>
      <vt:lpstr>Презентация PowerPoint</vt:lpstr>
      <vt:lpstr>ПРАВОСЛАВНАЯ ЦИВИЛИЗАЦИЯ</vt:lpstr>
      <vt:lpstr>Презентация PowerPoint</vt:lpstr>
      <vt:lpstr>Презентация PowerPoint</vt:lpstr>
      <vt:lpstr>ЛАТИНОАМЕРИКАНСКАЯ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ЦИВИЛИЗАЦИИ Востока и Запада</dc:title>
  <dc:creator>Марина</dc:creator>
  <cp:lastModifiedBy>Ученик)</cp:lastModifiedBy>
  <cp:revision>53</cp:revision>
  <dcterms:created xsi:type="dcterms:W3CDTF">2010-12-24T16:35:20Z</dcterms:created>
  <dcterms:modified xsi:type="dcterms:W3CDTF">2021-02-24T12:35:02Z</dcterms:modified>
</cp:coreProperties>
</file>