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sldIdLst>
    <p:sldId id="256" r:id="rId2"/>
    <p:sldId id="257" r:id="rId3"/>
    <p:sldId id="258" r:id="rId4"/>
    <p:sldId id="262" r:id="rId5"/>
    <p:sldId id="259" r:id="rId6"/>
    <p:sldId id="272" r:id="rId7"/>
    <p:sldId id="260" r:id="rId8"/>
    <p:sldId id="261" r:id="rId9"/>
    <p:sldId id="263" r:id="rId10"/>
    <p:sldId id="265" r:id="rId11"/>
    <p:sldId id="264" r:id="rId12"/>
    <p:sldId id="266" r:id="rId13"/>
    <p:sldId id="267" r:id="rId14"/>
    <p:sldId id="268" r:id="rId15"/>
    <p:sldId id="269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1" d="100"/>
          <a:sy n="91" d="100"/>
        </p:scale>
        <p:origin x="-1210" y="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15340-C7E0-4E1B-B1B5-E965938A1A92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04650-A92E-44B6-BB33-75F718D9BB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15340-C7E0-4E1B-B1B5-E965938A1A92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04650-A92E-44B6-BB33-75F718D9BB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15340-C7E0-4E1B-B1B5-E965938A1A92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04650-A92E-44B6-BB33-75F718D9BB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15340-C7E0-4E1B-B1B5-E965938A1A92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04650-A92E-44B6-BB33-75F718D9BB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2" y="1812927"/>
            <a:ext cx="347127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280" y="1812927"/>
            <a:ext cx="347127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15340-C7E0-4E1B-B1B5-E965938A1A92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04650-A92E-44B6-BB33-75F718D9BB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15340-C7E0-4E1B-B1B5-E965938A1A92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04650-A92E-44B6-BB33-75F718D9BB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15340-C7E0-4E1B-B1B5-E965938A1A92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04650-A92E-44B6-BB33-75F718D9BB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15340-C7E0-4E1B-B1B5-E965938A1A92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04650-A92E-44B6-BB33-75F718D9BB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1387058"/>
            <a:ext cx="3297953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3" y="2500312"/>
            <a:ext cx="3297954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15340-C7E0-4E1B-B1B5-E965938A1A92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04650-A92E-44B6-BB33-75F718D9BB3D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6" name="Group 15"/>
          <p:cNvGrpSpPr/>
          <p:nvPr/>
        </p:nvGrpSpPr>
        <p:grpSpPr>
          <a:xfrm>
            <a:off x="4516154" y="994387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674192" y="1601512"/>
            <a:ext cx="3429000" cy="3429000"/>
          </a:xfrm>
          <a:prstGeom prst="ellipse">
            <a:avLst/>
          </a:prstGeom>
          <a:ln w="76200">
            <a:solidFill>
              <a:schemeClr val="tx2">
                <a:lumMod val="75000"/>
              </a:schemeClr>
            </a:solidFill>
          </a:ln>
        </p:spPr>
        <p:txBody>
          <a:bodyPr/>
          <a:lstStyle/>
          <a:p>
            <a:r>
              <a:rPr lang="ru-RU" smtClean="0"/>
              <a:t>Вставка рисунка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15340-C7E0-4E1B-B1B5-E965938A1A92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04650-A92E-44B6-BB33-75F718D9BB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15340-C7E0-4E1B-B1B5-E965938A1A92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04650-A92E-44B6-BB33-75F718D9BB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Oval 55"/>
          <p:cNvSpPr>
            <a:spLocks noChangeAspect="1"/>
          </p:cNvSpPr>
          <p:nvPr/>
        </p:nvSpPr>
        <p:spPr>
          <a:xfrm>
            <a:off x="-69625" y="4042576"/>
            <a:ext cx="1743945" cy="1909234"/>
          </a:xfrm>
          <a:custGeom>
            <a:avLst/>
            <a:gdLst/>
            <a:ahLst/>
            <a:cxnLst/>
            <a:rect l="l" t="t" r="r" b="b"/>
            <a:pathLst>
              <a:path w="1743945" h="1909234">
                <a:moveTo>
                  <a:pt x="789328" y="0"/>
                </a:moveTo>
                <a:cubicBezTo>
                  <a:pt x="1316548" y="0"/>
                  <a:pt x="1743945" y="427397"/>
                  <a:pt x="1743945" y="954617"/>
                </a:cubicBezTo>
                <a:cubicBezTo>
                  <a:pt x="1743945" y="1481837"/>
                  <a:pt x="1316548" y="1909234"/>
                  <a:pt x="789328" y="1909234"/>
                </a:cubicBezTo>
                <a:cubicBezTo>
                  <a:pt x="461080" y="1909234"/>
                  <a:pt x="171527" y="1743562"/>
                  <a:pt x="0" y="1491086"/>
                </a:cubicBezTo>
                <a:lnTo>
                  <a:pt x="0" y="418149"/>
                </a:lnTo>
                <a:cubicBezTo>
                  <a:pt x="171527" y="165673"/>
                  <a:pt x="461080" y="0"/>
                  <a:pt x="789328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3" name="Oval 52"/>
          <p:cNvSpPr>
            <a:spLocks noChangeAspect="1"/>
          </p:cNvSpPr>
          <p:nvPr/>
        </p:nvSpPr>
        <p:spPr>
          <a:xfrm>
            <a:off x="520638" y="1095310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2" name="Oval 51"/>
          <p:cNvSpPr>
            <a:spLocks noChangeAspect="1"/>
          </p:cNvSpPr>
          <p:nvPr/>
        </p:nvSpPr>
        <p:spPr>
          <a:xfrm>
            <a:off x="1878729" y="282933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4" name="Oval 53"/>
          <p:cNvSpPr>
            <a:spLocks noChangeAspect="1"/>
          </p:cNvSpPr>
          <p:nvPr/>
        </p:nvSpPr>
        <p:spPr>
          <a:xfrm>
            <a:off x="520637" y="5729135"/>
            <a:ext cx="1909234" cy="1193756"/>
          </a:xfrm>
          <a:custGeom>
            <a:avLst/>
            <a:gdLst/>
            <a:ahLst/>
            <a:cxnLst/>
            <a:rect l="l" t="t" r="r" b="b"/>
            <a:pathLst>
              <a:path w="1909234" h="1193756">
                <a:moveTo>
                  <a:pt x="954617" y="0"/>
                </a:moveTo>
                <a:cubicBezTo>
                  <a:pt x="1481837" y="0"/>
                  <a:pt x="1909234" y="427397"/>
                  <a:pt x="1909234" y="954617"/>
                </a:cubicBezTo>
                <a:cubicBezTo>
                  <a:pt x="1909234" y="1037305"/>
                  <a:pt x="1898721" y="1117537"/>
                  <a:pt x="1877819" y="1193756"/>
                </a:cubicBezTo>
                <a:lnTo>
                  <a:pt x="31415" y="1193756"/>
                </a:lnTo>
                <a:cubicBezTo>
                  <a:pt x="10513" y="1117537"/>
                  <a:pt x="0" y="1037305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0" name="Oval 129"/>
          <p:cNvSpPr>
            <a:spLocks noChangeAspect="1"/>
          </p:cNvSpPr>
          <p:nvPr/>
        </p:nvSpPr>
        <p:spPr>
          <a:xfrm>
            <a:off x="-46711" y="-61709"/>
            <a:ext cx="1449107" cy="1677064"/>
          </a:xfrm>
          <a:custGeom>
            <a:avLst/>
            <a:gdLst/>
            <a:ahLst/>
            <a:cxnLst/>
            <a:rect l="l" t="t" r="r" b="b"/>
            <a:pathLst>
              <a:path w="1449107" h="1677064">
                <a:moveTo>
                  <a:pt x="0" y="0"/>
                </a:moveTo>
                <a:lnTo>
                  <a:pt x="1112019" y="0"/>
                </a:lnTo>
                <a:cubicBezTo>
                  <a:pt x="1319407" y="171874"/>
                  <a:pt x="1449107" y="432014"/>
                  <a:pt x="1449107" y="722447"/>
                </a:cubicBezTo>
                <a:cubicBezTo>
                  <a:pt x="1449107" y="1249667"/>
                  <a:pt x="1021710" y="1677064"/>
                  <a:pt x="494490" y="1677064"/>
                </a:cubicBezTo>
                <a:cubicBezTo>
                  <a:pt x="313232" y="1677064"/>
                  <a:pt x="143772" y="1626546"/>
                  <a:pt x="0" y="1537872"/>
                </a:cubicBezTo>
                <a:close/>
              </a:path>
            </a:pathLst>
          </a:custGeom>
          <a:solidFill>
            <a:schemeClr val="tx2">
              <a:lumMod val="75000"/>
              <a:alpha val="14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1" name="Oval 130"/>
          <p:cNvSpPr>
            <a:spLocks noChangeAspect="1"/>
          </p:cNvSpPr>
          <p:nvPr/>
        </p:nvSpPr>
        <p:spPr>
          <a:xfrm>
            <a:off x="924113" y="-161623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2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2" name="Oval 131"/>
          <p:cNvSpPr>
            <a:spLocks noChangeAspect="1"/>
          </p:cNvSpPr>
          <p:nvPr/>
        </p:nvSpPr>
        <p:spPr>
          <a:xfrm>
            <a:off x="0" y="660738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3" name="Oval 132"/>
          <p:cNvSpPr>
            <a:spLocks noChangeAspect="1"/>
          </p:cNvSpPr>
          <p:nvPr/>
        </p:nvSpPr>
        <p:spPr>
          <a:xfrm>
            <a:off x="7497531" y="-61709"/>
            <a:ext cx="1694467" cy="1677064"/>
          </a:xfrm>
          <a:custGeom>
            <a:avLst/>
            <a:gdLst/>
            <a:ahLst/>
            <a:cxnLst/>
            <a:rect l="l" t="t" r="r" b="b"/>
            <a:pathLst>
              <a:path w="1694467" h="1677064">
                <a:moveTo>
                  <a:pt x="337088" y="0"/>
                </a:moveTo>
                <a:lnTo>
                  <a:pt x="1573463" y="0"/>
                </a:lnTo>
                <a:cubicBezTo>
                  <a:pt x="1618202" y="37449"/>
                  <a:pt x="1658454" y="79950"/>
                  <a:pt x="1694467" y="126010"/>
                </a:cubicBezTo>
                <a:lnTo>
                  <a:pt x="1694467" y="1318884"/>
                </a:lnTo>
                <a:cubicBezTo>
                  <a:pt x="1522840" y="1538397"/>
                  <a:pt x="1254922" y="1677064"/>
                  <a:pt x="954617" y="1677064"/>
                </a:cubicBezTo>
                <a:cubicBezTo>
                  <a:pt x="427397" y="1677064"/>
                  <a:pt x="0" y="1249667"/>
                  <a:pt x="0" y="722447"/>
                </a:cubicBezTo>
                <a:cubicBezTo>
                  <a:pt x="0" y="432014"/>
                  <a:pt x="129700" y="171874"/>
                  <a:pt x="337088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4" name="Oval 133"/>
          <p:cNvSpPr>
            <a:spLocks noChangeAspect="1"/>
          </p:cNvSpPr>
          <p:nvPr/>
        </p:nvSpPr>
        <p:spPr>
          <a:xfrm>
            <a:off x="6117502" y="-61708"/>
            <a:ext cx="1909234" cy="1705448"/>
          </a:xfrm>
          <a:custGeom>
            <a:avLst/>
            <a:gdLst/>
            <a:ahLst/>
            <a:cxnLst/>
            <a:rect l="l" t="t" r="r" b="b"/>
            <a:pathLst>
              <a:path w="1909234" h="1705448">
                <a:moveTo>
                  <a:pt x="371490" y="0"/>
                </a:moveTo>
                <a:lnTo>
                  <a:pt x="1537745" y="0"/>
                </a:lnTo>
                <a:cubicBezTo>
                  <a:pt x="1764760" y="171517"/>
                  <a:pt x="1909234" y="444302"/>
                  <a:pt x="1909234" y="750831"/>
                </a:cubicBezTo>
                <a:cubicBezTo>
                  <a:pt x="1909234" y="1278051"/>
                  <a:pt x="1481837" y="1705448"/>
                  <a:pt x="954617" y="1705448"/>
                </a:cubicBezTo>
                <a:cubicBezTo>
                  <a:pt x="427397" y="1705448"/>
                  <a:pt x="0" y="1278051"/>
                  <a:pt x="0" y="750831"/>
                </a:cubicBezTo>
                <a:cubicBezTo>
                  <a:pt x="0" y="444302"/>
                  <a:pt x="144474" y="171517"/>
                  <a:pt x="371490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5" name="Oval 134"/>
          <p:cNvSpPr>
            <a:spLocks noChangeAspect="1"/>
          </p:cNvSpPr>
          <p:nvPr/>
        </p:nvSpPr>
        <p:spPr>
          <a:xfrm>
            <a:off x="7494454" y="1095309"/>
            <a:ext cx="1697544" cy="1909234"/>
          </a:xfrm>
          <a:custGeom>
            <a:avLst/>
            <a:gdLst/>
            <a:ahLst/>
            <a:cxnLst/>
            <a:rect l="l" t="t" r="r" b="b"/>
            <a:pathLst>
              <a:path w="1697544" h="1909234">
                <a:moveTo>
                  <a:pt x="954617" y="0"/>
                </a:moveTo>
                <a:cubicBezTo>
                  <a:pt x="1256666" y="0"/>
                  <a:pt x="1525952" y="140283"/>
                  <a:pt x="1697544" y="361910"/>
                </a:cubicBezTo>
                <a:lnTo>
                  <a:pt x="1697544" y="1547324"/>
                </a:lnTo>
                <a:cubicBezTo>
                  <a:pt x="1525952" y="1768951"/>
                  <a:pt x="1256666" y="1909234"/>
                  <a:pt x="954617" y="1909234"/>
                </a:cubicBezTo>
                <a:cubicBezTo>
                  <a:pt x="427397" y="1909234"/>
                  <a:pt x="0" y="1481837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6" name="Oval 135"/>
          <p:cNvSpPr>
            <a:spLocks noChangeAspect="1"/>
          </p:cNvSpPr>
          <p:nvPr/>
        </p:nvSpPr>
        <p:spPr>
          <a:xfrm>
            <a:off x="8056674" y="5140346"/>
            <a:ext cx="1137194" cy="1759729"/>
          </a:xfrm>
          <a:custGeom>
            <a:avLst/>
            <a:gdLst/>
            <a:ahLst/>
            <a:cxnLst/>
            <a:rect l="l" t="t" r="r" b="b"/>
            <a:pathLst>
              <a:path w="1137194" h="1759729">
                <a:moveTo>
                  <a:pt x="954617" y="0"/>
                </a:moveTo>
                <a:cubicBezTo>
                  <a:pt x="1017088" y="0"/>
                  <a:pt x="1078157" y="6001"/>
                  <a:pt x="1137194" y="17897"/>
                </a:cubicBezTo>
                <a:lnTo>
                  <a:pt x="1137194" y="1759729"/>
                </a:lnTo>
                <a:lnTo>
                  <a:pt x="443151" y="1759729"/>
                </a:lnTo>
                <a:cubicBezTo>
                  <a:pt x="176544" y="1591075"/>
                  <a:pt x="0" y="1293463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7" name="Oval 136"/>
          <p:cNvSpPr>
            <a:spLocks noChangeAspect="1"/>
          </p:cNvSpPr>
          <p:nvPr/>
        </p:nvSpPr>
        <p:spPr>
          <a:xfrm>
            <a:off x="6661711" y="4362912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8" name="Oval 137"/>
          <p:cNvSpPr>
            <a:spLocks noChangeAspect="1"/>
          </p:cNvSpPr>
          <p:nvPr/>
        </p:nvSpPr>
        <p:spPr>
          <a:xfrm>
            <a:off x="-69625" y="4948766"/>
            <a:ext cx="1353860" cy="1909234"/>
          </a:xfrm>
          <a:custGeom>
            <a:avLst/>
            <a:gdLst/>
            <a:ahLst/>
            <a:cxnLst/>
            <a:rect l="l" t="t" r="r" b="b"/>
            <a:pathLst>
              <a:path w="1353860" h="1909234">
                <a:moveTo>
                  <a:pt x="399243" y="0"/>
                </a:moveTo>
                <a:cubicBezTo>
                  <a:pt x="926463" y="0"/>
                  <a:pt x="1353860" y="427397"/>
                  <a:pt x="1353860" y="954617"/>
                </a:cubicBezTo>
                <a:cubicBezTo>
                  <a:pt x="1353860" y="1481837"/>
                  <a:pt x="926463" y="1909234"/>
                  <a:pt x="399243" y="1909234"/>
                </a:cubicBezTo>
                <a:cubicBezTo>
                  <a:pt x="256544" y="1909234"/>
                  <a:pt x="121158" y="1877924"/>
                  <a:pt x="0" y="1820890"/>
                </a:cubicBezTo>
                <a:lnTo>
                  <a:pt x="0" y="88345"/>
                </a:lnTo>
                <a:cubicBezTo>
                  <a:pt x="121158" y="31311"/>
                  <a:pt x="256544" y="0"/>
                  <a:pt x="399243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9" name="Oval 138"/>
          <p:cNvSpPr>
            <a:spLocks noChangeAspect="1"/>
          </p:cNvSpPr>
          <p:nvPr/>
        </p:nvSpPr>
        <p:spPr>
          <a:xfrm>
            <a:off x="708471" y="4790336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40" name="Oval 139"/>
          <p:cNvSpPr>
            <a:spLocks noChangeAspect="1"/>
          </p:cNvSpPr>
          <p:nvPr/>
        </p:nvSpPr>
        <p:spPr>
          <a:xfrm>
            <a:off x="6117503" y="783988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41" name="Oval 140"/>
          <p:cNvSpPr>
            <a:spLocks noChangeAspect="1"/>
          </p:cNvSpPr>
          <p:nvPr/>
        </p:nvSpPr>
        <p:spPr>
          <a:xfrm>
            <a:off x="6459053" y="5140346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18" name="Oval 117"/>
          <p:cNvSpPr>
            <a:spLocks noChangeAspect="1"/>
          </p:cNvSpPr>
          <p:nvPr/>
        </p:nvSpPr>
        <p:spPr>
          <a:xfrm>
            <a:off x="8398204" y="597861"/>
            <a:ext cx="793794" cy="1252918"/>
          </a:xfrm>
          <a:custGeom>
            <a:avLst/>
            <a:gdLst/>
            <a:ahLst/>
            <a:cxnLst/>
            <a:rect l="l" t="t" r="r" b="b"/>
            <a:pathLst>
              <a:path w="793794" h="1252918">
                <a:moveTo>
                  <a:pt x="626459" y="0"/>
                </a:moveTo>
                <a:cubicBezTo>
                  <a:pt x="684682" y="0"/>
                  <a:pt x="741049" y="7943"/>
                  <a:pt x="793794" y="25480"/>
                </a:cubicBezTo>
                <a:lnTo>
                  <a:pt x="793794" y="1227438"/>
                </a:lnTo>
                <a:cubicBezTo>
                  <a:pt x="741049" y="1244975"/>
                  <a:pt x="684682" y="1252918"/>
                  <a:pt x="626459" y="1252918"/>
                </a:cubicBezTo>
                <a:cubicBezTo>
                  <a:pt x="280475" y="1252918"/>
                  <a:pt x="0" y="972443"/>
                  <a:pt x="0" y="626459"/>
                </a:cubicBezTo>
                <a:cubicBezTo>
                  <a:pt x="0" y="280475"/>
                  <a:pt x="280475" y="0"/>
                  <a:pt x="626459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Oval 118"/>
          <p:cNvSpPr>
            <a:spLocks noChangeAspect="1"/>
          </p:cNvSpPr>
          <p:nvPr/>
        </p:nvSpPr>
        <p:spPr>
          <a:xfrm>
            <a:off x="6350100" y="206512"/>
            <a:ext cx="1041276" cy="1041276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Oval 119"/>
          <p:cNvSpPr>
            <a:spLocks noChangeAspect="1"/>
          </p:cNvSpPr>
          <p:nvPr/>
        </p:nvSpPr>
        <p:spPr>
          <a:xfrm>
            <a:off x="6872127" y="1450645"/>
            <a:ext cx="1218253" cy="121825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Oval 120"/>
          <p:cNvSpPr>
            <a:spLocks noChangeAspect="1"/>
          </p:cNvSpPr>
          <p:nvPr/>
        </p:nvSpPr>
        <p:spPr>
          <a:xfrm>
            <a:off x="7219068" y="2049927"/>
            <a:ext cx="1041276" cy="1041276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Oval 121"/>
          <p:cNvSpPr>
            <a:spLocks noChangeAspect="1"/>
          </p:cNvSpPr>
          <p:nvPr/>
        </p:nvSpPr>
        <p:spPr>
          <a:xfrm>
            <a:off x="7749416" y="2661634"/>
            <a:ext cx="721308" cy="721308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Oval 122"/>
          <p:cNvSpPr>
            <a:spLocks noChangeAspect="1"/>
          </p:cNvSpPr>
          <p:nvPr/>
        </p:nvSpPr>
        <p:spPr>
          <a:xfrm>
            <a:off x="685054" y="-100976"/>
            <a:ext cx="1193676" cy="697815"/>
          </a:xfrm>
          <a:custGeom>
            <a:avLst/>
            <a:gdLst/>
            <a:ahLst/>
            <a:cxnLst/>
            <a:rect l="l" t="t" r="r" b="b"/>
            <a:pathLst>
              <a:path w="1193676" h="697815">
                <a:moveTo>
                  <a:pt x="10179" y="0"/>
                </a:moveTo>
                <a:lnTo>
                  <a:pt x="1183497" y="0"/>
                </a:lnTo>
                <a:cubicBezTo>
                  <a:pt x="1190746" y="32633"/>
                  <a:pt x="1193676" y="66463"/>
                  <a:pt x="1193676" y="100977"/>
                </a:cubicBezTo>
                <a:cubicBezTo>
                  <a:pt x="1193676" y="430602"/>
                  <a:pt x="926463" y="697815"/>
                  <a:pt x="596838" y="697815"/>
                </a:cubicBezTo>
                <a:cubicBezTo>
                  <a:pt x="267213" y="697815"/>
                  <a:pt x="0" y="430602"/>
                  <a:pt x="0" y="100977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>
            <a:spLocks noChangeAspect="1"/>
          </p:cNvSpPr>
          <p:nvPr/>
        </p:nvSpPr>
        <p:spPr>
          <a:xfrm>
            <a:off x="1502638" y="-100976"/>
            <a:ext cx="1029028" cy="459889"/>
          </a:xfrm>
          <a:custGeom>
            <a:avLst/>
            <a:gdLst/>
            <a:ahLst/>
            <a:cxnLst/>
            <a:rect l="l" t="t" r="r" b="b"/>
            <a:pathLst>
              <a:path w="1029028" h="459889">
                <a:moveTo>
                  <a:pt x="0" y="0"/>
                </a:moveTo>
                <a:lnTo>
                  <a:pt x="1029028" y="0"/>
                </a:lnTo>
                <a:cubicBezTo>
                  <a:pt x="1001386" y="259074"/>
                  <a:pt x="781401" y="459889"/>
                  <a:pt x="514514" y="459889"/>
                </a:cubicBezTo>
                <a:cubicBezTo>
                  <a:pt x="247627" y="459889"/>
                  <a:pt x="27642" y="259074"/>
                  <a:pt x="0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>
            <a:spLocks noChangeAspect="1"/>
          </p:cNvSpPr>
          <p:nvPr/>
        </p:nvSpPr>
        <p:spPr>
          <a:xfrm>
            <a:off x="-69624" y="-100976"/>
            <a:ext cx="590263" cy="612289"/>
          </a:xfrm>
          <a:custGeom>
            <a:avLst/>
            <a:gdLst/>
            <a:ahLst/>
            <a:cxnLst/>
            <a:rect l="l" t="t" r="r" b="b"/>
            <a:pathLst>
              <a:path w="590263" h="612289">
                <a:moveTo>
                  <a:pt x="0" y="0"/>
                </a:moveTo>
                <a:lnTo>
                  <a:pt x="581024" y="0"/>
                </a:lnTo>
                <a:cubicBezTo>
                  <a:pt x="587493" y="29611"/>
                  <a:pt x="590263" y="60308"/>
                  <a:pt x="590263" y="91651"/>
                </a:cubicBezTo>
                <a:cubicBezTo>
                  <a:pt x="590263" y="379191"/>
                  <a:pt x="357165" y="612289"/>
                  <a:pt x="69625" y="612289"/>
                </a:cubicBezTo>
                <a:lnTo>
                  <a:pt x="0" y="605270"/>
                </a:ln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Oval 125"/>
          <p:cNvSpPr>
            <a:spLocks noChangeAspect="1"/>
          </p:cNvSpPr>
          <p:nvPr/>
        </p:nvSpPr>
        <p:spPr>
          <a:xfrm>
            <a:off x="277432" y="4321783"/>
            <a:ext cx="1396887" cy="1396887"/>
          </a:xfrm>
          <a:prstGeom prst="ellipse">
            <a:avLst/>
          </a:pr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Oval 126"/>
          <p:cNvSpPr>
            <a:spLocks noChangeAspect="1"/>
          </p:cNvSpPr>
          <p:nvPr/>
        </p:nvSpPr>
        <p:spPr>
          <a:xfrm>
            <a:off x="5792131" y="6489965"/>
            <a:ext cx="1115939" cy="443769"/>
          </a:xfrm>
          <a:custGeom>
            <a:avLst/>
            <a:gdLst/>
            <a:ahLst/>
            <a:cxnLst/>
            <a:rect l="l" t="t" r="r" b="b"/>
            <a:pathLst>
              <a:path w="1115939" h="443769">
                <a:moveTo>
                  <a:pt x="557969" y="0"/>
                </a:moveTo>
                <a:cubicBezTo>
                  <a:pt x="830120" y="0"/>
                  <a:pt x="1058049" y="189335"/>
                  <a:pt x="1115939" y="443769"/>
                </a:cubicBezTo>
                <a:lnTo>
                  <a:pt x="0" y="443769"/>
                </a:lnTo>
                <a:cubicBezTo>
                  <a:pt x="57889" y="189335"/>
                  <a:pt x="285818" y="0"/>
                  <a:pt x="557969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>
            <a:spLocks noChangeAspect="1"/>
          </p:cNvSpPr>
          <p:nvPr/>
        </p:nvSpPr>
        <p:spPr>
          <a:xfrm>
            <a:off x="6127999" y="6408840"/>
            <a:ext cx="1237019" cy="524894"/>
          </a:xfrm>
          <a:custGeom>
            <a:avLst/>
            <a:gdLst/>
            <a:ahLst/>
            <a:cxnLst/>
            <a:rect l="l" t="t" r="r" b="b"/>
            <a:pathLst>
              <a:path w="1237019" h="524894">
                <a:moveTo>
                  <a:pt x="618509" y="0"/>
                </a:moveTo>
                <a:cubicBezTo>
                  <a:pt x="930325" y="0"/>
                  <a:pt x="1189147" y="226891"/>
                  <a:pt x="1237019" y="524894"/>
                </a:cubicBezTo>
                <a:lnTo>
                  <a:pt x="0" y="524894"/>
                </a:lnTo>
                <a:cubicBezTo>
                  <a:pt x="47872" y="226891"/>
                  <a:pt x="306694" y="0"/>
                  <a:pt x="618509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>
            <a:spLocks noChangeAspect="1"/>
          </p:cNvSpPr>
          <p:nvPr/>
        </p:nvSpPr>
        <p:spPr>
          <a:xfrm>
            <a:off x="7577655" y="6408841"/>
            <a:ext cx="1211408" cy="524893"/>
          </a:xfrm>
          <a:custGeom>
            <a:avLst/>
            <a:gdLst/>
            <a:ahLst/>
            <a:cxnLst/>
            <a:rect l="l" t="t" r="r" b="b"/>
            <a:pathLst>
              <a:path w="1211408" h="524893">
                <a:moveTo>
                  <a:pt x="605704" y="0"/>
                </a:moveTo>
                <a:cubicBezTo>
                  <a:pt x="914574" y="0"/>
                  <a:pt x="1170243" y="227782"/>
                  <a:pt x="1211408" y="524893"/>
                </a:cubicBezTo>
                <a:lnTo>
                  <a:pt x="0" y="524893"/>
                </a:lnTo>
                <a:cubicBezTo>
                  <a:pt x="41165" y="227782"/>
                  <a:pt x="296834" y="0"/>
                  <a:pt x="605704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>
            <a:spLocks noChangeAspect="1"/>
          </p:cNvSpPr>
          <p:nvPr/>
        </p:nvSpPr>
        <p:spPr>
          <a:xfrm>
            <a:off x="11073" y="4941986"/>
            <a:ext cx="611230" cy="61123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>
            <a:spLocks noChangeAspect="1"/>
          </p:cNvSpPr>
          <p:nvPr/>
        </p:nvSpPr>
        <p:spPr>
          <a:xfrm>
            <a:off x="-69625" y="6172569"/>
            <a:ext cx="778097" cy="750322"/>
          </a:xfrm>
          <a:custGeom>
            <a:avLst/>
            <a:gdLst/>
            <a:ahLst/>
            <a:cxnLst/>
            <a:rect l="l" t="t" r="r" b="b"/>
            <a:pathLst>
              <a:path w="778097" h="750322">
                <a:moveTo>
                  <a:pt x="261411" y="0"/>
                </a:moveTo>
                <a:cubicBezTo>
                  <a:pt x="546769" y="0"/>
                  <a:pt x="778097" y="231328"/>
                  <a:pt x="778097" y="516686"/>
                </a:cubicBezTo>
                <a:cubicBezTo>
                  <a:pt x="778097" y="601179"/>
                  <a:pt x="757816" y="680934"/>
                  <a:pt x="719843" y="750322"/>
                </a:cubicBezTo>
                <a:lnTo>
                  <a:pt x="0" y="750322"/>
                </a:lnTo>
                <a:lnTo>
                  <a:pt x="0" y="73330"/>
                </a:lnTo>
                <a:cubicBezTo>
                  <a:pt x="75863" y="26083"/>
                  <a:pt x="165591" y="0"/>
                  <a:pt x="261411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>
            <a:spLocks noChangeAspect="1"/>
          </p:cNvSpPr>
          <p:nvPr/>
        </p:nvSpPr>
        <p:spPr>
          <a:xfrm>
            <a:off x="-69625" y="5158575"/>
            <a:ext cx="563524" cy="897560"/>
          </a:xfrm>
          <a:custGeom>
            <a:avLst/>
            <a:gdLst/>
            <a:ahLst/>
            <a:cxnLst/>
            <a:rect l="l" t="t" r="r" b="b"/>
            <a:pathLst>
              <a:path w="563524" h="897560">
                <a:moveTo>
                  <a:pt x="114744" y="0"/>
                </a:moveTo>
                <a:cubicBezTo>
                  <a:pt x="362598" y="0"/>
                  <a:pt x="563524" y="200926"/>
                  <a:pt x="563524" y="448780"/>
                </a:cubicBezTo>
                <a:cubicBezTo>
                  <a:pt x="563524" y="696634"/>
                  <a:pt x="362598" y="897560"/>
                  <a:pt x="114744" y="897560"/>
                </a:cubicBezTo>
                <a:cubicBezTo>
                  <a:pt x="74918" y="897560"/>
                  <a:pt x="36304" y="892373"/>
                  <a:pt x="0" y="880900"/>
                </a:cubicBezTo>
                <a:lnTo>
                  <a:pt x="0" y="16661"/>
                </a:lnTo>
                <a:cubicBezTo>
                  <a:pt x="36304" y="5188"/>
                  <a:pt x="74918" y="0"/>
                  <a:pt x="11474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Oval 99"/>
          <p:cNvSpPr>
            <a:spLocks noChangeAspect="1"/>
          </p:cNvSpPr>
          <p:nvPr/>
        </p:nvSpPr>
        <p:spPr>
          <a:xfrm>
            <a:off x="-25758" y="482386"/>
            <a:ext cx="598416" cy="905704"/>
          </a:xfrm>
          <a:custGeom>
            <a:avLst/>
            <a:gdLst/>
            <a:ahLst/>
            <a:cxnLst/>
            <a:rect l="l" t="t" r="r" b="b"/>
            <a:pathLst>
              <a:path w="598416" h="905704">
                <a:moveTo>
                  <a:pt x="145564" y="0"/>
                </a:moveTo>
                <a:cubicBezTo>
                  <a:pt x="395667" y="0"/>
                  <a:pt x="598416" y="202749"/>
                  <a:pt x="598416" y="452852"/>
                </a:cubicBezTo>
                <a:cubicBezTo>
                  <a:pt x="598416" y="702955"/>
                  <a:pt x="395667" y="905704"/>
                  <a:pt x="145564" y="905704"/>
                </a:cubicBezTo>
                <a:cubicBezTo>
                  <a:pt x="94398" y="905704"/>
                  <a:pt x="45214" y="897218"/>
                  <a:pt x="0" y="879648"/>
                </a:cubicBezTo>
                <a:lnTo>
                  <a:pt x="0" y="26056"/>
                </a:lnTo>
                <a:cubicBezTo>
                  <a:pt x="45214" y="8486"/>
                  <a:pt x="94398" y="0"/>
                  <a:pt x="14556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Oval 100"/>
          <p:cNvSpPr>
            <a:spLocks noChangeAspect="1"/>
          </p:cNvSpPr>
          <p:nvPr/>
        </p:nvSpPr>
        <p:spPr>
          <a:xfrm>
            <a:off x="474208" y="836793"/>
            <a:ext cx="910817" cy="910817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>
            <a:spLocks noChangeAspect="1"/>
          </p:cNvSpPr>
          <p:nvPr/>
        </p:nvSpPr>
        <p:spPr>
          <a:xfrm>
            <a:off x="319223" y="1452260"/>
            <a:ext cx="772993" cy="772993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>
            <a:spLocks noChangeAspect="1"/>
          </p:cNvSpPr>
          <p:nvPr/>
        </p:nvSpPr>
        <p:spPr>
          <a:xfrm>
            <a:off x="371257" y="1886983"/>
            <a:ext cx="610366" cy="610366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>
            <a:spLocks noChangeAspect="1"/>
          </p:cNvSpPr>
          <p:nvPr/>
        </p:nvSpPr>
        <p:spPr>
          <a:xfrm>
            <a:off x="154676" y="1919682"/>
            <a:ext cx="521764" cy="52176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>
            <a:spLocks noChangeAspect="1"/>
          </p:cNvSpPr>
          <p:nvPr/>
        </p:nvSpPr>
        <p:spPr>
          <a:xfrm>
            <a:off x="7302517" y="-61709"/>
            <a:ext cx="910818" cy="750833"/>
          </a:xfrm>
          <a:custGeom>
            <a:avLst/>
            <a:gdLst/>
            <a:ahLst/>
            <a:cxnLst/>
            <a:rect l="l" t="t" r="r" b="b"/>
            <a:pathLst>
              <a:path w="910818" h="750833">
                <a:moveTo>
                  <a:pt x="111441" y="0"/>
                </a:moveTo>
                <a:lnTo>
                  <a:pt x="799378" y="0"/>
                </a:lnTo>
                <a:cubicBezTo>
                  <a:pt x="869408" y="78400"/>
                  <a:pt x="910818" y="182076"/>
                  <a:pt x="910818" y="295424"/>
                </a:cubicBezTo>
                <a:cubicBezTo>
                  <a:pt x="910818" y="546939"/>
                  <a:pt x="706924" y="750833"/>
                  <a:pt x="455409" y="750833"/>
                </a:cubicBezTo>
                <a:cubicBezTo>
                  <a:pt x="203894" y="750833"/>
                  <a:pt x="0" y="546939"/>
                  <a:pt x="0" y="295424"/>
                </a:cubicBezTo>
                <a:cubicBezTo>
                  <a:pt x="0" y="182076"/>
                  <a:pt x="41410" y="78400"/>
                  <a:pt x="111441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>
            <a:spLocks noChangeAspect="1"/>
          </p:cNvSpPr>
          <p:nvPr/>
        </p:nvSpPr>
        <p:spPr>
          <a:xfrm>
            <a:off x="8718124" y="-61709"/>
            <a:ext cx="473874" cy="613011"/>
          </a:xfrm>
          <a:custGeom>
            <a:avLst/>
            <a:gdLst/>
            <a:ahLst/>
            <a:cxnLst/>
            <a:rect l="l" t="t" r="r" b="b"/>
            <a:pathLst>
              <a:path w="473874" h="613011">
                <a:moveTo>
                  <a:pt x="29684" y="0"/>
                </a:moveTo>
                <a:lnTo>
                  <a:pt x="473874" y="0"/>
                </a:lnTo>
                <a:lnTo>
                  <a:pt x="473874" y="611150"/>
                </a:lnTo>
                <a:cubicBezTo>
                  <a:pt x="467789" y="612887"/>
                  <a:pt x="461614" y="613011"/>
                  <a:pt x="455409" y="613011"/>
                </a:cubicBezTo>
                <a:cubicBezTo>
                  <a:pt x="203894" y="613011"/>
                  <a:pt x="0" y="409117"/>
                  <a:pt x="0" y="157602"/>
                </a:cubicBezTo>
                <a:cubicBezTo>
                  <a:pt x="0" y="101995"/>
                  <a:pt x="9966" y="48716"/>
                  <a:pt x="2968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>
            <a:spLocks noChangeAspect="1"/>
          </p:cNvSpPr>
          <p:nvPr/>
        </p:nvSpPr>
        <p:spPr>
          <a:xfrm>
            <a:off x="7748238" y="282933"/>
            <a:ext cx="1128521" cy="1128521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Oval 107"/>
          <p:cNvSpPr>
            <a:spLocks noChangeAspect="1"/>
          </p:cNvSpPr>
          <p:nvPr/>
        </p:nvSpPr>
        <p:spPr>
          <a:xfrm>
            <a:off x="8914718" y="749603"/>
            <a:ext cx="277280" cy="907992"/>
          </a:xfrm>
          <a:custGeom>
            <a:avLst/>
            <a:gdLst/>
            <a:ahLst/>
            <a:cxnLst/>
            <a:rect l="l" t="t" r="r" b="b"/>
            <a:pathLst>
              <a:path w="277280" h="907992">
                <a:moveTo>
                  <a:pt x="277280" y="0"/>
                </a:moveTo>
                <a:lnTo>
                  <a:pt x="277280" y="907992"/>
                </a:lnTo>
                <a:cubicBezTo>
                  <a:pt x="112021" y="824131"/>
                  <a:pt x="0" y="652146"/>
                  <a:pt x="0" y="453996"/>
                </a:cubicBezTo>
                <a:cubicBezTo>
                  <a:pt x="0" y="255847"/>
                  <a:pt x="112021" y="83861"/>
                  <a:pt x="277280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>
            <a:spLocks noChangeAspect="1"/>
          </p:cNvSpPr>
          <p:nvPr/>
        </p:nvSpPr>
        <p:spPr>
          <a:xfrm>
            <a:off x="7590871" y="728498"/>
            <a:ext cx="969734" cy="96973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>
            <a:spLocks noChangeAspect="1"/>
          </p:cNvSpPr>
          <p:nvPr/>
        </p:nvSpPr>
        <p:spPr>
          <a:xfrm>
            <a:off x="7470041" y="1326476"/>
            <a:ext cx="608190" cy="60819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>
            <a:spLocks noChangeAspect="1"/>
          </p:cNvSpPr>
          <p:nvPr/>
        </p:nvSpPr>
        <p:spPr>
          <a:xfrm>
            <a:off x="7629941" y="5611427"/>
            <a:ext cx="738345" cy="7383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Oval 111"/>
          <p:cNvSpPr>
            <a:spLocks noChangeAspect="1"/>
          </p:cNvSpPr>
          <p:nvPr/>
        </p:nvSpPr>
        <p:spPr>
          <a:xfrm>
            <a:off x="6972882" y="5242254"/>
            <a:ext cx="738345" cy="7383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Oval 112"/>
          <p:cNvSpPr>
            <a:spLocks noChangeAspect="1"/>
          </p:cNvSpPr>
          <p:nvPr/>
        </p:nvSpPr>
        <p:spPr>
          <a:xfrm>
            <a:off x="7494454" y="4928166"/>
            <a:ext cx="738345" cy="7383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Oval 113"/>
          <p:cNvSpPr>
            <a:spLocks noChangeAspect="1"/>
          </p:cNvSpPr>
          <p:nvPr/>
        </p:nvSpPr>
        <p:spPr>
          <a:xfrm>
            <a:off x="8229034" y="5666511"/>
            <a:ext cx="605634" cy="60563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/>
          <p:cNvSpPr>
            <a:spLocks noChangeAspect="1"/>
          </p:cNvSpPr>
          <p:nvPr/>
        </p:nvSpPr>
        <p:spPr>
          <a:xfrm>
            <a:off x="8078231" y="4097842"/>
            <a:ext cx="553549" cy="553549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Oval 115"/>
          <p:cNvSpPr>
            <a:spLocks noChangeAspect="1"/>
          </p:cNvSpPr>
          <p:nvPr/>
        </p:nvSpPr>
        <p:spPr>
          <a:xfrm>
            <a:off x="8411816" y="5057878"/>
            <a:ext cx="553549" cy="553549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Oval 116"/>
          <p:cNvSpPr>
            <a:spLocks noChangeAspect="1"/>
          </p:cNvSpPr>
          <p:nvPr/>
        </p:nvSpPr>
        <p:spPr>
          <a:xfrm>
            <a:off x="8688590" y="4790335"/>
            <a:ext cx="503408" cy="553550"/>
          </a:xfrm>
          <a:custGeom>
            <a:avLst/>
            <a:gdLst/>
            <a:ahLst/>
            <a:cxnLst/>
            <a:rect l="l" t="t" r="r" b="b"/>
            <a:pathLst>
              <a:path w="503408" h="553550">
                <a:moveTo>
                  <a:pt x="276775" y="0"/>
                </a:moveTo>
                <a:cubicBezTo>
                  <a:pt x="370698" y="0"/>
                  <a:pt x="453694" y="46784"/>
                  <a:pt x="503408" y="118545"/>
                </a:cubicBezTo>
                <a:lnTo>
                  <a:pt x="503408" y="435005"/>
                </a:lnTo>
                <a:cubicBezTo>
                  <a:pt x="453694" y="506767"/>
                  <a:pt x="370698" y="553550"/>
                  <a:pt x="276775" y="553550"/>
                </a:cubicBezTo>
                <a:cubicBezTo>
                  <a:pt x="123916" y="553550"/>
                  <a:pt x="0" y="429634"/>
                  <a:pt x="0" y="276775"/>
                </a:cubicBezTo>
                <a:cubicBezTo>
                  <a:pt x="0" y="123916"/>
                  <a:pt x="123916" y="0"/>
                  <a:pt x="276775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15340-C7E0-4E1B-B1B5-E965938A1A92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804650-A92E-44B6-BB33-75F718D9BB3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5" name="Oval 54"/>
          <p:cNvSpPr>
            <a:spLocks noChangeAspect="1"/>
          </p:cNvSpPr>
          <p:nvPr/>
        </p:nvSpPr>
        <p:spPr>
          <a:xfrm>
            <a:off x="1583172" y="5454223"/>
            <a:ext cx="1909234" cy="1468668"/>
          </a:xfrm>
          <a:custGeom>
            <a:avLst/>
            <a:gdLst/>
            <a:ahLst/>
            <a:cxnLst/>
            <a:rect l="l" t="t" r="r" b="b"/>
            <a:pathLst>
              <a:path w="1909234" h="1468668">
                <a:moveTo>
                  <a:pt x="954617" y="0"/>
                </a:moveTo>
                <a:cubicBezTo>
                  <a:pt x="1481837" y="0"/>
                  <a:pt x="1909234" y="427397"/>
                  <a:pt x="1909234" y="954617"/>
                </a:cubicBezTo>
                <a:cubicBezTo>
                  <a:pt x="1909234" y="1144075"/>
                  <a:pt x="1854043" y="1320642"/>
                  <a:pt x="1758159" y="1468668"/>
                </a:cubicBezTo>
                <a:lnTo>
                  <a:pt x="151075" y="1468668"/>
                </a:lnTo>
                <a:cubicBezTo>
                  <a:pt x="55192" y="1320642"/>
                  <a:pt x="0" y="1144075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7" name="Oval 56"/>
          <p:cNvSpPr>
            <a:spLocks noChangeAspect="1"/>
          </p:cNvSpPr>
          <p:nvPr/>
        </p:nvSpPr>
        <p:spPr>
          <a:xfrm>
            <a:off x="8570944" y="3382942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>
            <a:spLocks noChangeAspect="1"/>
          </p:cNvSpPr>
          <p:nvPr/>
        </p:nvSpPr>
        <p:spPr>
          <a:xfrm>
            <a:off x="8398204" y="3536097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>
            <a:spLocks noChangeAspect="1"/>
          </p:cNvSpPr>
          <p:nvPr/>
        </p:nvSpPr>
        <p:spPr>
          <a:xfrm>
            <a:off x="8608408" y="3688497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>
            <a:spLocks noChangeAspect="1"/>
          </p:cNvSpPr>
          <p:nvPr/>
        </p:nvSpPr>
        <p:spPr>
          <a:xfrm>
            <a:off x="154676" y="2698928"/>
            <a:ext cx="467627" cy="467627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>
            <a:spLocks noChangeAspect="1"/>
          </p:cNvSpPr>
          <p:nvPr/>
        </p:nvSpPr>
        <p:spPr>
          <a:xfrm>
            <a:off x="474208" y="3166555"/>
            <a:ext cx="458770" cy="45877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>
            <a:spLocks noChangeAspect="1"/>
          </p:cNvSpPr>
          <p:nvPr/>
        </p:nvSpPr>
        <p:spPr>
          <a:xfrm>
            <a:off x="270258" y="3382942"/>
            <a:ext cx="352045" cy="3520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>
            <a:spLocks noChangeAspect="1"/>
          </p:cNvSpPr>
          <p:nvPr/>
        </p:nvSpPr>
        <p:spPr>
          <a:xfrm>
            <a:off x="-86601" y="2581479"/>
            <a:ext cx="1360441" cy="1909234"/>
          </a:xfrm>
          <a:custGeom>
            <a:avLst/>
            <a:gdLst/>
            <a:ahLst/>
            <a:cxnLst/>
            <a:rect l="l" t="t" r="r" b="b"/>
            <a:pathLst>
              <a:path w="1360441" h="1909234">
                <a:moveTo>
                  <a:pt x="405824" y="0"/>
                </a:moveTo>
                <a:cubicBezTo>
                  <a:pt x="933044" y="0"/>
                  <a:pt x="1360441" y="427397"/>
                  <a:pt x="1360441" y="954617"/>
                </a:cubicBezTo>
                <a:cubicBezTo>
                  <a:pt x="1360441" y="1481837"/>
                  <a:pt x="933044" y="1909234"/>
                  <a:pt x="405824" y="1909234"/>
                </a:cubicBezTo>
                <a:cubicBezTo>
                  <a:pt x="260527" y="1909234"/>
                  <a:pt x="122812" y="1876773"/>
                  <a:pt x="0" y="1817719"/>
                </a:cubicBezTo>
                <a:lnTo>
                  <a:pt x="0" y="91515"/>
                </a:lnTo>
                <a:cubicBezTo>
                  <a:pt x="122812" y="32461"/>
                  <a:pt x="260527" y="0"/>
                  <a:pt x="405824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64" name="Oval 63"/>
          <p:cNvSpPr>
            <a:spLocks noChangeAspect="1"/>
          </p:cNvSpPr>
          <p:nvPr/>
        </p:nvSpPr>
        <p:spPr>
          <a:xfrm>
            <a:off x="6173123" y="2395416"/>
            <a:ext cx="1218253" cy="121825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1268760"/>
            <a:ext cx="7117180" cy="147002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 smtClean="0">
                <a:latin typeface="Arial" pitchFamily="34" charset="0"/>
                <a:cs typeface="Arial" pitchFamily="34" charset="0"/>
              </a:rPr>
              <a:t>РАЗМЕЩЕНИЕ И МИГРАЦИИ </a:t>
            </a:r>
            <a:br>
              <a:rPr lang="ru-RU" b="1" i="1" dirty="0" smtClean="0">
                <a:latin typeface="Arial" pitchFamily="34" charset="0"/>
                <a:cs typeface="Arial" pitchFamily="34" charset="0"/>
              </a:rPr>
            </a:br>
            <a:r>
              <a:rPr lang="ru-RU" b="1" i="1" dirty="0" smtClean="0">
                <a:latin typeface="Arial" pitchFamily="34" charset="0"/>
                <a:cs typeface="Arial" pitchFamily="34" charset="0"/>
              </a:rPr>
              <a:t>НАСЕЛЕНИЯ</a:t>
            </a:r>
            <a:endParaRPr lang="ru-RU" b="1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020272" y="3573016"/>
            <a:ext cx="12250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10 класс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94854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1301670"/>
            <a:ext cx="360066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/>
              <a:t>ПЛОТНОСТЬ </a:t>
            </a:r>
            <a:br>
              <a:rPr lang="ru-RU" sz="3600" b="1" dirty="0" smtClean="0"/>
            </a:br>
            <a:r>
              <a:rPr lang="ru-RU" sz="3600" b="1" dirty="0" smtClean="0"/>
              <a:t>НАСЕЛЕНИЯ</a:t>
            </a:r>
            <a:endParaRPr lang="ru-RU" sz="36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563888" y="1701344"/>
            <a:ext cx="54874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 =  --------------------------------------------</a:t>
            </a:r>
            <a:endParaRPr lang="ru-RU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068210" y="1242347"/>
            <a:ext cx="50914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ЧИСЛЕННОСТЬ НАСЕЛЕНИЯ</a:t>
            </a:r>
            <a:endParaRPr lang="ru-RU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211960" y="2089558"/>
            <a:ext cx="45127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ПЛОЩАДЬ ТЕРРИТОРИИ</a:t>
            </a:r>
            <a:endParaRPr lang="ru-RU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07504" y="3501008"/>
            <a:ext cx="112330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Средняя плотность населения мира –</a:t>
            </a:r>
          </a:p>
          <a:p>
            <a:r>
              <a:rPr lang="ru-RU" sz="2400" b="1" dirty="0"/>
              <a:t> </a:t>
            </a:r>
            <a:r>
              <a:rPr lang="ru-RU" sz="2400" b="1" dirty="0" smtClean="0"/>
              <a:t>                                                      45 чел./кв. км.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850802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11560" y="260648"/>
            <a:ext cx="800411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/>
              <a:t>РАЙОНЫ </a:t>
            </a:r>
          </a:p>
          <a:p>
            <a:r>
              <a:rPr lang="ru-RU" sz="2400" b="1" dirty="0" smtClean="0"/>
              <a:t>С НАИБОЛЬШЕЙ ПЛОТНОСТЬЮ НАСЕЛЕНИЯ</a:t>
            </a:r>
            <a:endParaRPr lang="ru-RU" sz="2400" b="1" dirty="0"/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4211960" y="1112168"/>
            <a:ext cx="0" cy="685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H="1">
            <a:off x="1835696" y="1091645"/>
            <a:ext cx="216024" cy="685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6444208" y="1060813"/>
            <a:ext cx="432048" cy="71663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924944"/>
            <a:ext cx="4866117" cy="3649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2"/>
          <a:stretch/>
        </p:blipFill>
        <p:spPr bwMode="auto">
          <a:xfrm>
            <a:off x="107504" y="2204864"/>
            <a:ext cx="4721430" cy="31342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107504" y="5445224"/>
            <a:ext cx="50032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Карты </a:t>
            </a:r>
          </a:p>
          <a:p>
            <a:r>
              <a:rPr lang="ru-RU" sz="2400" b="1" dirty="0" smtClean="0"/>
              <a:t>плотности населения мира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841764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11560" y="260648"/>
            <a:ext cx="800411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/>
              <a:t>РАЙОНЫ </a:t>
            </a:r>
          </a:p>
          <a:p>
            <a:r>
              <a:rPr lang="ru-RU" sz="2400" b="1" dirty="0" smtClean="0"/>
              <a:t>С НАИБОЛЬШЕЙ ПЛОТНОСТЬЮ НАСЕЛЕНИЯ</a:t>
            </a:r>
            <a:endParaRPr lang="ru-RU" sz="2400" b="1" dirty="0"/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4211960" y="1112168"/>
            <a:ext cx="0" cy="685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H="1">
            <a:off x="1835696" y="1091645"/>
            <a:ext cx="216024" cy="685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6444208" y="1060813"/>
            <a:ext cx="432048" cy="71663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23528" y="1988840"/>
            <a:ext cx="2440092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В. и Ю. Азия</a:t>
            </a:r>
          </a:p>
          <a:p>
            <a:endParaRPr lang="ru-RU" sz="2400" b="1" dirty="0" smtClean="0"/>
          </a:p>
          <a:p>
            <a:r>
              <a:rPr lang="ru-RU" sz="2400" b="1" i="1" dirty="0" smtClean="0"/>
              <a:t>(муссонный </a:t>
            </a:r>
          </a:p>
          <a:p>
            <a:r>
              <a:rPr lang="ru-RU" sz="2400" b="1" i="1" dirty="0" smtClean="0"/>
              <a:t>климат,</a:t>
            </a:r>
          </a:p>
          <a:p>
            <a:r>
              <a:rPr lang="ru-RU" sz="2400" b="1" i="1" dirty="0" err="1"/>
              <a:t>р</a:t>
            </a:r>
            <a:r>
              <a:rPr lang="ru-RU" sz="2400" b="1" i="1" dirty="0" err="1" smtClean="0"/>
              <a:t>исосеяние</a:t>
            </a:r>
            <a:r>
              <a:rPr lang="ru-RU" sz="2400" b="1" i="1" dirty="0" smtClean="0"/>
              <a:t>)</a:t>
            </a:r>
          </a:p>
          <a:p>
            <a:endParaRPr lang="ru-RU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378183" y="1985165"/>
            <a:ext cx="2475358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Зарубежная</a:t>
            </a:r>
          </a:p>
          <a:p>
            <a:r>
              <a:rPr lang="ru-RU" sz="2400" b="1" dirty="0" smtClean="0"/>
              <a:t>Европа</a:t>
            </a:r>
          </a:p>
          <a:p>
            <a:endParaRPr lang="ru-RU" sz="2400" b="1" dirty="0" smtClean="0"/>
          </a:p>
          <a:p>
            <a:r>
              <a:rPr lang="ru-RU" sz="2400" b="1" i="1" dirty="0" smtClean="0"/>
              <a:t>(развитие</a:t>
            </a:r>
          </a:p>
          <a:p>
            <a:r>
              <a:rPr lang="ru-RU" sz="2400" b="1" i="1" dirty="0" err="1"/>
              <a:t>п</a:t>
            </a:r>
            <a:r>
              <a:rPr lang="ru-RU" sz="2400" b="1" i="1" dirty="0" err="1" smtClean="0"/>
              <a:t>ромышлен</a:t>
            </a:r>
            <a:r>
              <a:rPr lang="ru-RU" sz="2400" b="1" i="1" dirty="0" smtClean="0"/>
              <a:t>-</a:t>
            </a:r>
          </a:p>
          <a:p>
            <a:r>
              <a:rPr lang="ru-RU" sz="2400" b="1" i="1" dirty="0" err="1" smtClean="0"/>
              <a:t>ности</a:t>
            </a:r>
            <a:r>
              <a:rPr lang="ru-RU" sz="2400" b="1" i="1" dirty="0" smtClean="0"/>
              <a:t>)</a:t>
            </a:r>
            <a:endParaRPr lang="ru-RU" sz="2400" b="1" i="1" dirty="0"/>
          </a:p>
        </p:txBody>
      </p:sp>
      <p:sp>
        <p:nvSpPr>
          <p:cNvPr id="6" name="TextBox 5"/>
          <p:cNvSpPr txBox="1"/>
          <p:nvPr/>
        </p:nvSpPr>
        <p:spPr>
          <a:xfrm>
            <a:off x="6444208" y="1985165"/>
            <a:ext cx="2475358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СВ и В США</a:t>
            </a:r>
          </a:p>
          <a:p>
            <a:endParaRPr lang="ru-RU" sz="2400" b="1" dirty="0" smtClean="0"/>
          </a:p>
          <a:p>
            <a:r>
              <a:rPr lang="ru-RU" sz="2400" b="1" i="1" dirty="0" smtClean="0"/>
              <a:t>(развитие </a:t>
            </a:r>
          </a:p>
          <a:p>
            <a:r>
              <a:rPr lang="ru-RU" sz="2400" b="1" i="1" dirty="0" err="1"/>
              <a:t>п</a:t>
            </a:r>
            <a:r>
              <a:rPr lang="ru-RU" sz="2400" b="1" i="1" dirty="0" err="1" smtClean="0"/>
              <a:t>ромышлен</a:t>
            </a:r>
            <a:r>
              <a:rPr lang="ru-RU" sz="2400" b="1" i="1" dirty="0" smtClean="0"/>
              <a:t>-</a:t>
            </a:r>
          </a:p>
          <a:p>
            <a:r>
              <a:rPr lang="ru-RU" sz="2400" b="1" i="1" dirty="0" err="1" smtClean="0"/>
              <a:t>ности</a:t>
            </a:r>
            <a:r>
              <a:rPr lang="ru-RU" sz="2400" b="1" i="1" dirty="0" smtClean="0"/>
              <a:t>)</a:t>
            </a:r>
            <a:endParaRPr lang="ru-RU" sz="2400" b="1" i="1" dirty="0"/>
          </a:p>
        </p:txBody>
      </p:sp>
    </p:spTree>
    <p:extLst>
      <p:ext uri="{BB962C8B-B14F-4D97-AF65-F5344CB8AC3E}">
        <p14:creationId xmlns:p14="http://schemas.microsoft.com/office/powerpoint/2010/main" val="3939481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476672"/>
            <a:ext cx="807785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Факторы размещения населения</a:t>
            </a:r>
            <a:endParaRPr lang="ru-RU" sz="3200" b="1" dirty="0"/>
          </a:p>
        </p:txBody>
      </p:sp>
      <p:cxnSp>
        <p:nvCxnSpPr>
          <p:cNvPr id="4" name="Прямая со стрелкой 3"/>
          <p:cNvCxnSpPr/>
          <p:nvPr/>
        </p:nvCxnSpPr>
        <p:spPr>
          <a:xfrm>
            <a:off x="1079612" y="1061447"/>
            <a:ext cx="360040" cy="64364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2195736" y="1662308"/>
            <a:ext cx="624427" cy="117389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4277870" y="1090492"/>
            <a:ext cx="457200" cy="64371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5508104" y="1662308"/>
            <a:ext cx="697378" cy="108291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7380312" y="1034030"/>
            <a:ext cx="360040" cy="62827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179512" y="1819844"/>
            <a:ext cx="235513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Природный </a:t>
            </a:r>
          </a:p>
          <a:p>
            <a:r>
              <a:rPr lang="ru-RU" sz="2400" b="1" dirty="0" smtClean="0"/>
              <a:t>фактор</a:t>
            </a:r>
            <a:endParaRPr lang="ru-RU" sz="24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1439652" y="3218951"/>
            <a:ext cx="20409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Фактор ГП</a:t>
            </a:r>
            <a:endParaRPr lang="ru-RU" sz="2400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3203848" y="1773687"/>
            <a:ext cx="188705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err="1" smtClean="0"/>
              <a:t>Экономи</a:t>
            </a:r>
            <a:r>
              <a:rPr lang="ru-RU" sz="2400" b="1" dirty="0" smtClean="0"/>
              <a:t>-</a:t>
            </a:r>
          </a:p>
          <a:p>
            <a:r>
              <a:rPr lang="ru-RU" sz="2400" b="1" dirty="0" err="1" smtClean="0"/>
              <a:t>ческий</a:t>
            </a:r>
            <a:endParaRPr lang="ru-RU" sz="2400" b="1" dirty="0" smtClean="0"/>
          </a:p>
          <a:p>
            <a:r>
              <a:rPr lang="ru-RU" sz="2400" b="1" dirty="0" smtClean="0"/>
              <a:t> фактор</a:t>
            </a:r>
            <a:endParaRPr lang="ru-RU" sz="2400" b="1" dirty="0"/>
          </a:p>
        </p:txBody>
      </p:sp>
      <p:sp>
        <p:nvSpPr>
          <p:cNvPr id="34" name="TextBox 33"/>
          <p:cNvSpPr txBox="1"/>
          <p:nvPr/>
        </p:nvSpPr>
        <p:spPr>
          <a:xfrm>
            <a:off x="6012160" y="1958344"/>
            <a:ext cx="87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36" name="TextBox 35"/>
          <p:cNvSpPr txBox="1"/>
          <p:nvPr/>
        </p:nvSpPr>
        <p:spPr>
          <a:xfrm>
            <a:off x="4669068" y="3047943"/>
            <a:ext cx="286969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Транспортный </a:t>
            </a:r>
          </a:p>
          <a:p>
            <a:r>
              <a:rPr lang="ru-RU" sz="2400" b="1" dirty="0" smtClean="0"/>
              <a:t>фактор</a:t>
            </a:r>
            <a:endParaRPr lang="ru-RU" sz="2400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7107014" y="1705095"/>
            <a:ext cx="195117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err="1" smtClean="0"/>
              <a:t>Демогра</a:t>
            </a:r>
            <a:r>
              <a:rPr lang="ru-RU" sz="2400" b="1" dirty="0" smtClean="0"/>
              <a:t>-</a:t>
            </a:r>
            <a:br>
              <a:rPr lang="ru-RU" sz="2400" b="1" dirty="0" smtClean="0"/>
            </a:br>
            <a:r>
              <a:rPr lang="ru-RU" sz="2400" b="1" dirty="0" err="1" smtClean="0"/>
              <a:t>фический</a:t>
            </a:r>
            <a:endParaRPr lang="ru-RU" sz="2400" b="1" dirty="0" smtClean="0"/>
          </a:p>
          <a:p>
            <a:r>
              <a:rPr lang="ru-RU" sz="2400" b="1" dirty="0" smtClean="0"/>
              <a:t>фактор</a:t>
            </a:r>
            <a:endParaRPr lang="ru-RU" sz="2400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1079612" y="4797152"/>
            <a:ext cx="108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41" name="TextBox 40"/>
          <p:cNvSpPr txBox="1"/>
          <p:nvPr/>
        </p:nvSpPr>
        <p:spPr>
          <a:xfrm>
            <a:off x="4065" y="4381654"/>
            <a:ext cx="919995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       Приведите примеры стран:</a:t>
            </a:r>
          </a:p>
          <a:p>
            <a:r>
              <a:rPr lang="ru-RU" sz="2400" b="1" dirty="0" smtClean="0"/>
              <a:t>                                 </a:t>
            </a:r>
            <a:r>
              <a:rPr lang="ru-RU" sz="2400" b="1" i="1" dirty="0" smtClean="0"/>
              <a:t>- </a:t>
            </a:r>
            <a:r>
              <a:rPr lang="ru-RU" sz="2400" b="1" i="1" dirty="0"/>
              <a:t>г</a:t>
            </a:r>
            <a:r>
              <a:rPr lang="ru-RU" sz="2400" b="1" i="1" dirty="0" smtClean="0"/>
              <a:t>устозаселенных, </a:t>
            </a:r>
          </a:p>
          <a:p>
            <a:r>
              <a:rPr lang="ru-RU" sz="2400" b="1" i="1" dirty="0" smtClean="0"/>
              <a:t>                                 - </a:t>
            </a:r>
            <a:r>
              <a:rPr lang="ru-RU" sz="2400" b="1" i="1" dirty="0" err="1" smtClean="0"/>
              <a:t>редкозаселенных</a:t>
            </a:r>
            <a:r>
              <a:rPr lang="ru-RU" sz="2400" b="1" i="1" dirty="0" smtClean="0"/>
              <a:t>,</a:t>
            </a:r>
          </a:p>
          <a:p>
            <a:r>
              <a:rPr lang="ru-RU" sz="2400" b="1" i="1" dirty="0" smtClean="0"/>
              <a:t>                                 -с контрастным расселением.</a:t>
            </a:r>
            <a:endParaRPr lang="ru-RU" sz="2400" b="1" i="1" dirty="0"/>
          </a:p>
        </p:txBody>
      </p:sp>
    </p:spTree>
    <p:extLst>
      <p:ext uri="{BB962C8B-B14F-4D97-AF65-F5344CB8AC3E}">
        <p14:creationId xmlns:p14="http://schemas.microsoft.com/office/powerpoint/2010/main" val="1088973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5788" y="188640"/>
            <a:ext cx="794559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/>
              <a:t>Миграции –</a:t>
            </a:r>
            <a:r>
              <a:rPr lang="ru-RU" sz="3200" dirty="0" smtClean="0"/>
              <a:t> </a:t>
            </a:r>
          </a:p>
          <a:p>
            <a:r>
              <a:rPr lang="ru-RU" sz="3200" b="1" dirty="0"/>
              <a:t> </a:t>
            </a:r>
            <a:r>
              <a:rPr lang="ru-RU" sz="3200" b="1" dirty="0" smtClean="0"/>
              <a:t>      </a:t>
            </a:r>
            <a:r>
              <a:rPr lang="ru-RU" sz="3200" b="1" dirty="0" err="1" smtClean="0"/>
              <a:t>перемещение,переселение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484784"/>
            <a:ext cx="2973710" cy="2234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788" y="4293096"/>
            <a:ext cx="3017076" cy="19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806415"/>
            <a:ext cx="3204355" cy="213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38973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23728" y="908720"/>
            <a:ext cx="5873724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3200" b="1" dirty="0" smtClean="0"/>
              <a:t>МИГРАЦИИ НАСЕЛЕНИЯ</a:t>
            </a:r>
            <a:endParaRPr lang="ru-RU" sz="32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626636" y="2202512"/>
            <a:ext cx="4033476" cy="13849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2800" b="1" dirty="0" smtClean="0"/>
              <a:t>Внешние</a:t>
            </a:r>
          </a:p>
          <a:p>
            <a:r>
              <a:rPr lang="ru-RU" sz="2800" b="1" dirty="0" smtClean="0"/>
              <a:t>(международные)</a:t>
            </a:r>
          </a:p>
          <a:p>
            <a:r>
              <a:rPr lang="ru-RU" sz="2800" b="1" dirty="0" smtClean="0"/>
              <a:t>миграции</a:t>
            </a:r>
            <a:endParaRPr lang="ru-RU"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5747137" y="2276872"/>
            <a:ext cx="2646878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2800" b="1" dirty="0" smtClean="0"/>
              <a:t>Внутренние</a:t>
            </a:r>
          </a:p>
          <a:p>
            <a:r>
              <a:rPr lang="ru-RU" sz="2800" b="1" dirty="0" smtClean="0"/>
              <a:t>миграции</a:t>
            </a:r>
            <a:endParaRPr lang="ru-RU" sz="2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95536" y="4187671"/>
            <a:ext cx="2097049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2400" b="1" dirty="0" smtClean="0"/>
              <a:t>эмиграции</a:t>
            </a:r>
            <a:endParaRPr lang="ru-RU" sz="2400" b="1" dirty="0"/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6228184" y="1556792"/>
            <a:ext cx="432048" cy="52137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H="1">
            <a:off x="2833169" y="1556792"/>
            <a:ext cx="254019" cy="60209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960178" y="3861048"/>
            <a:ext cx="996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2928275" y="4230380"/>
            <a:ext cx="2132315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2400" b="1" dirty="0" err="1" smtClean="0"/>
              <a:t>имиграции</a:t>
            </a:r>
            <a:endParaRPr lang="ru-RU" sz="2400" b="1" dirty="0"/>
          </a:p>
        </p:txBody>
      </p:sp>
      <p:cxnSp>
        <p:nvCxnSpPr>
          <p:cNvPr id="19" name="Прямая со стрелкой 18"/>
          <p:cNvCxnSpPr/>
          <p:nvPr/>
        </p:nvCxnSpPr>
        <p:spPr>
          <a:xfrm>
            <a:off x="3854588" y="3655205"/>
            <a:ext cx="0" cy="41059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1482786" y="3634394"/>
            <a:ext cx="0" cy="45330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175212" y="4614317"/>
            <a:ext cx="264422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Причины миграций</a:t>
            </a:r>
            <a:endParaRPr lang="ru-RU" sz="28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591467" y="5337591"/>
            <a:ext cx="30871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/>
              <a:t>экономические</a:t>
            </a:r>
            <a:endParaRPr lang="ru-RU" sz="2400" b="1" i="1" dirty="0"/>
          </a:p>
        </p:txBody>
      </p:sp>
      <p:sp>
        <p:nvSpPr>
          <p:cNvPr id="29" name="TextBox 28"/>
          <p:cNvSpPr txBox="1"/>
          <p:nvPr/>
        </p:nvSpPr>
        <p:spPr>
          <a:xfrm>
            <a:off x="1907704" y="5756175"/>
            <a:ext cx="26757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/>
              <a:t>политические</a:t>
            </a:r>
            <a:endParaRPr lang="ru-RU" sz="2400" b="1" i="1" dirty="0"/>
          </a:p>
        </p:txBody>
      </p:sp>
      <p:sp>
        <p:nvSpPr>
          <p:cNvPr id="30" name="TextBox 29"/>
          <p:cNvSpPr txBox="1"/>
          <p:nvPr/>
        </p:nvSpPr>
        <p:spPr>
          <a:xfrm>
            <a:off x="3059832" y="6269614"/>
            <a:ext cx="28296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/>
              <a:t>национальные</a:t>
            </a:r>
            <a:endParaRPr lang="ru-RU" sz="2400" b="1" i="1" dirty="0"/>
          </a:p>
        </p:txBody>
      </p:sp>
      <p:sp>
        <p:nvSpPr>
          <p:cNvPr id="32" name="TextBox 31"/>
          <p:cNvSpPr txBox="1"/>
          <p:nvPr/>
        </p:nvSpPr>
        <p:spPr>
          <a:xfrm>
            <a:off x="4810729" y="5845768"/>
            <a:ext cx="25362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/>
              <a:t>религиозные</a:t>
            </a:r>
            <a:endParaRPr lang="ru-RU" sz="2400" b="1" i="1" dirty="0"/>
          </a:p>
        </p:txBody>
      </p:sp>
      <p:sp>
        <p:nvSpPr>
          <p:cNvPr id="33" name="TextBox 32"/>
          <p:cNvSpPr txBox="1"/>
          <p:nvPr/>
        </p:nvSpPr>
        <p:spPr>
          <a:xfrm>
            <a:off x="6307967" y="6175993"/>
            <a:ext cx="28360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/>
              <a:t>экологические</a:t>
            </a:r>
            <a:endParaRPr lang="ru-RU" sz="2400" b="1" i="1" dirty="0"/>
          </a:p>
        </p:txBody>
      </p:sp>
      <p:cxnSp>
        <p:nvCxnSpPr>
          <p:cNvPr id="35" name="Прямая со стрелкой 34"/>
          <p:cNvCxnSpPr/>
          <p:nvPr/>
        </p:nvCxnSpPr>
        <p:spPr>
          <a:xfrm flipH="1">
            <a:off x="4139952" y="5168631"/>
            <a:ext cx="1504829" cy="15452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 flipH="1">
            <a:off x="5481602" y="5495468"/>
            <a:ext cx="690797" cy="32121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 flipH="1">
            <a:off x="4810729" y="5321330"/>
            <a:ext cx="1163702" cy="34827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 flipH="1">
            <a:off x="6376615" y="5495468"/>
            <a:ext cx="567234" cy="36306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 flipH="1">
            <a:off x="7463455" y="5768301"/>
            <a:ext cx="396563" cy="46673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9316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1" y="434598"/>
            <a:ext cx="878497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/>
              <a:t>Миграционные волны:</a:t>
            </a:r>
          </a:p>
          <a:p>
            <a:pPr algn="ctr"/>
            <a:endParaRPr lang="ru-RU" sz="3200" b="1" i="1" dirty="0" smtClean="0"/>
          </a:p>
          <a:p>
            <a:r>
              <a:rPr lang="ru-RU" sz="2800" b="1" dirty="0" smtClean="0"/>
              <a:t>1. Эпоха Великих географических открытий (Средние века).</a:t>
            </a:r>
          </a:p>
          <a:p>
            <a:r>
              <a:rPr lang="ru-RU" sz="2800" b="1" dirty="0" smtClean="0"/>
              <a:t>2. Развитие капитализма, колонизация.</a:t>
            </a:r>
          </a:p>
          <a:p>
            <a:r>
              <a:rPr lang="ru-RU" sz="2800" b="1" dirty="0" smtClean="0"/>
              <a:t>3. Вторая половина </a:t>
            </a:r>
            <a:r>
              <a:rPr lang="en-US" sz="2800" b="1" dirty="0" smtClean="0"/>
              <a:t>XX – </a:t>
            </a:r>
            <a:r>
              <a:rPr lang="ru-RU" sz="2800" b="1" dirty="0" smtClean="0"/>
              <a:t>начало </a:t>
            </a:r>
            <a:r>
              <a:rPr lang="en-US" sz="2800" b="1" dirty="0" smtClean="0"/>
              <a:t>XXI </a:t>
            </a:r>
            <a:r>
              <a:rPr lang="ru-RU" sz="2800" b="1" dirty="0" err="1" smtClean="0"/>
              <a:t>в.в</a:t>
            </a:r>
            <a:r>
              <a:rPr lang="ru-RU" sz="2800" b="1" dirty="0" smtClean="0"/>
              <a:t>.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2917244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03648" y="385500"/>
            <a:ext cx="6391493" cy="52322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2800" b="1" i="1" dirty="0" smtClean="0"/>
              <a:t>Виды современных миграций</a:t>
            </a:r>
            <a:endParaRPr lang="ru-RU" sz="2800" b="1" i="1" dirty="0"/>
          </a:p>
        </p:txBody>
      </p:sp>
      <p:cxnSp>
        <p:nvCxnSpPr>
          <p:cNvPr id="8" name="Прямая со стрелкой 7"/>
          <p:cNvCxnSpPr/>
          <p:nvPr/>
        </p:nvCxnSpPr>
        <p:spPr>
          <a:xfrm flipH="1">
            <a:off x="2185488" y="908720"/>
            <a:ext cx="651488" cy="914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4283968" y="1268760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H="1">
            <a:off x="4756858" y="1068604"/>
            <a:ext cx="490359" cy="100811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H="1">
            <a:off x="6869580" y="1085825"/>
            <a:ext cx="484355" cy="83235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39552" y="1918182"/>
            <a:ext cx="2297424" cy="156966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2400" b="1" dirty="0" smtClean="0"/>
              <a:t>Трудовые</a:t>
            </a:r>
          </a:p>
          <a:p>
            <a:r>
              <a:rPr lang="ru-RU" sz="2400" b="1" dirty="0"/>
              <a:t>м</a:t>
            </a:r>
            <a:r>
              <a:rPr lang="ru-RU" sz="2400" b="1" dirty="0" smtClean="0"/>
              <a:t>играции</a:t>
            </a:r>
          </a:p>
          <a:p>
            <a:r>
              <a:rPr lang="ru-RU" sz="2400" b="1" dirty="0" smtClean="0"/>
              <a:t>(«утечка</a:t>
            </a:r>
          </a:p>
          <a:p>
            <a:r>
              <a:rPr lang="ru-RU" sz="2400" b="1" dirty="0" smtClean="0"/>
              <a:t>мускулов»)</a:t>
            </a:r>
            <a:endParaRPr lang="ru-RU" sz="24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3316399" y="2287925"/>
            <a:ext cx="2880917" cy="461665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2400" b="1" dirty="0" smtClean="0"/>
              <a:t>«утечка умов»</a:t>
            </a:r>
            <a:endParaRPr lang="ru-RU" sz="24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6732240" y="2287925"/>
            <a:ext cx="1976823" cy="830997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2400" b="1" dirty="0" smtClean="0"/>
              <a:t>Потоки</a:t>
            </a:r>
          </a:p>
          <a:p>
            <a:r>
              <a:rPr lang="ru-RU" sz="2400" b="1" dirty="0" smtClean="0"/>
              <a:t>беженцев</a:t>
            </a:r>
            <a:endParaRPr lang="ru-RU" sz="2400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8607" y="3028051"/>
            <a:ext cx="2476500" cy="2266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249611"/>
            <a:ext cx="2748028" cy="20610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252397"/>
            <a:ext cx="2690048" cy="2017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6076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340768"/>
            <a:ext cx="8348687" cy="516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15721" y="44624"/>
            <a:ext cx="726993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 smtClean="0"/>
              <a:t>Крупнейшие </a:t>
            </a:r>
          </a:p>
          <a:p>
            <a:r>
              <a:rPr lang="ru-RU" sz="3200" b="1" dirty="0" smtClean="0"/>
              <a:t>миграционные потоки в мире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1989779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79712" y="188640"/>
            <a:ext cx="523252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Центры притяжения</a:t>
            </a:r>
          </a:p>
          <a:p>
            <a:r>
              <a:rPr lang="ru-RU" sz="3200" b="1" dirty="0" smtClean="0"/>
              <a:t> трудовых мигрантов</a:t>
            </a:r>
          </a:p>
          <a:p>
            <a:r>
              <a:rPr lang="ru-RU" sz="3200" b="1" dirty="0" smtClean="0"/>
              <a:t>(центры </a:t>
            </a:r>
            <a:r>
              <a:rPr lang="ru-RU" sz="3200" b="1" dirty="0" err="1" smtClean="0"/>
              <a:t>имиграции</a:t>
            </a:r>
            <a:r>
              <a:rPr lang="ru-RU" sz="3200" b="1" dirty="0" smtClean="0"/>
              <a:t>)</a:t>
            </a:r>
            <a:endParaRPr lang="ru-RU" sz="3200" b="1" dirty="0"/>
          </a:p>
        </p:txBody>
      </p:sp>
      <p:sp>
        <p:nvSpPr>
          <p:cNvPr id="3" name="Овал 2"/>
          <p:cNvSpPr/>
          <p:nvPr/>
        </p:nvSpPr>
        <p:spPr>
          <a:xfrm>
            <a:off x="755576" y="2132856"/>
            <a:ext cx="1368152" cy="129614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4211960" y="2185220"/>
            <a:ext cx="1440160" cy="1368152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6582419" y="5157192"/>
            <a:ext cx="914400" cy="91440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6084168" y="2221224"/>
            <a:ext cx="1296144" cy="129614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5214267" y="4122041"/>
            <a:ext cx="720080" cy="77038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467544" y="2420888"/>
            <a:ext cx="15343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Северная 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Америка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11960" y="2420888"/>
            <a:ext cx="15392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Западная 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Европа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84168" y="2420888"/>
            <a:ext cx="11128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Россия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499992" y="4437112"/>
            <a:ext cx="1313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Израиль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039619" y="4811344"/>
            <a:ext cx="189346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Страны 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Персидского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залива</a:t>
            </a: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7202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215062"/>
            <a:ext cx="820449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2800" b="1" i="1" dirty="0" smtClean="0"/>
          </a:p>
          <a:p>
            <a:r>
              <a:rPr lang="ru-RU" sz="2800" b="1" i="1" dirty="0" smtClean="0"/>
              <a:t>Внутренние (внутригосударственные)</a:t>
            </a:r>
          </a:p>
          <a:p>
            <a:pPr algn="ctr"/>
            <a:r>
              <a:rPr lang="ru-RU" sz="2800" b="1" i="1" dirty="0" smtClean="0"/>
              <a:t> миграции</a:t>
            </a:r>
            <a:endParaRPr lang="ru-RU" sz="2800" b="1" i="1" dirty="0"/>
          </a:p>
        </p:txBody>
      </p:sp>
      <p:sp>
        <p:nvSpPr>
          <p:cNvPr id="3" name="TextBox 2"/>
          <p:cNvSpPr txBox="1"/>
          <p:nvPr/>
        </p:nvSpPr>
        <p:spPr>
          <a:xfrm>
            <a:off x="395536" y="1988840"/>
            <a:ext cx="8576387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400" b="1" dirty="0" smtClean="0"/>
              <a:t>Деревня                Город</a:t>
            </a:r>
          </a:p>
          <a:p>
            <a:pPr marL="342900" indent="-342900">
              <a:buAutoNum type="arabicPeriod"/>
            </a:pPr>
            <a:endParaRPr lang="ru-RU" sz="2400" b="1" dirty="0" smtClean="0"/>
          </a:p>
          <a:p>
            <a:pPr marL="342900" indent="-342900">
              <a:buAutoNum type="arabicPeriod"/>
            </a:pPr>
            <a:r>
              <a:rPr lang="ru-RU" sz="2400" b="1" dirty="0" smtClean="0"/>
              <a:t>Город                    Деревня (</a:t>
            </a:r>
            <a:r>
              <a:rPr lang="ru-RU" sz="2400" b="1" dirty="0" err="1" smtClean="0"/>
              <a:t>субурбанизация</a:t>
            </a:r>
            <a:r>
              <a:rPr lang="ru-RU" sz="2400" b="1" dirty="0" smtClean="0"/>
              <a:t>)</a:t>
            </a:r>
          </a:p>
          <a:p>
            <a:pPr marL="342900" indent="-342900">
              <a:buAutoNum type="arabicPeriod"/>
            </a:pPr>
            <a:endParaRPr lang="ru-RU" sz="2400" b="1" dirty="0" smtClean="0"/>
          </a:p>
          <a:p>
            <a:pPr marL="342900" indent="-342900">
              <a:buAutoNum type="arabicPeriod"/>
            </a:pPr>
            <a:r>
              <a:rPr lang="ru-RU" sz="2400" b="1" dirty="0" smtClean="0"/>
              <a:t>Освоение новых земель (колонизация)</a:t>
            </a:r>
          </a:p>
          <a:p>
            <a:pPr marL="342900" indent="-342900">
              <a:buAutoNum type="arabicPeriod"/>
            </a:pPr>
            <a:endParaRPr lang="ru-RU" sz="2400" b="1" dirty="0" smtClean="0"/>
          </a:p>
          <a:p>
            <a:pPr marL="342900" indent="-342900">
              <a:buAutoNum type="arabicPeriod"/>
            </a:pPr>
            <a:r>
              <a:rPr lang="ru-RU" sz="2400" b="1" dirty="0" smtClean="0"/>
              <a:t>Беженцы ( «из горячих точек»,</a:t>
            </a:r>
          </a:p>
          <a:p>
            <a:r>
              <a:rPr lang="ru-RU" sz="2400" b="1" dirty="0"/>
              <a:t> </a:t>
            </a:r>
            <a:r>
              <a:rPr lang="ru-RU" sz="2400" b="1" dirty="0" smtClean="0"/>
              <a:t>                              экологические беженцы)</a:t>
            </a:r>
          </a:p>
          <a:p>
            <a:endParaRPr lang="ru-RU" sz="2400" b="1" dirty="0" smtClean="0"/>
          </a:p>
          <a:p>
            <a:r>
              <a:rPr lang="ru-RU" sz="2400" b="1" dirty="0" smtClean="0"/>
              <a:t>5. Кочевничество ( меридиональное,</a:t>
            </a:r>
          </a:p>
          <a:p>
            <a:r>
              <a:rPr lang="ru-RU" sz="2400" b="1" dirty="0"/>
              <a:t> </a:t>
            </a:r>
            <a:r>
              <a:rPr lang="ru-RU" sz="2400" b="1" dirty="0" smtClean="0"/>
              <a:t>             вертикальное, от колодца к колодцу)</a:t>
            </a:r>
          </a:p>
          <a:p>
            <a:endParaRPr lang="ru-RU" sz="2400" b="1" dirty="0"/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2750985" y="1988840"/>
            <a:ext cx="576064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2727539" y="2780928"/>
            <a:ext cx="576064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4389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-12131"/>
            <a:ext cx="5356956" cy="351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520" y="5337848"/>
            <a:ext cx="87831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В мире насчитывается 42 млн. беженцев</a:t>
            </a:r>
            <a:endParaRPr lang="ru-RU" sz="2800" b="1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6" y="1988840"/>
            <a:ext cx="4735413" cy="3156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6598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18" y="116633"/>
            <a:ext cx="5845227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7544" y="4365104"/>
            <a:ext cx="314541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Лагеря </a:t>
            </a:r>
          </a:p>
          <a:p>
            <a:r>
              <a:rPr lang="ru-RU" sz="2800" b="1" dirty="0" smtClean="0"/>
              <a:t>для беженцев</a:t>
            </a:r>
            <a:endParaRPr lang="ru-RU" sz="2800" b="1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309096"/>
            <a:ext cx="4850876" cy="323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8672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88250"/>
            <a:ext cx="7992889" cy="5328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71600" y="5868760"/>
            <a:ext cx="36487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Нелегальные беженцы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056954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ummer">
  <a:themeElements>
    <a:clrScheme name="Summer">
      <a:dk1>
        <a:sysClr val="windowText" lastClr="000000"/>
      </a:dk1>
      <a:lt1>
        <a:sysClr val="window" lastClr="FFFFFF"/>
      </a:lt1>
      <a:dk2>
        <a:srgbClr val="E89117"/>
      </a:dk2>
      <a:lt2>
        <a:srgbClr val="FEDD78"/>
      </a:lt2>
      <a:accent1>
        <a:srgbClr val="A1B633"/>
      </a:accent1>
      <a:accent2>
        <a:srgbClr val="C4D73F"/>
      </a:accent2>
      <a:accent3>
        <a:srgbClr val="FFCE2D"/>
      </a:accent3>
      <a:accent4>
        <a:srgbClr val="FFA600"/>
      </a:accent4>
      <a:accent5>
        <a:srgbClr val="ED5E00"/>
      </a:accent5>
      <a:accent6>
        <a:srgbClr val="C62D03"/>
      </a:accent6>
      <a:hlink>
        <a:srgbClr val="408080"/>
      </a:hlink>
      <a:folHlink>
        <a:srgbClr val="5EAEAE"/>
      </a:folHlink>
    </a:clrScheme>
    <a:fontScheme name="Summer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ummer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atMod val="120000"/>
                <a:lumMod val="11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shade val="80000"/>
                <a:hueMod val="110000"/>
                <a:satMod val="120000"/>
              </a:schemeClr>
            </a:gs>
            <a:gs pos="100000">
              <a:schemeClr val="phClr">
                <a:shade val="60000"/>
                <a:hueMod val="40000"/>
                <a:satMod val="120000"/>
                <a:lumMod val="103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hade val="80000"/>
                <a:hueMod val="110000"/>
                <a:satMod val="130000"/>
                <a:lumMod val="100000"/>
              </a:schemeClr>
            </a:gs>
            <a:gs pos="100000">
              <a:schemeClr val="phClr">
                <a:shade val="60000"/>
                <a:hueMod val="40000"/>
                <a:satMod val="120000"/>
                <a:lumMod val="103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Лето</Template>
  <TotalTime>189</TotalTime>
  <Words>248</Words>
  <Application>Microsoft Office PowerPoint</Application>
  <PresentationFormat>Экран (4:3)</PresentationFormat>
  <Paragraphs>106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Summer</vt:lpstr>
      <vt:lpstr>РАЗМЕЩЕНИЕ И МИГРАЦИИ  НАСЕЛЕНИЯ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РАЗМЕЩЕНИЕ И МИГРАЦИИ  НАСЕЛЕНИЯ</dc:title>
  <dc:creator>Сергей</dc:creator>
  <cp:lastModifiedBy>Ученик)</cp:lastModifiedBy>
  <cp:revision>19</cp:revision>
  <dcterms:created xsi:type="dcterms:W3CDTF">2011-10-26T15:25:35Z</dcterms:created>
  <dcterms:modified xsi:type="dcterms:W3CDTF">2021-02-24T12:38:39Z</dcterms:modified>
</cp:coreProperties>
</file>