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56" r:id="rId2"/>
    <p:sldId id="257" r:id="rId3"/>
    <p:sldId id="258" r:id="rId4"/>
    <p:sldId id="278" r:id="rId5"/>
    <p:sldId id="275" r:id="rId6"/>
    <p:sldId id="260" r:id="rId7"/>
    <p:sldId id="261" r:id="rId8"/>
    <p:sldId id="262" r:id="rId9"/>
    <p:sldId id="263" r:id="rId10"/>
    <p:sldId id="267" r:id="rId11"/>
    <p:sldId id="266" r:id="rId12"/>
    <p:sldId id="265" r:id="rId13"/>
    <p:sldId id="268" r:id="rId14"/>
    <p:sldId id="269" r:id="rId15"/>
    <p:sldId id="270" r:id="rId16"/>
    <p:sldId id="274" r:id="rId17"/>
    <p:sldId id="271" r:id="rId18"/>
    <p:sldId id="276" r:id="rId19"/>
    <p:sldId id="279" r:id="rId20"/>
    <p:sldId id="280" r:id="rId21"/>
    <p:sldId id="281" r:id="rId22"/>
    <p:sldId id="282" r:id="rId23"/>
    <p:sldId id="283" r:id="rId24"/>
    <p:sldId id="272" r:id="rId25"/>
    <p:sldId id="273" r:id="rId26"/>
    <p:sldId id="284" r:id="rId27"/>
    <p:sldId id="277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49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66922-4D59-4310-9470-9885469DB01F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251DB-AD7D-48C7-9CBD-76A3133F41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7873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31417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51DB-AD7D-48C7-9CBD-76A3133F4156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537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132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9942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116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08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1034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1136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2251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514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6347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8006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8862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340552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37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7035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0439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91B76-FBD0-4C26-B12A-B99EB059AE38}" type="datetimeFigureOut">
              <a:rPr lang="ru-RU" smtClean="0"/>
              <a:pPr/>
              <a:t>14.03.2021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AEBED2A-CF32-438F-94BD-A017DC94C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3574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520817"/>
            <a:ext cx="9144000" cy="1974983"/>
          </a:xfrm>
          <a:gradFill>
            <a:gsLst>
              <a:gs pos="26000">
                <a:srgbClr val="DEF1B6"/>
              </a:gs>
              <a:gs pos="0">
                <a:schemeClr val="accent1">
                  <a:lumMod val="5000"/>
                  <a:lumOff val="95000"/>
                </a:schemeClr>
              </a:gs>
              <a:gs pos="54000">
                <a:srgbClr val="FFFF00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Georgia" panose="02040502050405020303" pitchFamily="18" charset="0"/>
              </a:rPr>
              <a:t/>
            </a:r>
            <a:br>
              <a:rPr lang="ru-RU" sz="4800" dirty="0" smtClean="0">
                <a:solidFill>
                  <a:srgbClr val="FF0000"/>
                </a:solidFill>
                <a:latin typeface="Georgia" panose="02040502050405020303" pitchFamily="18" charset="0"/>
              </a:rPr>
            </a:br>
            <a:r>
              <a:rPr lang="ru-RU" sz="48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Классный час </a:t>
            </a:r>
            <a:br>
              <a:rPr lang="ru-RU" sz="4800" dirty="0" smtClean="0">
                <a:solidFill>
                  <a:srgbClr val="FF0000"/>
                </a:solidFill>
                <a:latin typeface="Georgia" panose="02040502050405020303" pitchFamily="18" charset="0"/>
              </a:rPr>
            </a:br>
            <a:r>
              <a:rPr lang="ru-RU" sz="48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«Ваши права и обязанности, дети»</a:t>
            </a:r>
            <a:endParaRPr lang="ru-RU" sz="48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2251" y="4495800"/>
            <a:ext cx="2784143" cy="1713931"/>
          </a:xfrm>
        </p:spPr>
        <p:txBody>
          <a:bodyPr>
            <a:normAutofit fontScale="25000" lnSpcReduction="20000"/>
          </a:bodyPr>
          <a:lstStyle/>
          <a:p>
            <a:pPr algn="r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подготовила</a:t>
            </a:r>
          </a:p>
          <a:p>
            <a:pPr algn="l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 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ОСОШ №6 </a:t>
            </a:r>
          </a:p>
          <a:p>
            <a:pPr algn="l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имени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В.А.Сулёва</a:t>
            </a:r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Егорлыкского района</a:t>
            </a:r>
          </a:p>
          <a:p>
            <a:pPr algn="l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Ростовской области</a:t>
            </a:r>
          </a:p>
          <a:p>
            <a:pPr algn="l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Кулешова Людмила Григорьевна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6719" y="152400"/>
            <a:ext cx="3754707" cy="2654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5743" y="152399"/>
            <a:ext cx="3669538" cy="2654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380" y="4164353"/>
            <a:ext cx="4205119" cy="23621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87356" y="3810002"/>
            <a:ext cx="3742264" cy="28066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84502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762066" cy="13208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права и обязанности?</a:t>
            </a:r>
            <a:endParaRPr 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совокупность устанавливаемых и охраняемых государством норм и правил, регулирующих отношения людей в обществе.</a:t>
            </a:r>
          </a:p>
          <a:p>
            <a:r>
              <a:rPr 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Обязанность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круг действий возложенных на кого-нибудь и обязанности для их выполнения ( «Толковый словарь»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С.И.Ожегова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1722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ноября 1989 года Генеральная Ассамблея Организации Объединенных Наций единогласно приняла Конвенцию о правах ребенка. </a:t>
            </a:r>
            <a:b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26968" y="238362"/>
            <a:ext cx="2769413" cy="2805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2546" y="2699793"/>
            <a:ext cx="2801843" cy="3733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F:\для оформ презен\1367356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43702" y="2609375"/>
            <a:ext cx="6823880" cy="39820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649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9346" y="482220"/>
            <a:ext cx="7606857" cy="57051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61699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334" y="352425"/>
            <a:ext cx="8219567" cy="61626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58381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838266" cy="1320800"/>
          </a:xfrm>
        </p:spPr>
        <p:txBody>
          <a:bodyPr>
            <a:normAutofit/>
          </a:bodyPr>
          <a:lstStyle/>
          <a:p>
            <a:pPr algn="r"/>
            <a:r>
              <a:rPr lang="ru-RU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7</a:t>
            </a:r>
            <a:endParaRPr lang="ru-RU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45" y="196293"/>
            <a:ext cx="3631189" cy="2723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41743" y="2160589"/>
            <a:ext cx="5229557" cy="3880773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ты на свет родился,</a:t>
            </a:r>
          </a:p>
          <a:p>
            <a:pPr mar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первое твое:</a:t>
            </a:r>
          </a:p>
          <a:p>
            <a:pPr mar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Получи, чтоб им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гордиться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Имя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личное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своё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506732">
            <a:off x="4267579" y="2228444"/>
            <a:ext cx="2290282" cy="17177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261675">
            <a:off x="4310434" y="722536"/>
            <a:ext cx="2726386" cy="121172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037031">
            <a:off x="-233732" y="4857657"/>
            <a:ext cx="2549333" cy="118968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60378" y="5847605"/>
            <a:ext cx="2595390" cy="703725"/>
          </a:xfrm>
          <a:prstGeom prst="rect">
            <a:avLst/>
          </a:prstGeom>
        </p:spPr>
      </p:pic>
      <p:pic>
        <p:nvPicPr>
          <p:cNvPr id="2057" name="Picture 9" descr="C:\Users\Людмила\Desktop\картинки\2021-03-14-20-57-19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879907" y="4165386"/>
            <a:ext cx="3121025" cy="2392363"/>
          </a:xfrm>
          <a:prstGeom prst="rect">
            <a:avLst/>
          </a:prstGeom>
          <a:noFill/>
        </p:spPr>
      </p:pic>
      <p:pic>
        <p:nvPicPr>
          <p:cNvPr id="2058" name="Picture 10" descr="C:\Users\Людмила\Desktop\картинки\2021-03-14-20-58-00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12558" y="3691635"/>
            <a:ext cx="4820003" cy="31663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0280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10305"/>
            <a:ext cx="9762066" cy="1820095"/>
          </a:xfrm>
        </p:spPr>
        <p:txBody>
          <a:bodyPr>
            <a:normAutofit/>
          </a:bodyPr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Статья 9</a:t>
            </a:r>
            <a:endParaRPr lang="ru-RU" sz="7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26137" y="1241947"/>
            <a:ext cx="5925904" cy="479941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 трудно самому,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Жить на свете одному.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Правом с мамой жить и папой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Пользуйтесь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везде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ребята. 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903" y="217186"/>
            <a:ext cx="3486471" cy="2616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C:\Users\Людмила\Desktop\картинки\2021-03-14-21-00-1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93784" y="2314220"/>
            <a:ext cx="4298216" cy="4366360"/>
          </a:xfrm>
          <a:prstGeom prst="rect">
            <a:avLst/>
          </a:prstGeom>
          <a:noFill/>
        </p:spPr>
      </p:pic>
      <p:pic>
        <p:nvPicPr>
          <p:cNvPr id="3075" name="Picture 3" descr="C:\Users\Людмила\Desktop\картинки\2021-03-14-20-59-19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614148" y="3130479"/>
            <a:ext cx="3916907" cy="3522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2582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"/>
            <a:ext cx="10549466" cy="1930400"/>
          </a:xfrm>
        </p:spPr>
        <p:txBody>
          <a:bodyPr>
            <a:normAutofit/>
          </a:bodyPr>
          <a:lstStyle/>
          <a:p>
            <a:pPr algn="r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12, 13,14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49421" y="573206"/>
            <a:ext cx="7301551" cy="546815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ещё такое право</a:t>
            </a:r>
          </a:p>
          <a:p>
            <a:pPr marL="0" indent="0">
              <a:buNone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Помнить думать и творить</a:t>
            </a:r>
          </a:p>
          <a:p>
            <a:pPr marL="0" indent="0">
              <a:buNone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другим свои раздумья,</a:t>
            </a:r>
          </a:p>
          <a:p>
            <a:pPr marL="0" indent="0">
              <a:buNone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хочешь подарить.</a:t>
            </a:r>
          </a:p>
        </p:txBody>
      </p:sp>
      <p:pic>
        <p:nvPicPr>
          <p:cNvPr id="4098" name="Picture 2" descr="C:\Users\Людмила\Desktop\картинки\2021-03-14-21-02-4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59126" y="3124202"/>
            <a:ext cx="2982498" cy="3474491"/>
          </a:xfrm>
          <a:prstGeom prst="rect">
            <a:avLst/>
          </a:prstGeom>
          <a:noFill/>
        </p:spPr>
      </p:pic>
      <p:pic>
        <p:nvPicPr>
          <p:cNvPr id="4102" name="Picture 6" descr="C:\Users\Людмила\Desktop\картинки\2021-03-14-21-01-3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24227" y="-10468519"/>
            <a:ext cx="4049882" cy="6469726"/>
          </a:xfrm>
          <a:prstGeom prst="rect">
            <a:avLst/>
          </a:prstGeom>
          <a:noFill/>
        </p:spPr>
      </p:pic>
      <p:pic>
        <p:nvPicPr>
          <p:cNvPr id="4100" name="Picture 4" descr="C:\Users\Людмила\Desktop\картинки\2021-03-14-21-01-54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0" y="3835021"/>
            <a:ext cx="2988860" cy="2795404"/>
          </a:xfrm>
          <a:prstGeom prst="rect">
            <a:avLst/>
          </a:prstGeom>
          <a:noFill/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887" y="259308"/>
            <a:ext cx="4138932" cy="3106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4" name="Picture 8" descr="C:\Users\Людмила\Desktop\картинки\2021-03-14-21-03-53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7349" y="3726973"/>
            <a:ext cx="5086360" cy="29331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65212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254066" cy="1320800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rgbClr val="FF0000"/>
                </a:solidFill>
              </a:rPr>
              <a:t>                                  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32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008" y="355600"/>
            <a:ext cx="6139392" cy="4604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64300" y="2160589"/>
            <a:ext cx="4216400" cy="388077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росточком не доволен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пока не так силён,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не смей мне делать больно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у нас такой закон. </a:t>
            </a:r>
          </a:p>
        </p:txBody>
      </p:sp>
    </p:spTree>
    <p:extLst>
      <p:ext uri="{BB962C8B-B14F-4D97-AF65-F5344CB8AC3E}">
        <p14:creationId xmlns:p14="http://schemas.microsoft.com/office/powerpoint/2010/main" xmlns="" val="11933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316541" cy="1320800"/>
          </a:xfrm>
        </p:spPr>
        <p:txBody>
          <a:bodyPr>
            <a:normAutofit/>
          </a:bodyPr>
          <a:lstStyle/>
          <a:p>
            <a:pPr algn="r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24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99432" y="1981226"/>
            <a:ext cx="6173954" cy="4364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86855" y="272955"/>
            <a:ext cx="5336273" cy="469483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жар, всё тело ломит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совсем не до игры,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позвать врача на помощь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Тоже право детворы. </a:t>
            </a:r>
            <a:r>
              <a:rPr lang="ru-RU" dirty="0" smtClean="0"/>
              <a:t> </a:t>
            </a:r>
            <a:endParaRPr lang="ru-RU" dirty="0"/>
          </a:p>
          <a:p>
            <a:endParaRPr lang="ru-RU" dirty="0"/>
          </a:p>
        </p:txBody>
      </p:sp>
      <p:pic>
        <p:nvPicPr>
          <p:cNvPr id="5122" name="Picture 2" descr="C:\Users\Людмила\Desktop\картинки\2021-03-14-21-04-3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708" y="3279467"/>
            <a:ext cx="4752359" cy="33601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557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04716"/>
            <a:ext cx="5314033" cy="1310185"/>
          </a:xfrm>
        </p:spPr>
        <p:txBody>
          <a:bodyPr>
            <a:normAutofit/>
          </a:bodyPr>
          <a:lstStyle/>
          <a:p>
            <a:pPr algn="r"/>
            <a:r>
              <a:rPr lang="ru-RU" sz="7200" b="1" dirty="0" smtClean="0">
                <a:solidFill>
                  <a:srgbClr val="FF0000"/>
                </a:solidFill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30</a:t>
            </a:r>
            <a:endParaRPr lang="ru-RU" sz="7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57434" y="450376"/>
            <a:ext cx="5305883" cy="39794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7673" y="1282891"/>
            <a:ext cx="5650172" cy="383502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 с наукой подружиться,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книжкой в маленькой руке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Правом пользуйся учиться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родимом языке. </a:t>
            </a:r>
            <a:r>
              <a:rPr lang="ru-RU" dirty="0" smtClean="0"/>
              <a:t> </a:t>
            </a:r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9786" y="4019267"/>
            <a:ext cx="3784978" cy="283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165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4555"/>
            <a:ext cx="4454224" cy="1755845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ru-RU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72956" y="1132765"/>
            <a:ext cx="5841242" cy="4908598"/>
          </a:xfrm>
        </p:spPr>
        <p:txBody>
          <a:bodyPr/>
          <a:lstStyle/>
          <a:p>
            <a:pPr marL="0" lv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Подросла, взяла я книжки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пошла я в первый класс,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школу ходят все детишки-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право есть у нас. 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/>
              <a:t> 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68787" y="270088"/>
            <a:ext cx="5612453" cy="39715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8" name="Picture 4" descr="F:\для оформ презен\pervoclassnik (1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54965" y="3369158"/>
            <a:ext cx="3894706" cy="3041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711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05569"/>
            <a:ext cx="5614284" cy="1824831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31</a:t>
            </a:r>
            <a:endParaRPr lang="ru-RU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51165" y="296638"/>
            <a:ext cx="4772436" cy="35793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2263" y="1197828"/>
            <a:ext cx="5390865" cy="4351338"/>
          </a:xfrm>
        </p:spPr>
        <p:txBody>
          <a:bodyPr/>
          <a:lstStyle/>
          <a:p>
            <a:pPr marL="0" lv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могу свой детский праздник</a:t>
            </a:r>
          </a:p>
          <a:p>
            <a:pPr mar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и взрослый отмечать.</a:t>
            </a:r>
          </a:p>
          <a:p>
            <a:pPr mar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я проголодаюсь-</a:t>
            </a:r>
          </a:p>
          <a:p>
            <a:pPr mar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Пищу вправе получать.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9652" y="4943416"/>
            <a:ext cx="3742603" cy="1521187"/>
          </a:xfrm>
          <a:prstGeom prst="rect">
            <a:avLst/>
          </a:prstGeom>
        </p:spPr>
      </p:pic>
      <p:pic>
        <p:nvPicPr>
          <p:cNvPr id="7172" name="Picture 4" descr="C:\Users\Людмила\Desktop\картинки\2021-03-14-21-09-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25365" y="4182400"/>
            <a:ext cx="3000375" cy="2314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7335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495366" cy="1320800"/>
          </a:xfrm>
        </p:spPr>
        <p:txBody>
          <a:bodyPr>
            <a:normAutofit/>
          </a:bodyPr>
          <a:lstStyle/>
          <a:p>
            <a:pPr algn="r"/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6</a:t>
            </a:r>
            <a:endParaRPr lang="ru-RU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334" y="609600"/>
            <a:ext cx="5205226" cy="3903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048500" y="1511300"/>
            <a:ext cx="5143500" cy="4665663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Будь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ты слабым или сильным,</a:t>
            </a:r>
          </a:p>
          <a:p>
            <a:pPr marL="0" indent="0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Белым, чёрным всё равно</a:t>
            </a:r>
          </a:p>
          <a:p>
            <a:pPr marL="0" indent="0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родился быть счастливым</a:t>
            </a:r>
          </a:p>
          <a:p>
            <a:pPr marL="0" indent="0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право всем дано. </a:t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32794" y="4624464"/>
            <a:ext cx="3623128" cy="216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027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58933" y="2901666"/>
            <a:ext cx="5017194" cy="3765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3886" y="109093"/>
            <a:ext cx="4671782" cy="3506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4" name="Picture 2" descr="C:\Users\Людмила\Desktop\картинки\2021-03-14-20-59-1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391890" y="0"/>
            <a:ext cx="2800110" cy="3589361"/>
          </a:xfrm>
          <a:prstGeom prst="rect">
            <a:avLst/>
          </a:prstGeom>
          <a:noFill/>
        </p:spPr>
      </p:pic>
      <p:pic>
        <p:nvPicPr>
          <p:cNvPr id="8195" name="Picture 3" descr="C:\Users\Людмила\Desktop\картинки\2021-03-14-20-58-5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2291" y="4018962"/>
            <a:ext cx="2230342" cy="26192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7987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3799" y="2550638"/>
            <a:ext cx="5441907" cy="40840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7659" y="217464"/>
            <a:ext cx="4368485" cy="32763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18" name="Picture 2" descr="C:\Users\Людмила\Desktop\картинки\2021-03-14-21-11-0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5934" y="2688847"/>
            <a:ext cx="4632325" cy="4346575"/>
          </a:xfrm>
          <a:prstGeom prst="rect">
            <a:avLst/>
          </a:prstGeom>
          <a:noFill/>
        </p:spPr>
      </p:pic>
      <p:pic>
        <p:nvPicPr>
          <p:cNvPr id="9219" name="Picture 3" descr="F:\для оформ презен\08e96f765b392a801e0afdb53584e4f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8823" y="381331"/>
            <a:ext cx="2438400" cy="2355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0805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8" name="Picture 8" descr="C:\Users\Людмила\Desktop\картинки\2021-03-14-21-12-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0667" y="3818141"/>
            <a:ext cx="3589361" cy="30398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4" name="Picture 4" descr="C:\Users\Людмила\Desktop\картинки\2021-03-14-21-12-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8449" y="3657599"/>
            <a:ext cx="3916908" cy="29376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6" name="Picture 6" descr="C:\Users\Людмила\Desktop\картинки\2021-03-14-21-13-1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1068" y="191068"/>
            <a:ext cx="4057934" cy="30434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42687" y="1972410"/>
            <a:ext cx="4914710" cy="3688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3" name="Picture 3" descr="C:\Users\Людмила\Desktop\картинки\2021-03-14-21-09-40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8646692" y="0"/>
            <a:ext cx="3545307" cy="28114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1637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334" y="324182"/>
            <a:ext cx="8514701" cy="62441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8763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46" y="163773"/>
            <a:ext cx="11586950" cy="199681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Мачеха с утра до ночи заставляет Золушку. Несчастной девочке запрещено участвовать в играх и забавах её сестёр. Какая статья Конвенции была бы нарушена, если бы подобное происходило в наши дни?</a:t>
            </a: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7164" y="2292855"/>
            <a:ext cx="6387152" cy="44223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81173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899" y="163773"/>
            <a:ext cx="11586949" cy="176662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Баба-Яга уносит братца Иванушку от сестрицы Алёнушки за тридевять земель в тридесятое царство. Какая статья Конвенции была нарушена?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0721" y="1930400"/>
            <a:ext cx="7653595" cy="48133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32595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Какая статья Конвенции была нарушена?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4083" y="1365534"/>
            <a:ext cx="6457259" cy="53439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417718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122830"/>
            <a:ext cx="10336409" cy="180757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права ребёнка нарушены в этой сказке?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333" y="840026"/>
            <a:ext cx="7950064" cy="58538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90238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72955"/>
            <a:ext cx="10049806" cy="1657445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права ребёнка нарушены в этой сказке?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9871" y="1101677"/>
            <a:ext cx="6023252" cy="56003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96527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5867" y="410238"/>
            <a:ext cx="6459601" cy="609266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243687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0414" y="2210936"/>
            <a:ext cx="5002630" cy="366859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368490"/>
            <a:ext cx="10691251" cy="156191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ребёнок должен понимать, что он индивидуален, является личностью и обладает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правами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наравне со взрослыми.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C:\Users\Людмила\Desktop\картинки\2021-03-14-21-14-5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2387" y="2265528"/>
            <a:ext cx="4326633" cy="371529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1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419051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842" y="409433"/>
            <a:ext cx="11641540" cy="563192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ребёнок, я- человек, я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иметь права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то, чтобы жить в свободной стране, 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не там, где идёт война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 права, на то, чтоб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любить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 то, чтоб быть любимым,</a:t>
            </a:r>
          </a:p>
          <a:p>
            <a:pPr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имею права, на то, чтобы жить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свете </a:t>
            </a:r>
          </a:p>
          <a:p>
            <a:pPr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самым счастливым.</a:t>
            </a:r>
          </a:p>
          <a:p>
            <a:pPr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имею права, чтобы мир на Земле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царил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и везде.</a:t>
            </a:r>
          </a:p>
          <a:p>
            <a:pPr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имею права, чтобы в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небе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большом всегда была тишина.</a:t>
            </a:r>
          </a:p>
          <a:p>
            <a:pPr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2293" name="Picture 5" descr="C:\Users\Людмила\Desktop\картинки\2021-03-14-21-16-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166" y="491318"/>
            <a:ext cx="3798627" cy="3951958"/>
          </a:xfrm>
          <a:prstGeom prst="ellipse">
            <a:avLst/>
          </a:prstGeom>
          <a:ln w="190500" cap="rnd">
            <a:solidFill>
              <a:schemeClr val="accent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296683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7764" y="1779588"/>
            <a:ext cx="4721435" cy="4521234"/>
          </a:xfrm>
        </p:spPr>
      </p:pic>
    </p:spTree>
    <p:extLst>
      <p:ext uri="{BB962C8B-B14F-4D97-AF65-F5344CB8AC3E}">
        <p14:creationId xmlns:p14="http://schemas.microsoft.com/office/powerpoint/2010/main" xmlns="" val="308199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520</TotalTime>
  <Words>468</Words>
  <Application>Microsoft Office PowerPoint</Application>
  <PresentationFormat>Произвольный</PresentationFormat>
  <Paragraphs>105</Paragraphs>
  <Slides>27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Грань</vt:lpstr>
      <vt:lpstr> Классный час  «Ваши права и обязанности, дети»</vt:lpstr>
      <vt:lpstr>Что такое права и обязанности?</vt:lpstr>
      <vt:lpstr>            20 ноября 1989 года Генеральная Ассамблея Организации Объединенных Наций единогласно приняла Конвенцию о правах ребенка.  </vt:lpstr>
      <vt:lpstr>Слайд 4</vt:lpstr>
      <vt:lpstr>Слайд 5</vt:lpstr>
      <vt:lpstr>Статья 7</vt:lpstr>
      <vt:lpstr>   Статья 9</vt:lpstr>
      <vt:lpstr>Статья 12, 13,14</vt:lpstr>
      <vt:lpstr>                                  Статья 32</vt:lpstr>
      <vt:lpstr>Статья 24</vt:lpstr>
      <vt:lpstr> Статья 30</vt:lpstr>
      <vt:lpstr>   Статья 30</vt:lpstr>
      <vt:lpstr>       Статья 31</vt:lpstr>
      <vt:lpstr>Статья 6</vt:lpstr>
      <vt:lpstr>Слайд 15</vt:lpstr>
      <vt:lpstr>Слайд 16</vt:lpstr>
      <vt:lpstr>Слайд 17</vt:lpstr>
      <vt:lpstr>Слайд 18</vt:lpstr>
      <vt:lpstr>Мачеха с утра до ночи заставляет Золушку. Несчастной девочке запрещено участвовать в играх и забавах её сестёр. Какая статья Конвенции была бы нарушена, если бы подобное происходило в наши дни?</vt:lpstr>
      <vt:lpstr>Баба-Яга уносит братца Иванушку от сестрицы Алёнушки за тридевять земель в тридесятое царство. Какая статья Конвенции была нарушена? </vt:lpstr>
      <vt:lpstr> Какая статья Конвенции была нарушена? </vt:lpstr>
      <vt:lpstr>Какие права ребёнка нарушены в этой сказке? </vt:lpstr>
      <vt:lpstr>Какие права ребёнка нарушены в этой сказке? </vt:lpstr>
      <vt:lpstr>Слайд 24</vt:lpstr>
      <vt:lpstr>Каждый ребёнок должен понимать, что он индивидуален, является личностью и обладает  правами наравне со взрослыми.</vt:lpstr>
      <vt:lpstr>Слайд 26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Людмила</cp:lastModifiedBy>
  <cp:revision>45</cp:revision>
  <dcterms:created xsi:type="dcterms:W3CDTF">2020-12-04T16:54:51Z</dcterms:created>
  <dcterms:modified xsi:type="dcterms:W3CDTF">2021-03-14T19:12:20Z</dcterms:modified>
</cp:coreProperties>
</file>