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60" r:id="rId13"/>
    <p:sldId id="27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0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170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781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102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882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343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57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057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84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574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2510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8520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342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984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107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289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4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A2365-EC47-467B-B1D2-ECEFC70776CF}" type="datetimeFigureOut">
              <a:rPr lang="ru-RU" smtClean="0"/>
              <a:t>19.03.2021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44ED1-C157-48AA-9037-50F7ADABDC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41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" y="1313547"/>
            <a:ext cx="9448800" cy="182509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Этапы психолого-педагогического сопровождения обучающихся, находящихся в трудной жизненной ситуации и социально-опасном положении.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632200"/>
            <a:ext cx="9448800" cy="1244599"/>
          </a:xfrm>
        </p:spPr>
        <p:txBody>
          <a:bodyPr>
            <a:normAutofit/>
          </a:bodyPr>
          <a:lstStyle/>
          <a:p>
            <a:r>
              <a:rPr lang="ru-RU" dirty="0" smtClean="0"/>
              <a:t>Педагог-психолог </a:t>
            </a:r>
            <a:r>
              <a:rPr lang="ru-RU" dirty="0" smtClean="0"/>
              <a:t>ГБОУ МО «Одинцовский «Десятый лицей»</a:t>
            </a:r>
            <a:endParaRPr lang="ru-RU" dirty="0"/>
          </a:p>
          <a:p>
            <a:pPr algn="ctr"/>
            <a:r>
              <a:rPr lang="ru-RU" b="1" dirty="0" smtClean="0"/>
              <a:t> Белявская Ю.А</a:t>
            </a:r>
            <a:r>
              <a:rPr lang="ru-RU" b="1" dirty="0" smtClean="0"/>
              <a:t>.</a:t>
            </a: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35878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2970" y="1186543"/>
            <a:ext cx="8066315" cy="859972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Трудная жизненная ситуация для несовершеннолетнего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/>
              <a:t>ситуация, субъективно воспринимаемая им как «сложная», вследствие чего он может нуждаться в поддержке и помощи специалистов для решения своей проблемы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dirty="0"/>
              <a:t>с</a:t>
            </a:r>
            <a:r>
              <a:rPr lang="ru-RU" dirty="0" smtClean="0"/>
              <a:t>итуация, которая </a:t>
            </a:r>
            <a:r>
              <a:rPr lang="ru-RU" dirty="0"/>
              <a:t>определяется трудной жизненной ситуацией семьи</a:t>
            </a:r>
          </a:p>
        </p:txBody>
      </p:sp>
    </p:spTree>
    <p:extLst>
      <p:ext uri="{BB962C8B-B14F-4D97-AF65-F5344CB8AC3E}">
        <p14:creationId xmlns:p14="http://schemas.microsoft.com/office/powerpoint/2010/main" val="37482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5029" y="1579713"/>
            <a:ext cx="9432471" cy="3906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/>
              <a:t>Социально-опасном полож</a:t>
            </a:r>
            <a:r>
              <a:rPr lang="ru-RU" sz="2400" b="1" dirty="0" smtClean="0"/>
              <a:t>ении: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258" y="2224869"/>
            <a:ext cx="10450286" cy="446314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/>
              <a:t>I</a:t>
            </a:r>
            <a:r>
              <a:rPr lang="ru-RU" b="1" dirty="0"/>
              <a:t>.	Выявление детей, находящихся в трудной жизненной ситуации.</a:t>
            </a:r>
          </a:p>
          <a:p>
            <a:pPr marL="0" indent="0">
              <a:buNone/>
            </a:pPr>
            <a:r>
              <a:rPr lang="ru-RU" b="1" dirty="0"/>
              <a:t>II.	Диагностика.</a:t>
            </a:r>
          </a:p>
          <a:p>
            <a:pPr marL="0" indent="0">
              <a:buNone/>
            </a:pPr>
            <a:r>
              <a:rPr lang="ru-RU" b="1" dirty="0"/>
              <a:t>III.	Коррекция. </a:t>
            </a:r>
          </a:p>
          <a:p>
            <a:pPr marL="0" indent="0">
              <a:buNone/>
            </a:pPr>
            <a:r>
              <a:rPr lang="ru-RU" b="1" dirty="0"/>
              <a:t>IV.	Вторичная профилактика.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5029" y="379384"/>
            <a:ext cx="106135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 smtClean="0"/>
          </a:p>
          <a:p>
            <a:r>
              <a:rPr lang="ru-RU" sz="2400" b="1" dirty="0" smtClean="0"/>
              <a:t>                       Этапы </a:t>
            </a:r>
            <a:r>
              <a:rPr lang="ru-RU" sz="2400" b="1" dirty="0"/>
              <a:t>психолого-педагогического сопровождения обучающихся, находящихся в трудной жизненной </a:t>
            </a:r>
            <a:r>
              <a:rPr lang="ru-RU" sz="2400" b="1" dirty="0" smtClean="0"/>
              <a:t>ситуации 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0536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700" y="21773"/>
            <a:ext cx="8610600" cy="224245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I.	Выявление детей, находящихся в трудной жизненной ситуации.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96143"/>
            <a:ext cx="12192000" cy="506185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indent="0" algn="just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Функции школьного психолога в Совете профилактики: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психологической диагностики возможных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причин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девиантного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поведения;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составлении плана коррекционной работы 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мероприятий;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информирование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Совета о результативности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проведённых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мероприятий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профилактической работы.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647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-87084"/>
            <a:ext cx="11430000" cy="957942"/>
          </a:xfrm>
        </p:spPr>
        <p:txBody>
          <a:bodyPr>
            <a:normAutofit/>
          </a:bodyPr>
          <a:lstStyle/>
          <a:p>
            <a:pPr lvl="0" algn="ctr">
              <a:spcBef>
                <a:spcPts val="1000"/>
              </a:spcBef>
            </a:pPr>
            <a:r>
              <a:rPr lang="ru-RU" sz="1600" b="1" cap="none" dirty="0">
                <a:solidFill>
                  <a:schemeClr val="bg1"/>
                </a:solidFill>
              </a:rPr>
              <a:t>II.</a:t>
            </a:r>
            <a:r>
              <a:rPr lang="ru-RU" sz="1600" b="1" cap="none" dirty="0">
                <a:solidFill>
                  <a:prstClr val="black"/>
                </a:solidFill>
              </a:rPr>
              <a:t>	</a:t>
            </a:r>
            <a:r>
              <a:rPr lang="ru-RU" sz="1600" b="1" cap="none" dirty="0" smtClean="0">
                <a:solidFill>
                  <a:prstClr val="black"/>
                </a:solidFill>
              </a:rPr>
              <a:t>Диагностика.</a:t>
            </a:r>
            <a:br>
              <a:rPr lang="ru-RU" sz="1600" b="1" cap="none" dirty="0" smtClean="0">
                <a:solidFill>
                  <a:prstClr val="black"/>
                </a:solidFill>
              </a:rPr>
            </a:br>
            <a:r>
              <a:rPr lang="ru-RU" sz="1600" b="1" cap="none" dirty="0" smtClean="0">
                <a:solidFill>
                  <a:prstClr val="black"/>
                </a:solidFill>
              </a:rPr>
              <a:t>Рекомендуемые </a:t>
            </a:r>
            <a:r>
              <a:rPr lang="ru-RU" sz="1600" b="1" cap="none" dirty="0">
                <a:solidFill>
                  <a:prstClr val="black"/>
                </a:solidFill>
              </a:rPr>
              <a:t>методики диагностика личностных особенностей ребенка для психолога</a:t>
            </a:r>
            <a:endParaRPr lang="ru-RU" sz="1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3606858"/>
              </p:ext>
            </p:extLst>
          </p:nvPr>
        </p:nvGraphicFramePr>
        <p:xfrm>
          <a:off x="228601" y="1089025"/>
          <a:ext cx="11756569" cy="6286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328"/>
                <a:gridCol w="2554748"/>
                <a:gridCol w="5452493"/>
              </a:tblGrid>
              <a:tr h="4071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Предмет диагностики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Методика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89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Агрессивность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Младший школьный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школьный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 школьный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Проективная методика «Кактус», «Крокодилы» Рисунок «Несуществующее животное»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«Руки»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Венгера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Опросник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уровня агрессивности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Басса-Дарки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Тест Розенцвейга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89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Тревожность,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страхи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Младший школьный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 школьный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Люшера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Рисунок «Несуществующее животное», Тест детской апперцепции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Люшера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Тест «Автопортрет»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«Дом. Дерево. Человек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74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самооценки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Младший школьный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Методика диагностики самооценки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Дембо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-Рубинштейн (мод. А.М. Прихожан).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Методика диагностики самооценки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Дембо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-Рубинштейн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модифтикация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А.М.Прихожан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(А.М. Прихожан, 2007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297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Диагностика социальной направленности личности (социального характерологического типа).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 школьный возраст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Д.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Голанда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78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Применение социально- неодобряемых способов поведения (выявление </a:t>
                      </a:r>
                      <a:r>
                        <a:rPr lang="ru-RU" sz="12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копинг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-стратегий*)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Выявление</a:t>
                      </a:r>
                      <a:r>
                        <a:rPr lang="ru-RU" sz="12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акцентуаций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Младший школьный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школьный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 возраст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Опросник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копинг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-стратегий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Акцентуации</a:t>
                      </a:r>
                      <a:r>
                        <a:rPr lang="ru-RU" sz="1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характера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(Тест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К.</a:t>
                      </a:r>
                      <a:r>
                        <a:rPr lang="ru-RU" sz="1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Леонгарда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Методика экспресс- диагностики характерологических особенностей личности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446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133002"/>
            <a:ext cx="8610600" cy="1293028"/>
          </a:xfrm>
        </p:spPr>
        <p:txBody>
          <a:bodyPr/>
          <a:lstStyle/>
          <a:p>
            <a:pPr algn="ctr"/>
            <a:r>
              <a:rPr lang="ru-RU" sz="1600" b="1" cap="none" dirty="0"/>
              <a:t>II.</a:t>
            </a:r>
            <a:r>
              <a:rPr lang="ru-RU" sz="1600" b="1" cap="none" dirty="0">
                <a:solidFill>
                  <a:prstClr val="black"/>
                </a:solidFill>
              </a:rPr>
              <a:t>	Диагностика</a:t>
            </a:r>
            <a:r>
              <a:rPr lang="ru-RU" sz="1600" b="1" cap="none" dirty="0" smtClean="0">
                <a:solidFill>
                  <a:prstClr val="black"/>
                </a:solidFill>
              </a:rPr>
              <a:t>.</a:t>
            </a:r>
            <a:br>
              <a:rPr lang="ru-RU" sz="1600" b="1" cap="none" dirty="0" smtClean="0">
                <a:solidFill>
                  <a:prstClr val="black"/>
                </a:solidFill>
              </a:rPr>
            </a:br>
            <a:r>
              <a:rPr lang="ru-RU" sz="1600" b="1" cap="none" dirty="0">
                <a:solidFill>
                  <a:prstClr val="black"/>
                </a:solidFill>
              </a:rPr>
              <a:t/>
            </a:r>
            <a:br>
              <a:rPr lang="ru-RU" sz="1600" b="1" cap="none" dirty="0">
                <a:solidFill>
                  <a:prstClr val="black"/>
                </a:solidFill>
              </a:rPr>
            </a:br>
            <a:r>
              <a:rPr lang="ru-RU" sz="1600" b="1" cap="none" dirty="0">
                <a:solidFill>
                  <a:prstClr val="black"/>
                </a:solidFill>
              </a:rPr>
              <a:t/>
            </a:r>
            <a:br>
              <a:rPr lang="ru-RU" sz="1600" b="1" cap="none" dirty="0">
                <a:solidFill>
                  <a:prstClr val="black"/>
                </a:solidFill>
              </a:rPr>
            </a:br>
            <a:r>
              <a:rPr lang="ru-RU" sz="1600" b="1" cap="none" dirty="0">
                <a:solidFill>
                  <a:prstClr val="black"/>
                </a:solidFill>
              </a:rPr>
              <a:t>Рекомендуемые проективные методики диагностики ситуации в семье ребенка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6121021"/>
              </p:ext>
            </p:extLst>
          </p:nvPr>
        </p:nvGraphicFramePr>
        <p:xfrm>
          <a:off x="794658" y="1600200"/>
          <a:ext cx="10820400" cy="4921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399"/>
                <a:gridCol w="2993572"/>
                <a:gridCol w="5007429"/>
              </a:tblGrid>
              <a:tr h="5116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Предмет диагностик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Методика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396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Модель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семейного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воспитания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Младший</a:t>
                      </a:r>
                      <a:r>
                        <a:rPr lang="ru-RU" sz="16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 школьный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</a:t>
                      </a:r>
                      <a:r>
                        <a:rPr lang="ru-RU" sz="16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детско-родительских</a:t>
                      </a:r>
                      <a:r>
                        <a:rPr lang="ru-RU" sz="16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отношений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Варга-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Столина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Социометрия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Тест-опросник Анализ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семейного воспитания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Отношения с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сиблингами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Младший</a:t>
                      </a:r>
                      <a:r>
                        <a:rPr lang="ru-RU" sz="16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</a:t>
                      </a:r>
                      <a:r>
                        <a:rPr lang="ru-RU" sz="16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</a:t>
                      </a:r>
                      <a:r>
                        <a:rPr lang="ru-RU" sz="16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</a:t>
                      </a:r>
                      <a:r>
                        <a:rPr lang="ru-RU" sz="16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Люшера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6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Рисунок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«Несуществующее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животное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Люшера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детской апперцепции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818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1343" y="-130629"/>
            <a:ext cx="8610600" cy="892629"/>
          </a:xfrm>
        </p:spPr>
        <p:txBody>
          <a:bodyPr/>
          <a:lstStyle/>
          <a:p>
            <a:pPr algn="ctr"/>
            <a:r>
              <a:rPr lang="ru-RU" sz="1600" b="1" cap="none" dirty="0">
                <a:solidFill>
                  <a:schemeClr val="bg1"/>
                </a:solidFill>
              </a:rPr>
              <a:t>II.	Диагностика</a:t>
            </a:r>
            <a:r>
              <a:rPr lang="ru-RU" sz="1600" b="1" cap="none" dirty="0">
                <a:solidFill>
                  <a:prstClr val="black"/>
                </a:solidFill>
              </a:rPr>
              <a:t>.</a:t>
            </a:r>
            <a:br>
              <a:rPr lang="ru-RU" sz="1600" b="1" cap="none" dirty="0">
                <a:solidFill>
                  <a:prstClr val="black"/>
                </a:solidFill>
              </a:rPr>
            </a:br>
            <a:r>
              <a:rPr lang="ru-RU" sz="1600" b="1" cap="none" dirty="0">
                <a:solidFill>
                  <a:prstClr val="black"/>
                </a:solidFill>
              </a:rPr>
              <a:t>Рекомендуемые методики </a:t>
            </a:r>
            <a:r>
              <a:rPr lang="ru-RU" sz="1600" b="1" cap="none" dirty="0" smtClean="0">
                <a:solidFill>
                  <a:schemeClr val="bg1"/>
                </a:solidFill>
              </a:rPr>
              <a:t>диагн</a:t>
            </a:r>
            <a:r>
              <a:rPr lang="ru-RU" sz="1600" b="1" cap="none" dirty="0" smtClean="0">
                <a:solidFill>
                  <a:prstClr val="black"/>
                </a:solidFill>
              </a:rPr>
              <a:t>остики </a:t>
            </a:r>
            <a:r>
              <a:rPr lang="ru-RU" sz="1600" b="1" cap="none" dirty="0">
                <a:solidFill>
                  <a:prstClr val="black"/>
                </a:solidFill>
              </a:rPr>
              <a:t>ситуации ребенка в школе для психолога и педагога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448903"/>
              </p:ext>
            </p:extLst>
          </p:nvPr>
        </p:nvGraphicFramePr>
        <p:xfrm>
          <a:off x="87086" y="631371"/>
          <a:ext cx="12017829" cy="6226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0810"/>
                <a:gridCol w="1520810"/>
                <a:gridCol w="8976209"/>
              </a:tblGrid>
              <a:tr h="4680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Предмет 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диагностики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Методика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Сформированность</a:t>
                      </a:r>
                      <a:r>
                        <a:rPr lang="ru-RU" sz="11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универсальных</a:t>
                      </a:r>
                      <a:r>
                        <a:rPr lang="ru-RU" sz="11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учебных</a:t>
                      </a:r>
                      <a:r>
                        <a:rPr lang="ru-RU" sz="1200" b="1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действий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Младший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«Анкета для изучения школьной мотивации» 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Лусканова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Н.Г.)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Методика диагностики самооценки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Дембо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-Рубинштейн (модификация А.М. Прихожан, вариант для младшей школы)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Анкета «ОЦЕНИ ПОСТУПОК» (по Э.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Туриелю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модификации Е.А. Кургановой и О.А.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Карабановой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2004)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Диагностика коммуникативных универсальных учебных действий. Отслеживание уровня коммуникативных навыков у учащихся по методике Г.А.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Цукерман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(экспертная оценка)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Определение уровня развития словесно –логического мышления у первоклассников(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Переслени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Л. И., Чупров Л. Ф.)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Методика «Кодирование» (11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субтест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теста Векслера в версии А.Ю. Панасюка, 1976)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Методика диагностики мотивации учения и эмоционального отношения к учению (А.М. Прихожан).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Методика диагностики самооценки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Дембо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-Рубинштейн (в модификации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А.М.Прихожан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Методика оценки воспитанности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воспитуемости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(А.К. Маркова)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Тест «Размышляем о жизненном опыте» (Н.Е.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Щуркова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Методика диагностики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уровня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сформированности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общеучебных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умений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навыков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школьников (М.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Ступницкая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Групповой интеллектуальный тест.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Тест структуры интеллекта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Амтхауэра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Профориентация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Тест Д. Голанда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Одаренность,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способность к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творчеству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Младший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Методика одаренности по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А.И.Савенкову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Анкета «как распознать одаренность»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Л.Г.Кузнецова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Л.П. Свеч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Методика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«Карта интересов»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Профессиональное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самоопределение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Дифференциально-диагностический опросник Е. Климова (тип профессии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Отношения с учителями, одноклассниками</a:t>
                      </a:r>
                      <a:endParaRPr lang="ru-RU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Младший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Средний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Старший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школьный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«Социометрия»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18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1428" y="0"/>
            <a:ext cx="8610600" cy="936171"/>
          </a:xfrm>
        </p:spPr>
        <p:txBody>
          <a:bodyPr>
            <a:normAutofit fontScale="90000"/>
          </a:bodyPr>
          <a:lstStyle/>
          <a:p>
            <a:r>
              <a:rPr lang="en-US" sz="1600" b="1" dirty="0"/>
              <a:t>III.	</a:t>
            </a:r>
            <a:r>
              <a:rPr lang="ru-RU" sz="1600" b="1" dirty="0"/>
              <a:t>Коррекция. </a:t>
            </a:r>
            <a:br>
              <a:rPr lang="ru-RU" sz="1600" b="1" dirty="0"/>
            </a:br>
            <a:r>
              <a:rPr lang="ru-RU" sz="1600" b="1" dirty="0" smtClean="0"/>
              <a:t>Методы </a:t>
            </a:r>
            <a:r>
              <a:rPr lang="ru-RU" sz="1600" b="1" dirty="0"/>
              <a:t>и приемы консультативной и коррекционной работы психолога с обучающимися, находящимися в трудной жизненной ситуации и социально-опасном положении, их окружением.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783771"/>
            <a:ext cx="11310257" cy="500743"/>
          </a:xfrm>
        </p:spPr>
        <p:txBody>
          <a:bodyPr/>
          <a:lstStyle/>
          <a:p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Содержание коррекционной работы </a:t>
            </a: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психолога.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331672"/>
              </p:ext>
            </p:extLst>
          </p:nvPr>
        </p:nvGraphicFramePr>
        <p:xfrm>
          <a:off x="446315" y="1262743"/>
          <a:ext cx="11332030" cy="5522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228"/>
                <a:gridCol w="1774371"/>
                <a:gridCol w="2460172"/>
                <a:gridCol w="1926771"/>
                <a:gridCol w="1883229"/>
                <a:gridCol w="2166259"/>
              </a:tblGrid>
              <a:tr h="511628">
                <a:tc>
                  <a:txBody>
                    <a:bodyPr/>
                    <a:lstStyle/>
                    <a:p>
                      <a:pPr marL="0" marR="36195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Типы семей</a:t>
                      </a: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Характеризуемые </a:t>
                      </a:r>
                      <a:r>
                        <a:rPr lang="ru-RU" sz="1400" dirty="0" err="1">
                          <a:effectLst/>
                          <a:latin typeface="+mj-lt"/>
                        </a:rPr>
                        <a:t>девиантностью</a:t>
                      </a:r>
                      <a:r>
                        <a:rPr lang="ru-RU" sz="1400" dirty="0">
                          <a:effectLst/>
                          <a:latin typeface="+mj-lt"/>
                        </a:rPr>
                        <a:t> родителей</a:t>
                      </a:r>
                    </a:p>
                    <a:p>
                      <a:pPr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 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Создающие условия безнадзорности детей</a:t>
                      </a:r>
                    </a:p>
                    <a:p>
                      <a:pPr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 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Создающие условия бытовой неустроенности детей</a:t>
                      </a:r>
                    </a:p>
                    <a:p>
                      <a:pPr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 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Создающие условия </a:t>
                      </a:r>
                      <a:r>
                        <a:rPr lang="ru-RU" sz="1400" dirty="0" err="1">
                          <a:effectLst/>
                          <a:latin typeface="+mj-lt"/>
                        </a:rPr>
                        <a:t>девиантности</a:t>
                      </a:r>
                      <a:r>
                        <a:rPr lang="ru-RU" sz="1400" dirty="0">
                          <a:effectLst/>
                          <a:latin typeface="+mj-lt"/>
                        </a:rPr>
                        <a:t> детей</a:t>
                      </a:r>
                    </a:p>
                    <a:p>
                      <a:pPr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 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Способствующие социальному разложению детей</a:t>
                      </a:r>
                    </a:p>
                    <a:p>
                      <a:pPr marR="3619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</a:rPr>
                        <a:t> </a:t>
                      </a:r>
                      <a:endParaRPr lang="ru-RU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</a:tr>
              <a:tr h="1870383">
                <a:tc>
                  <a:txBody>
                    <a:bodyPr/>
                    <a:lstStyle/>
                    <a:p>
                      <a:pPr marL="0" marR="36195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Направления деятельности</a:t>
                      </a:r>
                    </a:p>
                    <a:p>
                      <a:pPr marL="0" marR="36195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уровня личностной тревожности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осознания собственных эмоций, а также способности к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эмпатии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роявлению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толерантного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отношения к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чувствам других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людей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адекватной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самооценки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Коррекционная работа,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направленная на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ребенка,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правлению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негативными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эмоциональными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проявлениями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Поведенческая</a:t>
                      </a: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терапия, направленная на расширение спектра поведенческих реакций в проблемной ситуации и снятие деструктивных элементов в поведении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</a:tr>
              <a:tr h="2448848"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Технологии</a:t>
                      </a: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Релаксационные</a:t>
                      </a: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Отреагирование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страхов;</a:t>
                      </a: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ролевые игры</a:t>
                      </a: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Терапия воспоминаний; сочинение сказок, историй, лепка эмоций; пантомима; разыгрывание сценок, отражающих различные эмоциональные состояния; ролевые игры</a:t>
                      </a: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Упражнения,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направленные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позитивное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восприятие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образа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себя,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активизацию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самосознания,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поощрений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</a:t>
                      </a: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имеющиеся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возможные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успехи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Релаксационные техники; ролевая игра, включающая в себя провоцирующую ситуацию для наработки навыков контроля; осознание своего эмоционального состояния через телесные ощущения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  <a:tc>
                  <a:txBody>
                    <a:bodyPr/>
                    <a:lstStyle/>
                    <a:p>
                      <a:pPr marR="3619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наглядным материалом, отражающим проблемные ситуации,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игр, включающих в себя элементы соперничества и сотрудничества; обсуждение последствий различных поведенческих реакций на ситуацию.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774" marR="3777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11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4115" y="0"/>
            <a:ext cx="8610600" cy="95794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Методы и приемы консультативной и коррекционной работы психолога с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родителями и учителями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781686"/>
              </p:ext>
            </p:extLst>
          </p:nvPr>
        </p:nvGraphicFramePr>
        <p:xfrm>
          <a:off x="805542" y="1153888"/>
          <a:ext cx="10765971" cy="50836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4678"/>
                <a:gridCol w="8371293"/>
              </a:tblGrid>
              <a:tr h="726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Родительские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собрания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Информирование педагогов и родителей об индивидуальных психологических особенностях агрессивного ребенка, правилах поведения с агрессивными детьми.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alpha val="56000"/>
                      </a:schemeClr>
                    </a:solidFill>
                  </a:tcPr>
                </a:tc>
              </a:tr>
              <a:tr h="726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Индивидуальные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консультации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для родителей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Обсуждение возникшей проблемы, принятие компромиссного решения,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конструктивного способа его разрешения.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41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Индивидуальные консультации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6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Консультации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родитель-ребенок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Обучение распознаванию собственных негативных эмоциональных состояний, возникающих при общении родителей с агрессивными детьми, а также приемам регуляции психического равновесия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tint val="40000"/>
                        <a:alpha val="73000"/>
                      </a:schemeClr>
                    </a:solidFill>
                  </a:tcPr>
                </a:tc>
              </a:tr>
              <a:tr h="726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Консультации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ребенок-родитель-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учитель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Формирование позитивного настроя на совместную работу, выработка этических правил взаимодействия. Выстраивание доверительных отношений. Формирование осознания ребенком состояния защищенности в школе и семье.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41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Консультации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родитель -учитель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41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Групповые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занятия для учителей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Обучение приемам нормализации ПЭС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62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Групповые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занятия для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родителей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370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729343"/>
            <a:ext cx="10591801" cy="3701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/>
              <a:t>Методы и приемы консультативной и коррекционной работы психолога с</a:t>
            </a:r>
            <a:br>
              <a:rPr lang="ru-RU" sz="2200" b="1" dirty="0"/>
            </a:br>
            <a:r>
              <a:rPr lang="ru-RU" sz="2200" b="1" dirty="0"/>
              <a:t>одноклассниками ребенка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752846"/>
              </p:ext>
            </p:extLst>
          </p:nvPr>
        </p:nvGraphicFramePr>
        <p:xfrm>
          <a:off x="685800" y="1447801"/>
          <a:ext cx="10646229" cy="4659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39801"/>
                <a:gridCol w="7606428"/>
              </a:tblGrid>
              <a:tr h="9318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Родительские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собрания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Информирование педагогов и родителей об индивидуальных психологических особенностях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агрессивного ребенка, о правилах поведения с агрессивными детьми.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alpha val="52000"/>
                      </a:schemeClr>
                    </a:solidFill>
                  </a:tcPr>
                </a:tc>
              </a:tr>
              <a:tr h="9318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Индивидуальные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консультации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для родителей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Обсуждение возникшей проблемы, принятие компромиссного решения,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конструктивного способа его разрешения.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318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Консультации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родитель-ребенок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Обучение распознаванию собственных негативных эмоциональных состояний, возникающих при общении родителей с агрессивными детьми, а также приемам регуляции психического равновесия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212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Консультации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ребенок-родитель- учитель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Формирование позитивного настроя на совместную работу, выработка этических правил взаимодействия. Выстраивание доверительных отношений. Формирование осознания ребенком состояния защищенности в школе и семье.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212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Консультации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родитель -учитель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12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Групповые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занятия для учителей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Обучение приемам нормализации ПЭС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268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8428" y="0"/>
            <a:ext cx="8610600" cy="870857"/>
          </a:xfrm>
        </p:spPr>
        <p:txBody>
          <a:bodyPr>
            <a:normAutofit/>
          </a:bodyPr>
          <a:lstStyle/>
          <a:p>
            <a:pPr lvl="0" algn="ctr">
              <a:spcBef>
                <a:spcPts val="1000"/>
              </a:spcBef>
            </a:pPr>
            <a:r>
              <a:rPr lang="ru-RU" sz="2200" b="1" cap="none" dirty="0">
                <a:solidFill>
                  <a:prstClr val="black"/>
                </a:solidFill>
              </a:rPr>
              <a:t>IV.	</a:t>
            </a:r>
            <a:r>
              <a:rPr lang="ru-RU" sz="1600" b="1" cap="none" dirty="0">
                <a:solidFill>
                  <a:prstClr val="black"/>
                </a:solidFill>
              </a:rPr>
              <a:t>Вторичная профилактика. </a:t>
            </a:r>
            <a:br>
              <a:rPr lang="ru-RU" sz="1600" b="1" cap="none" dirty="0">
                <a:solidFill>
                  <a:prstClr val="black"/>
                </a:solidFill>
              </a:rPr>
            </a:br>
            <a:r>
              <a:rPr lang="ru-RU" sz="1600" b="1" cap="none" dirty="0" smtClean="0">
                <a:solidFill>
                  <a:prstClr val="black"/>
                </a:solidFill>
              </a:rPr>
              <a:t>Программы </a:t>
            </a:r>
            <a:r>
              <a:rPr lang="ru-RU" sz="1600" b="1" cap="none" dirty="0">
                <a:solidFill>
                  <a:prstClr val="black"/>
                </a:solidFill>
              </a:rPr>
              <a:t>по профилактике </a:t>
            </a:r>
            <a:r>
              <a:rPr lang="ru-RU" sz="1600" b="1" cap="none" dirty="0" err="1">
                <a:solidFill>
                  <a:prstClr val="black"/>
                </a:solidFill>
              </a:rPr>
              <a:t>девиантного</a:t>
            </a:r>
            <a:r>
              <a:rPr lang="ru-RU" sz="1600" b="1" cap="none" dirty="0">
                <a:solidFill>
                  <a:prstClr val="black"/>
                </a:solidFill>
              </a:rPr>
              <a:t> поведения и поддержки подростков, находящихся в трудной жизненной ситуации. </a:t>
            </a:r>
            <a:endParaRPr lang="ru-RU" sz="1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642891"/>
              </p:ext>
            </p:extLst>
          </p:nvPr>
        </p:nvGraphicFramePr>
        <p:xfrm>
          <a:off x="250371" y="957942"/>
          <a:ext cx="11255829" cy="58899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0915"/>
                <a:gridCol w="7021285"/>
                <a:gridCol w="1273629"/>
              </a:tblGrid>
              <a:tr h="3652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Название программы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Цель программы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Автор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425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Программа по профилактике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девиантного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поведения (употребления ПАВ,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алкоголя,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табакокурения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«Я сам творец своей судьбы»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Цель: создание условий для социальной, психологической, педагогической, правовой поддержки и реабилитации детей, воспитывающихся в семьях, имеющих проблемных родителей.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Митина Светлана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Васильевна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Загладкина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Марина Борисовна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241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Комплексная реабилитационная программа «Мой выбор – моё решение», 2011г.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блок. Социально-психологический. Цель: развитие навыков общения и взаимодействия (обучение эффективному общению; способности справляться с собственными эмоциями; обучение умению сказать «нет»). Количество занятий – 12.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блок.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Социально-педагогический.</a:t>
                      </a:r>
                      <a:r>
                        <a:rPr lang="ru-RU" sz="14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Цель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трудовая реабилитации подростков, профилактика ЗОЖ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Митина Светлана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Васильевна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Разварина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Ирина Николаевна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95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Комплексная реабилитационная программа «Познай самого себя», 2011г.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Цель программы: профилактика употребления ПАВ, алкоголя, табака; пропаганда здорового образа жизни. 12 занятий.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Митина Светлана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Васильевна</a:t>
                      </a:r>
                      <a:r>
                        <a:rPr lang="ru-RU" sz="11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Загладкина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Марина Борисовна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208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Программа поддержки подростков, находящихся в трудной жизненной ситуации, 2015 г.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Цель: формирование навыков совладеющего поведения, обучение подростков эффективным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копинг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-стратегиям, повышение адаптационного потенциала личности, снижение уровня личностной и ситуативной тревожности, агрессивности, формирование навыков адекватного и безопасного выражения негативных эмоций, снятие напряжения, рефлексии. 16 занятий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Шалагинова Ксения Сергеевна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Корниенко Елена Алексеевна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191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Психолого-педагогическая коррекционно-развивающая программа для старшеклассников. 2013 г.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Цель: создание условий для формирования у старшеклассников готовности к будущему компетентному отцовству и семейной жизни.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старшеклассников: 10 тем - 16 занятий для старшеклассников. (15-17 лет)</a:t>
                      </a:r>
                      <a:r>
                        <a:rPr lang="ru-RU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педагогов: 6 лекционных и 1 коррекционно-развивающее занятие.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Для родителей: 6 лекционных и 1 коррекционно-развивающее занятие.</a:t>
                      </a:r>
                      <a:r>
                        <a:rPr lang="ru-RU" sz="1400" cap="all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Игнатова О.В., Косов А.В.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029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7914" y="130629"/>
            <a:ext cx="8610600" cy="13171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Тренинговые занятия «Жизненные навыки» (1-8 классы)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1"/>
            <a:ext cx="3103762" cy="43869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862" y="2419724"/>
            <a:ext cx="3004185" cy="42916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647" y="1347850"/>
            <a:ext cx="2408464" cy="37221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135" y="3140528"/>
            <a:ext cx="2446565" cy="37174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891" y="1447801"/>
            <a:ext cx="2943905" cy="41463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975" y="3010382"/>
            <a:ext cx="2615573" cy="370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0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9228" y="1872297"/>
            <a:ext cx="10570029" cy="1293028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/>
              <a:t>Литература:</a:t>
            </a:r>
            <a:endParaRPr lang="ru-RU" sz="16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2089" y="3165325"/>
            <a:ext cx="6647821" cy="208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2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271</TotalTime>
  <Words>1106</Words>
  <Application>Microsoft Office PowerPoint</Application>
  <PresentationFormat>Произвольный</PresentationFormat>
  <Paragraphs>311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След самолета</vt:lpstr>
      <vt:lpstr>Этапы психолого-педагогического сопровождения обучающихся, находящихся в трудной жизненной ситуации и социально-опасном положении.</vt:lpstr>
      <vt:lpstr>Трудная жизненная ситуация для несовершеннолетнего</vt:lpstr>
      <vt:lpstr>Социально-опасном положении:</vt:lpstr>
      <vt:lpstr>I. Выявление детей, находящихся в трудной жизненной ситуации.</vt:lpstr>
      <vt:lpstr>II. Диагностика. Рекомендуемые методики диагностика личностных особенностей ребенка для психолога</vt:lpstr>
      <vt:lpstr>II. Диагностика.   Рекомендуемые проективные методики диагностики ситуации в семье ребенка</vt:lpstr>
      <vt:lpstr>II. Диагностика. Рекомендуемые методики диагностики ситуации ребенка в школе для психолога и педагога</vt:lpstr>
      <vt:lpstr>III. Коррекция.  Методы и приемы консультативной и коррекционной работы психолога с обучающимися, находящимися в трудной жизненной ситуации и социально-опасном положении, их окружением.</vt:lpstr>
      <vt:lpstr>Методы и приемы консультативной и коррекционной работы психолога с родителями и учителями</vt:lpstr>
      <vt:lpstr>Методы и приемы консультативной и коррекционной работы психолога с одноклассниками ребенка </vt:lpstr>
      <vt:lpstr>IV. Вторичная профилактика.  Программы по профилактике девиантного поведения и поддержки подростков, находящихся в трудной жизненной ситуации. </vt:lpstr>
      <vt:lpstr>Тренинговые занятия «Жизненные навыки» (1-8 классы)</vt:lpstr>
      <vt:lpstr>Литература: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методы профилактической работы педагога-психолога с обучающимися группы риска</dc:title>
  <dc:creator>ПК</dc:creator>
  <cp:lastModifiedBy>OGE</cp:lastModifiedBy>
  <cp:revision>21</cp:revision>
  <dcterms:created xsi:type="dcterms:W3CDTF">2016-11-20T12:43:35Z</dcterms:created>
  <dcterms:modified xsi:type="dcterms:W3CDTF">2021-03-19T10:00:50Z</dcterms:modified>
</cp:coreProperties>
</file>