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77" r:id="rId8"/>
    <p:sldId id="275" r:id="rId9"/>
    <p:sldId id="266" r:id="rId10"/>
    <p:sldId id="272" r:id="rId11"/>
    <p:sldId id="274" r:id="rId12"/>
    <p:sldId id="268" r:id="rId13"/>
    <p:sldId id="269" r:id="rId14"/>
    <p:sldId id="273" r:id="rId15"/>
    <p:sldId id="278" r:id="rId16"/>
    <p:sldId id="279" r:id="rId1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-111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C8123-0442-496E-966B-92C34C2E61A1}" type="datetimeFigureOut">
              <a:rPr lang="ru-RU"/>
              <a:pPr>
                <a:defRPr/>
              </a:pPr>
              <a:t>29.03.2021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42928-5975-4CB9-910A-A9D8C5ED31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9799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A2709-2412-413B-B40C-C73E7B974692}" type="datetimeFigureOut">
              <a:rPr lang="ru-RU"/>
              <a:pPr>
                <a:defRPr/>
              </a:pPr>
              <a:t>29.03.2021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DD11C-EF77-42FE-B91D-1702C8E072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0842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52553-5521-4F97-B0B6-440F44DFDA25}" type="datetimeFigureOut">
              <a:rPr lang="ru-RU"/>
              <a:pPr>
                <a:defRPr/>
              </a:pPr>
              <a:t>29.03.2021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C1316-91CE-44FB-84CD-D4D9FEF7A1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7360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BB3C0-334B-41BC-A922-C547DA1E8152}" type="datetimeFigureOut">
              <a:rPr lang="ru-RU"/>
              <a:pPr>
                <a:defRPr/>
              </a:pPr>
              <a:t>29.03.2021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DF04B-6703-4150-B0C6-94ED31990D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1273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06E48-FDE4-4BE7-B400-EF8EB343CD54}" type="datetimeFigureOut">
              <a:rPr lang="ru-RU"/>
              <a:pPr>
                <a:defRPr/>
              </a:pPr>
              <a:t>29.03.2021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856B8-9A8A-462C-9FFA-2542EB25D1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842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13BA5-B57E-49E2-AD71-D2F0AF6B5668}" type="datetimeFigureOut">
              <a:rPr lang="ru-RU"/>
              <a:pPr>
                <a:defRPr/>
              </a:pPr>
              <a:t>29.03.2021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50EBA-BC27-4B10-A17D-443CB2B7B3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2430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79A72-DC4A-40F6-BEF3-47CF7EA233F8}" type="datetimeFigureOut">
              <a:rPr lang="ru-RU"/>
              <a:pPr>
                <a:defRPr/>
              </a:pPr>
              <a:t>29.03.2021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07F1A-F6EC-4CFA-9758-FDD3D4F26F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2303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EB7C5-BF6D-453B-BC47-AF0CD4706225}" type="datetimeFigureOut">
              <a:rPr lang="ru-RU"/>
              <a:pPr>
                <a:defRPr/>
              </a:pPr>
              <a:t>29.03.2021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5D535-9838-40CC-8D3E-8DD5276717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9355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1094B-63AF-4275-A22F-0A3D403496AD}" type="datetimeFigureOut">
              <a:rPr lang="ru-RU"/>
              <a:pPr>
                <a:defRPr/>
              </a:pPr>
              <a:t>29.03.2021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4DD4C-C526-453F-897C-43409BAC6A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5378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B09BE-D4D9-40AB-830E-B078B54B7182}" type="datetimeFigureOut">
              <a:rPr lang="ru-RU"/>
              <a:pPr>
                <a:defRPr/>
              </a:pPr>
              <a:t>29.03.2021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408A7-DA20-4357-9B3F-9E917A86F2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4240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964DF-0359-4480-A2CE-2F680C589DF4}" type="datetimeFigureOut">
              <a:rPr lang="ru-RU"/>
              <a:pPr>
                <a:defRPr/>
              </a:pPr>
              <a:t>29.03.2021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FB222-247C-4AEE-B12B-512F007C32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0200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  <a:endParaRPr lang="en-US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DA3AF1A-12C8-4BBA-9491-635415CD65D4}" type="datetimeFigureOut">
              <a:rPr lang="ru-RU"/>
              <a:pPr>
                <a:defRPr/>
              </a:pPr>
              <a:t>29.03.2021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092BE8F-26E9-46ED-8DB5-15405B4A7B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5176" y="1609251"/>
            <a:ext cx="7772400" cy="2387600"/>
          </a:xfrm>
        </p:spPr>
        <p:txBody>
          <a:bodyPr/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Радуга – </a:t>
            </a:r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одно из самых красивых явлений природы</a:t>
            </a:r>
            <a:endParaRPr lang="ru-RU" sz="4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Мой\Desktop\716Bo-JErsL._SL1500_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27564" y="4096595"/>
            <a:ext cx="4167829" cy="21756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705349"/>
            <a:ext cx="7886700" cy="147161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i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Радуга</a:t>
            </a:r>
            <a:r>
              <a:rPr lang="ru-RU" dirty="0">
                <a:latin typeface="Cambria" pitchFamily="18" charset="0"/>
                <a:ea typeface="Cambria" pitchFamily="18" charset="0"/>
              </a:rPr>
              <a:t> – это атмосферное явление, наблюдаемое во время или после дождя. </a:t>
            </a:r>
          </a:p>
        </p:txBody>
      </p:sp>
      <p:pic>
        <p:nvPicPr>
          <p:cNvPr id="11266" name="Picture 2" descr="Двойная радуга | Анти-поколения | Fand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5715" y="359352"/>
            <a:ext cx="7404271" cy="41649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173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2256" y="620688"/>
            <a:ext cx="4114800" cy="5865515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latin typeface="Cambria" pitchFamily="18" charset="0"/>
                <a:ea typeface="Cambria" pitchFamily="18" charset="0"/>
              </a:rPr>
              <a:t>С давних времен люди приписывали радуге чудодейственные свойства и рассказывали про нее много легенд.</a:t>
            </a:r>
          </a:p>
          <a:p>
            <a:pPr algn="ctr"/>
            <a:endParaRPr lang="ru-RU" sz="2500" dirty="0">
              <a:latin typeface="Cambria" pitchFamily="18" charset="0"/>
              <a:ea typeface="Cambria" pitchFamily="18" charset="0"/>
            </a:endParaRPr>
          </a:p>
          <a:p>
            <a:pPr algn="ctr"/>
            <a:endParaRPr lang="ru-RU" sz="2500" dirty="0" smtClean="0">
              <a:latin typeface="Cambria" pitchFamily="18" charset="0"/>
              <a:ea typeface="Cambria" pitchFamily="18" charset="0"/>
            </a:endParaRPr>
          </a:p>
          <a:p>
            <a:pPr algn="ctr"/>
            <a:r>
              <a:rPr lang="ru-RU" sz="2500" dirty="0" smtClean="0">
                <a:latin typeface="Cambria" pitchFamily="18" charset="0"/>
                <a:ea typeface="Cambria" pitchFamily="18" charset="0"/>
              </a:rPr>
              <a:t>В </a:t>
            </a:r>
            <a:r>
              <a:rPr lang="ru-RU" sz="2500" dirty="0">
                <a:latin typeface="Cambria" pitchFamily="18" charset="0"/>
                <a:ea typeface="Cambria" pitchFamily="18" charset="0"/>
              </a:rPr>
              <a:t>древнегреческой мифологии, например, </a:t>
            </a:r>
            <a:r>
              <a:rPr lang="ru-RU" sz="2500" i="1" dirty="0">
                <a:solidFill>
                  <a:srgbClr val="0070C0"/>
                </a:solidFill>
                <a:latin typeface="Cambria" pitchFamily="18" charset="0"/>
                <a:ea typeface="Cambria" pitchFamily="18" charset="0"/>
              </a:rPr>
              <a:t>радуга</a:t>
            </a:r>
            <a:r>
              <a:rPr lang="ru-RU" sz="2500" dirty="0">
                <a:latin typeface="Cambria" pitchFamily="18" charset="0"/>
                <a:ea typeface="Cambria" pitchFamily="18" charset="0"/>
              </a:rPr>
              <a:t> – это дорога между небом и землей, по которой ходила посланница между миром богов и миром людей Ирида. </a:t>
            </a:r>
          </a:p>
        </p:txBody>
      </p:sp>
      <p:pic>
        <p:nvPicPr>
          <p:cNvPr id="1026" name="Picture 2" descr="Все цвета радуги&quot; презентац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92" t="5858" r="46577" b="11643"/>
          <a:stretch/>
        </p:blipFill>
        <p:spPr bwMode="auto">
          <a:xfrm>
            <a:off x="323528" y="836712"/>
            <a:ext cx="4322316" cy="5140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877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5825" y="1606503"/>
            <a:ext cx="3511352" cy="5472608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Cambria" pitchFamily="18" charset="0"/>
                <a:ea typeface="Cambria" pitchFamily="18" charset="0"/>
              </a:rPr>
              <a:t>В Китае считали, что радуга – это </a:t>
            </a:r>
            <a:r>
              <a:rPr lang="ru-RU" sz="4000" u="sng" dirty="0">
                <a:latin typeface="Cambria" pitchFamily="18" charset="0"/>
                <a:ea typeface="Cambria" pitchFamily="18" charset="0"/>
              </a:rPr>
              <a:t>небесный дракон</a:t>
            </a:r>
            <a:r>
              <a:rPr lang="ru-RU" sz="4000" u="sng" dirty="0" smtClean="0">
                <a:latin typeface="Cambria" pitchFamily="18" charset="0"/>
                <a:ea typeface="Cambria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7978" y="295275"/>
            <a:ext cx="6763694" cy="570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402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4654" y="193675"/>
            <a:ext cx="7886700" cy="1325563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rgbClr val="0070C0"/>
                </a:solidFill>
                <a:latin typeface="Cambria" pitchFamily="18" charset="0"/>
                <a:ea typeface="Cambria" pitchFamily="18" charset="0"/>
              </a:rPr>
              <a:t>Как </a:t>
            </a:r>
            <a:r>
              <a:rPr lang="ru-RU" sz="4000" b="1" i="1" dirty="0">
                <a:solidFill>
                  <a:srgbClr val="0070C0"/>
                </a:solidFill>
                <a:latin typeface="Cambria" pitchFamily="18" charset="0"/>
                <a:ea typeface="Cambria" pitchFamily="18" charset="0"/>
              </a:rPr>
              <a:t>получается</a:t>
            </a:r>
            <a:r>
              <a:rPr lang="ru-RU" b="1" i="1" dirty="0">
                <a:solidFill>
                  <a:srgbClr val="0070C0"/>
                </a:solidFill>
                <a:latin typeface="Cambria" pitchFamily="18" charset="0"/>
                <a:ea typeface="Cambria" pitchFamily="18" charset="0"/>
              </a:rPr>
              <a:t> радуга?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52565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00B050"/>
                </a:solidFill>
                <a:latin typeface="Cambria" pitchFamily="18" charset="0"/>
                <a:ea typeface="Cambria" pitchFamily="18" charset="0"/>
              </a:rPr>
              <a:t>1. 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Предмет</a:t>
            </a:r>
            <a:r>
              <a:rPr lang="ru-RU" sz="2000" dirty="0">
                <a:latin typeface="Cambria" pitchFamily="18" charset="0"/>
                <a:ea typeface="Cambria" pitchFamily="18" charset="0"/>
              </a:rPr>
              <a:t>, который может разложить луч света на его составляющие, называется «</a:t>
            </a:r>
            <a:r>
              <a:rPr lang="ru-RU" sz="2000" b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призмой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». 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>
              <a:latin typeface="Cambria" pitchFamily="18" charset="0"/>
              <a:ea typeface="Cambria" pitchFamily="18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solidFill>
                  <a:srgbClr val="00B050"/>
                </a:solidFill>
                <a:latin typeface="Cambria" pitchFamily="18" charset="0"/>
                <a:ea typeface="Cambria" pitchFamily="18" charset="0"/>
              </a:rPr>
              <a:t>2. 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Когда </a:t>
            </a:r>
            <a:r>
              <a:rPr lang="ru-RU" sz="2000" dirty="0">
                <a:latin typeface="Cambria" pitchFamily="18" charset="0"/>
                <a:ea typeface="Cambria" pitchFamily="18" charset="0"/>
              </a:rPr>
              <a:t>луч проходит через стеклянную призму.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00B050"/>
                </a:solidFill>
                <a:latin typeface="Cambria" pitchFamily="18" charset="0"/>
                <a:ea typeface="Cambria" pitchFamily="18" charset="0"/>
              </a:rPr>
              <a:t>3. </a:t>
            </a:r>
            <a:r>
              <a:rPr lang="ru-RU" sz="2000" dirty="0" smtClean="0">
                <a:latin typeface="Cambria" pitchFamily="18" charset="0"/>
                <a:ea typeface="Cambria" pitchFamily="18" charset="0"/>
              </a:rPr>
              <a:t>Образуемые цвета создают полоску из цветных сочетающихся линий, которая называется </a:t>
            </a:r>
            <a:r>
              <a:rPr lang="ru-RU" sz="2000" b="1" dirty="0" smtClean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«спектр»</a:t>
            </a:r>
            <a:endParaRPr lang="ru-RU" sz="2000" b="1" dirty="0">
              <a:solidFill>
                <a:srgbClr val="002060"/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3074" name="Picture 2" descr="Домашні завдання: 9 класс. Урок 23-24. Дисперсия света. Спектральный анализ  света. Цве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4248472" cy="266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1835696" y="4599130"/>
            <a:ext cx="1728192" cy="6840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призма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Стрелка влево 5"/>
          <p:cNvSpPr/>
          <p:nvPr/>
        </p:nvSpPr>
        <p:spPr>
          <a:xfrm>
            <a:off x="6516216" y="4437112"/>
            <a:ext cx="1584176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спектр</a:t>
            </a:r>
            <a:endParaRPr lang="ru-RU" b="1" dirty="0">
              <a:solidFill>
                <a:srgbClr val="002060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2123728" y="3573016"/>
            <a:ext cx="1080120" cy="7920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90142" y="3203103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Cambria" pitchFamily="18" charset="0"/>
                <a:ea typeface="Cambria" pitchFamily="18" charset="0"/>
              </a:rPr>
              <a:t>Солнечный свет (луч)</a:t>
            </a:r>
            <a:endParaRPr lang="ru-RU" sz="1400" dirty="0"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177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7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animBg="1"/>
      <p:bldP spid="6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30275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Изучение радуги учеными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857403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Cambria" pitchFamily="18" charset="0"/>
                <a:ea typeface="Cambria" pitchFamily="18" charset="0"/>
              </a:rPr>
              <a:t>Роджер Бэкон (философ) предполагал, что радуга появляется, когда глаза влажные.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Cambria" pitchFamily="18" charset="0"/>
                <a:ea typeface="Cambria" pitchFamily="18" charset="0"/>
              </a:rPr>
              <a:t>Аристотель первым определил, что "радуга - это оптическое явление, а не материальный объект".</a:t>
            </a:r>
          </a:p>
        </p:txBody>
      </p:sp>
      <p:pic>
        <p:nvPicPr>
          <p:cNvPr id="4098" name="Picture 2" descr="Роджер Бэкон Биографии великих учены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852936"/>
            <a:ext cx="2592288" cy="34563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Натуралист классического период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757462"/>
            <a:ext cx="3190576" cy="37090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2907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9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7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6700" y="300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000099"/>
                </a:solidFill>
                <a:latin typeface="Cambria" pitchFamily="18" charset="0"/>
                <a:ea typeface="Cambria" pitchFamily="18" charset="0"/>
              </a:rPr>
              <a:t>На пути солнечного луча ученый поставил особое трехгранное стеклышко - </a:t>
            </a:r>
            <a:r>
              <a:rPr lang="ru-RU" b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призму</a:t>
            </a:r>
          </a:p>
        </p:txBody>
      </p:sp>
      <p:pic>
        <p:nvPicPr>
          <p:cNvPr id="5" name="Picture 2" descr="http://files.torakid.com/articles/110517_1305625450_prism_double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270" y="1589284"/>
            <a:ext cx="3429024" cy="3465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 descr="http://files.torakid.com/articles/110517_1305625483_sectionsfu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643050"/>
            <a:ext cx="4464875" cy="335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4752975" y="30539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000099"/>
                </a:solidFill>
                <a:latin typeface="Cambria" pitchFamily="18" charset="0"/>
                <a:ea typeface="Cambria" pitchFamily="18" charset="0"/>
              </a:rPr>
              <a:t>На противоположной стене он увидел разноцветную полоску – </a:t>
            </a:r>
            <a:r>
              <a:rPr lang="ru-RU" b="1" dirty="0">
                <a:solidFill>
                  <a:srgbClr val="FFC000"/>
                </a:solidFill>
                <a:latin typeface="Cambria" pitchFamily="18" charset="0"/>
                <a:ea typeface="Cambria" pitchFamily="18" charset="0"/>
              </a:rPr>
              <a:t>спектр</a:t>
            </a:r>
            <a:r>
              <a:rPr lang="ru-RU" b="1" dirty="0">
                <a:solidFill>
                  <a:srgbClr val="000099"/>
                </a:solidFill>
                <a:latin typeface="Cambria" pitchFamily="18" charset="0"/>
                <a:ea typeface="Cambria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95324" y="5328761"/>
            <a:ext cx="77819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99"/>
                </a:solidFill>
                <a:latin typeface="Cambria" pitchFamily="18" charset="0"/>
                <a:ea typeface="Cambria" pitchFamily="18" charset="0"/>
              </a:rPr>
              <a:t>Ньютон объяснил это тем, что призма разложила белый цвет на составляющие его цвета. </a:t>
            </a:r>
            <a:endParaRPr lang="en-US" b="1" dirty="0">
              <a:solidFill>
                <a:srgbClr val="000099"/>
              </a:solidFill>
              <a:latin typeface="Cambria" pitchFamily="18" charset="0"/>
              <a:ea typeface="Cambria" pitchFamily="18" charset="0"/>
            </a:endParaRPr>
          </a:p>
          <a:p>
            <a:pPr algn="ctr"/>
            <a:r>
              <a:rPr lang="ru-RU" b="1" dirty="0">
                <a:solidFill>
                  <a:srgbClr val="000099"/>
                </a:solidFill>
                <a:latin typeface="Cambria" pitchFamily="18" charset="0"/>
                <a:ea typeface="Cambria" pitchFamily="18" charset="0"/>
              </a:rPr>
              <a:t>Ньютон первый разгадал, что солнечный луч </a:t>
            </a:r>
            <a:r>
              <a:rPr lang="ru-RU" b="1" i="1" dirty="0">
                <a:solidFill>
                  <a:srgbClr val="C00000"/>
                </a:solidFill>
                <a:latin typeface="Cambria" pitchFamily="18" charset="0"/>
                <a:ea typeface="Cambria" pitchFamily="18" charset="0"/>
              </a:rPr>
              <a:t>многоцветный.</a:t>
            </a:r>
          </a:p>
        </p:txBody>
      </p:sp>
    </p:spTree>
    <p:extLst>
      <p:ext uri="{BB962C8B-B14F-4D97-AF65-F5344CB8AC3E}">
        <p14:creationId xmlns:p14="http://schemas.microsoft.com/office/powerpoint/2010/main" xmlns="" val="402974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6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7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18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://www.diletant.ru/upload/medialibrary/b3a/b3adc38d0635e9d398d245a32f189f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797" y="247624"/>
            <a:ext cx="7092043" cy="4991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18884" y="5085219"/>
            <a:ext cx="82200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 smtClean="0">
              <a:solidFill>
                <a:srgbClr val="00B050"/>
              </a:solidFill>
            </a:endParaRPr>
          </a:p>
          <a:p>
            <a:r>
              <a:rPr lang="ru-RU" sz="2400" dirty="0" smtClean="0">
                <a:latin typeface="Cambria" pitchFamily="18" charset="0"/>
                <a:ea typeface="Cambria" pitchFamily="18" charset="0"/>
              </a:rPr>
              <a:t>Он </a:t>
            </a:r>
            <a:r>
              <a:rPr lang="ru-RU" sz="2400" dirty="0">
                <a:latin typeface="Cambria" pitchFamily="18" charset="0"/>
                <a:ea typeface="Cambria" pitchFamily="18" charset="0"/>
              </a:rPr>
              <a:t>впервые доказал, что радуга не материальный, а оптический объект, ее нельзя потрогать, можно только увидеть. </a:t>
            </a:r>
          </a:p>
        </p:txBody>
      </p:sp>
    </p:spTree>
    <p:extLst>
      <p:ext uri="{BB962C8B-B14F-4D97-AF65-F5344CB8AC3E}">
        <p14:creationId xmlns:p14="http://schemas.microsoft.com/office/powerpoint/2010/main" xmlns="" val="306170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440188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Cambria" pitchFamily="18" charset="0"/>
                <a:ea typeface="Cambria" pitchFamily="18" charset="0"/>
              </a:rPr>
              <a:t>Цвета </a:t>
            </a:r>
            <a:r>
              <a:rPr lang="ru-RU" dirty="0">
                <a:latin typeface="Cambria" pitchFamily="18" charset="0"/>
                <a:ea typeface="Cambria" pitchFamily="18" charset="0"/>
              </a:rPr>
              <a:t>в радуге расположены в определённом порядке. Чтобы запомнить </a:t>
            </a:r>
            <a:r>
              <a:rPr lang="ru-RU" u="sng" dirty="0">
                <a:latin typeface="Cambria" pitchFamily="18" charset="0"/>
                <a:ea typeface="Cambria" pitchFamily="18" charset="0"/>
              </a:rPr>
              <a:t>последовательность цветов в радуге </a:t>
            </a:r>
            <a:r>
              <a:rPr lang="ru-RU" dirty="0">
                <a:latin typeface="Cambria" pitchFamily="18" charset="0"/>
                <a:ea typeface="Cambria" pitchFamily="18" charset="0"/>
              </a:rPr>
              <a:t>(или спектре) есть специальные простые фразы - в них первые буквы соответствуют первым буквам названий цветов: </a:t>
            </a:r>
            <a:endParaRPr lang="ru-RU" dirty="0" smtClean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52649" y="2727798"/>
            <a:ext cx="4586526" cy="38694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300" y="3114675"/>
            <a:ext cx="3048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Cambria" pitchFamily="18" charset="0"/>
                <a:ea typeface="Cambria" pitchFamily="18" charset="0"/>
              </a:rPr>
              <a:t>«</a:t>
            </a:r>
            <a:r>
              <a:rPr lang="ru-RU" sz="3200" b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Каждый </a:t>
            </a:r>
            <a:r>
              <a:rPr lang="ru-RU" sz="3200" b="1" dirty="0">
                <a:solidFill>
                  <a:srgbClr val="FFC000"/>
                </a:solidFill>
                <a:latin typeface="Cambria" pitchFamily="18" charset="0"/>
                <a:ea typeface="Cambria" pitchFamily="18" charset="0"/>
              </a:rPr>
              <a:t>охотник</a:t>
            </a:r>
            <a:r>
              <a:rPr lang="ru-RU" sz="32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ru-RU" sz="3200" b="1" dirty="0">
                <a:solidFill>
                  <a:srgbClr val="FFFF00"/>
                </a:solidFill>
                <a:latin typeface="Cambria" pitchFamily="18" charset="0"/>
                <a:ea typeface="Cambria" pitchFamily="18" charset="0"/>
              </a:rPr>
              <a:t>желает</a:t>
            </a:r>
            <a:r>
              <a:rPr lang="ru-RU" sz="32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ru-RU" sz="3200" b="1" dirty="0">
                <a:solidFill>
                  <a:srgbClr val="92D050"/>
                </a:solidFill>
                <a:latin typeface="Cambria" pitchFamily="18" charset="0"/>
                <a:ea typeface="Cambria" pitchFamily="18" charset="0"/>
              </a:rPr>
              <a:t>знать</a:t>
            </a:r>
            <a:r>
              <a:rPr lang="ru-RU" sz="3200" b="1" dirty="0">
                <a:latin typeface="Cambria" pitchFamily="18" charset="0"/>
                <a:ea typeface="Cambria" pitchFamily="18" charset="0"/>
              </a:rPr>
              <a:t>, </a:t>
            </a:r>
            <a:r>
              <a:rPr lang="ru-RU" sz="3200" b="1" dirty="0">
                <a:solidFill>
                  <a:srgbClr val="00B0F0"/>
                </a:solidFill>
                <a:latin typeface="Cambria" pitchFamily="18" charset="0"/>
                <a:ea typeface="Cambria" pitchFamily="18" charset="0"/>
              </a:rPr>
              <a:t>где</a:t>
            </a:r>
            <a:r>
              <a:rPr lang="ru-RU" sz="32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ru-RU" sz="3200" b="1" dirty="0">
                <a:solidFill>
                  <a:srgbClr val="0070C0"/>
                </a:solidFill>
                <a:latin typeface="Cambria" pitchFamily="18" charset="0"/>
                <a:ea typeface="Cambria" pitchFamily="18" charset="0"/>
              </a:rPr>
              <a:t>сидит</a:t>
            </a:r>
            <a:r>
              <a:rPr lang="ru-RU" sz="3200" b="1" dirty="0">
                <a:latin typeface="Cambria" pitchFamily="18" charset="0"/>
                <a:ea typeface="Cambria" pitchFamily="18" charset="0"/>
              </a:rPr>
              <a:t> </a:t>
            </a:r>
            <a:r>
              <a:rPr lang="ru-RU" sz="3200" b="1" dirty="0">
                <a:solidFill>
                  <a:srgbClr val="7030A0"/>
                </a:solidFill>
                <a:latin typeface="Cambria" pitchFamily="18" charset="0"/>
                <a:ea typeface="Cambria" pitchFamily="18" charset="0"/>
              </a:rPr>
              <a:t>фазан</a:t>
            </a:r>
            <a:r>
              <a:rPr lang="ru-RU" sz="3200" b="1" dirty="0" smtClean="0">
                <a:latin typeface="Cambria" pitchFamily="18" charset="0"/>
                <a:ea typeface="Cambria" pitchFamily="18" charset="0"/>
              </a:rPr>
              <a:t>»</a:t>
            </a:r>
            <a:endParaRPr lang="ru-RU" sz="3200" b="1" dirty="0"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925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798557"/>
          </a:xfrm>
        </p:spPr>
        <p:txBody>
          <a:bodyPr/>
          <a:lstStyle/>
          <a:p>
            <a:pPr algn="ctr"/>
            <a:r>
              <a:rPr lang="ru-RU" sz="40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Формы радуги</a:t>
            </a:r>
            <a:endParaRPr lang="ru-RU" sz="4000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419897"/>
            <a:ext cx="7886700" cy="757065"/>
          </a:xfrm>
        </p:spPr>
        <p:txBody>
          <a:bodyPr/>
          <a:lstStyle/>
          <a:p>
            <a:r>
              <a:rPr lang="ru-RU" dirty="0">
                <a:latin typeface="Cambria" pitchFamily="18" charset="0"/>
              </a:rPr>
              <a:t>А из кабины самолета можно увидеть </a:t>
            </a:r>
            <a:r>
              <a:rPr lang="ru-RU" i="1" dirty="0">
                <a:latin typeface="Cambria" pitchFamily="18" charset="0"/>
              </a:rPr>
              <a:t>полную окружность</a:t>
            </a:r>
            <a:r>
              <a:rPr lang="ru-RU" i="1" dirty="0"/>
              <a:t>.</a:t>
            </a:r>
          </a:p>
          <a:p>
            <a:endParaRPr lang="ru-RU" dirty="0"/>
          </a:p>
        </p:txBody>
      </p:sp>
      <p:pic>
        <p:nvPicPr>
          <p:cNvPr id="4" name="Picture 2" descr="C:\Documents and Settings\Admin\Мои документы\Мои рисунки\12744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946" y="1627216"/>
            <a:ext cx="4081549" cy="3061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0" name="Picture 2" descr="Круговая радуга, которую не так просто увидеть - Mydiscoveries.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3153" y="1616428"/>
            <a:ext cx="4412247" cy="30719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8598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332509"/>
            <a:ext cx="7886700" cy="5844454"/>
          </a:xfrm>
        </p:spPr>
        <p:txBody>
          <a:bodyPr/>
          <a:lstStyle/>
          <a:p>
            <a:r>
              <a:rPr lang="ru-RU" dirty="0" smtClean="0">
                <a:latin typeface="Cambria" pitchFamily="18" charset="0"/>
                <a:ea typeface="Cambria" pitchFamily="18" charset="0"/>
              </a:rPr>
              <a:t>Бывают даже  </a:t>
            </a:r>
            <a:r>
              <a:rPr lang="ru-RU" b="1" i="1" dirty="0" smtClean="0">
                <a:latin typeface="Cambria" pitchFamily="18" charset="0"/>
                <a:ea typeface="Cambria" pitchFamily="18" charset="0"/>
              </a:rPr>
              <a:t>белая </a:t>
            </a:r>
            <a:r>
              <a:rPr lang="ru-RU" dirty="0" smtClean="0">
                <a:latin typeface="Cambria" pitchFamily="18" charset="0"/>
                <a:ea typeface="Cambria" pitchFamily="18" charset="0"/>
              </a:rPr>
              <a:t>или</a:t>
            </a:r>
            <a:r>
              <a:rPr lang="ru-RU" b="1" i="1" dirty="0" smtClean="0">
                <a:latin typeface="Cambria" pitchFamily="18" charset="0"/>
                <a:ea typeface="Cambria" pitchFamily="18" charset="0"/>
              </a:rPr>
              <a:t> туманная радуга</a:t>
            </a:r>
            <a:endParaRPr lang="ru-RU" b="1" i="1" dirty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0242" name="Picture 2" descr="Редкий кадр удалось сделать фотографу в Шотландии — туманная радуга  поражает красотой (2 фото) » Невседом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8165" y="1050174"/>
            <a:ext cx="4876800" cy="2552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Белая радуг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90852" y="3663014"/>
            <a:ext cx="4832868" cy="2948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4920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1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1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Что такое &quot;огненная радуга&quot;? — National Geographic Россия: красота мира в  каждом кадр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093" y="245698"/>
            <a:ext cx="3718094" cy="2472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Огненная радуга» – редкое и красивое атмосферное явление | Капитал стран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8377" y="2981409"/>
            <a:ext cx="3880543" cy="2529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Огненная радуга - удивительное природное явл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8378" y="245500"/>
            <a:ext cx="3804200" cy="2472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Огненная радуга | WIDE WOR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094" y="2981407"/>
            <a:ext cx="3718094" cy="24446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71846" y="5662273"/>
            <a:ext cx="34370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i="1" dirty="0" smtClean="0">
                <a:latin typeface="Cambria" pitchFamily="18" charset="0"/>
                <a:ea typeface="Cambria" pitchFamily="18" charset="0"/>
              </a:rPr>
              <a:t>Огненная радуга</a:t>
            </a:r>
            <a:endParaRPr lang="ru-RU" sz="2600" b="1" i="1" dirty="0"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509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Двойная радуга | Наука и жизн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583" y="377911"/>
            <a:ext cx="3317135" cy="5066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Двойная радуга | Пикаб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2557" y="3182576"/>
            <a:ext cx="4488584" cy="2373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В небе над Миассом появилась редкая двойная радуга - Новости Миасса - u24.r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3317" y="377911"/>
            <a:ext cx="4407824" cy="2568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84021" y="5702531"/>
            <a:ext cx="29759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i="1" dirty="0" smtClean="0">
                <a:latin typeface="Cambria" pitchFamily="18" charset="0"/>
                <a:ea typeface="Cambria" pitchFamily="18" charset="0"/>
              </a:rPr>
              <a:t>Двойная радуга</a:t>
            </a:r>
            <a:endParaRPr lang="ru-RU" sz="2500" b="1" i="1" dirty="0"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266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Перевернутая радуга: arbuzov — LiveJour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050" y="292590"/>
            <a:ext cx="4817776" cy="2720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В небе над Барнаулом появилась перевернутая радуга (фото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5206" y="292589"/>
            <a:ext cx="3627697" cy="27207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Невероятное зрелище: в небе зафиксировали перевернутую радугу - ХВИЛ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0946" y="3170770"/>
            <a:ext cx="3678204" cy="2448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Учебно-методический материал: Исследование: Фильтрация воды в природе и как  появляется радуга, при помощи мнемосхемы. | Образовательная социальная сеть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1500" y="3170770"/>
            <a:ext cx="4762500" cy="2448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67396" y="5843847"/>
            <a:ext cx="44573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i="1" dirty="0" smtClean="0">
                <a:latin typeface="Cambria" pitchFamily="18" charset="0"/>
                <a:ea typeface="Cambria" pitchFamily="18" charset="0"/>
              </a:rPr>
              <a:t>Перевернутая радуга</a:t>
            </a:r>
            <a:endParaRPr lang="ru-RU" sz="2600" b="1" i="1" dirty="0"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201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1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1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1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1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44525"/>
          </a:xfrm>
        </p:spPr>
        <p:txBody>
          <a:bodyPr/>
          <a:lstStyle/>
          <a:p>
            <a:r>
              <a:rPr lang="ru-RU" b="1" i="1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Радуга в домашних условиях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24400" y="1208559"/>
            <a:ext cx="4191000" cy="5133581"/>
          </a:xfrm>
        </p:spPr>
        <p:txBody>
          <a:bodyPr/>
          <a:lstStyle/>
          <a:p>
            <a:pPr algn="ctr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FF0000"/>
                </a:solidFill>
                <a:latin typeface="Cambria" pitchFamily="18" charset="0"/>
              </a:rPr>
              <a:t> Опыт 2</a:t>
            </a:r>
            <a:r>
              <a:rPr lang="ru-RU" b="1" dirty="0">
                <a:solidFill>
                  <a:srgbClr val="FF0000"/>
                </a:solidFill>
                <a:latin typeface="Cambria" pitchFamily="18" charset="0"/>
              </a:rPr>
              <a:t>. </a:t>
            </a:r>
          </a:p>
          <a:p>
            <a:pPr algn="ctr"/>
            <a:r>
              <a:rPr lang="ru-RU" dirty="0" smtClean="0">
                <a:latin typeface="Cambria" pitchFamily="18" charset="0"/>
              </a:rPr>
              <a:t>Взять </a:t>
            </a:r>
            <a:r>
              <a:rPr lang="ru-RU" dirty="0">
                <a:latin typeface="Cambria" pitchFamily="18" charset="0"/>
              </a:rPr>
              <a:t>компакт-диск, источник света - солнечный луч. В солнечный день </a:t>
            </a:r>
            <a:r>
              <a:rPr lang="ru-RU" dirty="0" smtClean="0">
                <a:latin typeface="Cambria" pitchFamily="18" charset="0"/>
              </a:rPr>
              <a:t>нужно будет взять </a:t>
            </a:r>
            <a:r>
              <a:rPr lang="ru-RU" dirty="0">
                <a:latin typeface="Cambria" pitchFamily="18" charset="0"/>
              </a:rPr>
              <a:t>компакт-диск и, поймав солнечный луч, </a:t>
            </a:r>
            <a:r>
              <a:rPr lang="ru-RU" dirty="0" smtClean="0">
                <a:latin typeface="Cambria" pitchFamily="18" charset="0"/>
              </a:rPr>
              <a:t>направить </a:t>
            </a:r>
            <a:r>
              <a:rPr lang="ru-RU" dirty="0">
                <a:latin typeface="Cambria" pitchFamily="18" charset="0"/>
              </a:rPr>
              <a:t>его на стену в комнате. </a:t>
            </a:r>
            <a:r>
              <a:rPr lang="ru-RU" dirty="0" smtClean="0">
                <a:latin typeface="Cambria" pitchFamily="18" charset="0"/>
              </a:rPr>
              <a:t>Должно получиться </a:t>
            </a:r>
            <a:r>
              <a:rPr lang="ru-RU" dirty="0">
                <a:latin typeface="Cambria" pitchFamily="18" charset="0"/>
              </a:rPr>
              <a:t>вот такая </a:t>
            </a:r>
            <a:r>
              <a:rPr lang="ru-RU" dirty="0" smtClean="0">
                <a:latin typeface="Cambria" pitchFamily="18" charset="0"/>
              </a:rPr>
              <a:t>радуга.</a:t>
            </a:r>
            <a:endParaRPr lang="ru-RU" dirty="0"/>
          </a:p>
        </p:txBody>
      </p:sp>
      <p:pic>
        <p:nvPicPr>
          <p:cNvPr id="4" name="Picture 2" descr="C:\Users\I\Pictures\Снимок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753" y="1208559"/>
            <a:ext cx="4257895" cy="4471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3576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Презентация исследовательской работы &quot;Радуга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6695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gradient01.pot [Режим совместимости]" id="{0ECF2CA0-5544-4BD2-86EF-F8D2E3D6FFDE}" vid="{80881649-E6EB-44D8-944E-2186FE5E378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37</Template>
  <TotalTime>145</TotalTime>
  <Words>337</Words>
  <Application>Microsoft Office PowerPoint</Application>
  <PresentationFormat>Экран (4:3)</PresentationFormat>
  <Paragraphs>42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Радуга – одно из самых красивых явлений природы</vt:lpstr>
      <vt:lpstr>Слайд 2</vt:lpstr>
      <vt:lpstr>Слайд 3</vt:lpstr>
      <vt:lpstr>Слайд 4</vt:lpstr>
      <vt:lpstr>Как получается радуга?</vt:lpstr>
      <vt:lpstr>Изучение радуги учеными</vt:lpstr>
      <vt:lpstr>Слайд 7</vt:lpstr>
      <vt:lpstr>Слайд 8</vt:lpstr>
      <vt:lpstr>Слайд 9</vt:lpstr>
      <vt:lpstr>Формы радуги</vt:lpstr>
      <vt:lpstr>Слайд 11</vt:lpstr>
      <vt:lpstr>Слайд 12</vt:lpstr>
      <vt:lpstr>Слайд 13</vt:lpstr>
      <vt:lpstr>Слайд 14</vt:lpstr>
      <vt:lpstr>Радуга в домашних условиях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Мой</cp:lastModifiedBy>
  <cp:revision>19</cp:revision>
  <dcterms:created xsi:type="dcterms:W3CDTF">2018-01-21T10:41:45Z</dcterms:created>
  <dcterms:modified xsi:type="dcterms:W3CDTF">2021-03-29T16:53:32Z</dcterms:modified>
</cp:coreProperties>
</file>