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内容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03597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标题和内容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89156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39339CC-D346-40D1-9D2C-EFBDD520B15C}" type="datetimeFigureOut">
              <a:rPr lang="ru-RU" smtClean="0"/>
              <a:t>18.03.2021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D400F8E-51CA-47CE-A225-2EBFEF2547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14238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252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5867" kern="1200">
          <a:solidFill>
            <a:schemeClr val="tx1"/>
          </a:solidFill>
          <a:latin typeface="+mj-lt"/>
          <a:ea typeface="微软雅黑" pitchFamily="34" charset="-122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itchFamily="34" charset="0"/>
          <a:ea typeface="宋体" charset="-122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itchFamily="34" charset="0"/>
          <a:ea typeface="宋体" charset="-122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itchFamily="34" charset="0"/>
          <a:ea typeface="宋体" charset="-122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itchFamily="34" charset="0"/>
          <a:ea typeface="宋体" charset="-122"/>
        </a:defRPr>
      </a:lvl5pPr>
      <a:lvl6pPr marL="609585" algn="ctr" rtl="0" eaLnBrk="1" fontAlgn="base" hangingPunct="1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itchFamily="34" charset="0"/>
          <a:ea typeface="宋体" charset="-122"/>
        </a:defRPr>
      </a:lvl6pPr>
      <a:lvl7pPr marL="1219170" algn="ctr" rtl="0" eaLnBrk="1" fontAlgn="base" hangingPunct="1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itchFamily="34" charset="0"/>
          <a:ea typeface="宋体" charset="-122"/>
        </a:defRPr>
      </a:lvl7pPr>
      <a:lvl8pPr marL="1828754" algn="ctr" rtl="0" eaLnBrk="1" fontAlgn="base" hangingPunct="1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itchFamily="34" charset="0"/>
          <a:ea typeface="宋体" charset="-122"/>
        </a:defRPr>
      </a:lvl8pPr>
      <a:lvl9pPr marL="2438339" algn="ctr" rtl="0" eaLnBrk="1" fontAlgn="base" hangingPunct="1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itchFamily="34" charset="0"/>
          <a:ea typeface="宋体" charset="-122"/>
        </a:defRPr>
      </a:lvl9pPr>
    </p:titleStyle>
    <p:bodyStyle>
      <a:lvl1pPr marL="457189" indent="-457189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4267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1pPr>
      <a:lvl2pPr marL="990575" indent="-38099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3733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2pPr>
      <a:lvl3pPr marL="1523962" indent="-304792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3pPr>
      <a:lvl4pPr marL="2133547" indent="-304792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667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4pPr>
      <a:lvl5pPr marL="2743131" indent="-304792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667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13899" y="1023582"/>
            <a:ext cx="11605145" cy="2691050"/>
          </a:xfrm>
        </p:spPr>
        <p:txBody>
          <a:bodyPr/>
          <a:lstStyle/>
          <a:p>
            <a:r>
              <a:rPr lang="ru-RU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Педагогический совет на тему: «Повышение мотивации к обучению учащихся начальных классов»</a:t>
            </a:r>
            <a:endParaRPr lang="ru-RU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665492" y="5065761"/>
            <a:ext cx="4526508" cy="1655762"/>
          </a:xfrm>
        </p:spPr>
        <p:txBody>
          <a:bodyPr/>
          <a:lstStyle/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Подготовила:</a:t>
            </a:r>
          </a:p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Студентка Ш-42 группы</a:t>
            </a:r>
          </a:p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Сидельникова Анастасия</a:t>
            </a:r>
          </a:p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Преподаватель: Тур А.Р.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1566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491" y="232013"/>
            <a:ext cx="8923140" cy="442187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37843">
            <a:off x="9184943" y="3718272"/>
            <a:ext cx="2668590" cy="2662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7109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32513" y="580087"/>
            <a:ext cx="8966580" cy="28326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Aft>
                <a:spcPts val="0"/>
              </a:spcAft>
            </a:pPr>
            <a: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2.Составить первичное представление о преобладании и действии тех или иных мотивов учения можно, наблюдая отношение школьника к учению. Выделяется несколько ступеней включенности обучаемого в процесс учения 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положительное, отрицательное, безразличное (или нейтральное ).</a:t>
            </a:r>
            <a:endParaRPr lang="ru-RU" sz="36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7659" y="3412786"/>
            <a:ext cx="4653887" cy="3098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5070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395" y="398489"/>
            <a:ext cx="10306869" cy="5805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3354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396" y="341405"/>
            <a:ext cx="10284650" cy="308418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2553" y="3795405"/>
            <a:ext cx="4980336" cy="2891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7973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531" y="378791"/>
            <a:ext cx="10229326" cy="194132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0007" y="2741285"/>
            <a:ext cx="6422374" cy="39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2562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5049" y="359393"/>
            <a:ext cx="10531523" cy="30823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Bef>
                <a:spcPts val="450"/>
              </a:spcBef>
              <a:spcAft>
                <a:spcPts val="450"/>
              </a:spcAft>
            </a:pPr>
            <a:r>
              <a:rPr lang="ru-RU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Учебная мотивация</a:t>
            </a: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определяется целым рядом специфических для этой деятельности факторов</a:t>
            </a:r>
            <a:endParaRPr lang="ru-RU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6000"/>
              </a:lnSpc>
              <a:spcBef>
                <a:spcPts val="450"/>
              </a:spcBef>
              <a:spcAft>
                <a:spcPts val="450"/>
              </a:spcAft>
            </a:pPr>
            <a:r>
              <a:rPr lang="ru-RU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во-первых,</a:t>
            </a: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она определяется самой образовательной системой, образовательным учреждением, где осуществляется учебная деятельность;</a:t>
            </a:r>
            <a:endParaRPr lang="ru-RU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6000"/>
              </a:lnSpc>
              <a:spcBef>
                <a:spcPts val="450"/>
              </a:spcBef>
              <a:spcAft>
                <a:spcPts val="450"/>
              </a:spcAft>
            </a:pPr>
            <a:r>
              <a:rPr lang="ru-RU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во-вторых</a:t>
            </a: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- организацией учебного процесса;</a:t>
            </a:r>
            <a:endParaRPr lang="ru-RU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6000"/>
              </a:lnSpc>
              <a:spcBef>
                <a:spcPts val="450"/>
              </a:spcBef>
              <a:spcAft>
                <a:spcPts val="450"/>
              </a:spcAft>
            </a:pPr>
            <a:r>
              <a:rPr lang="ru-RU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в-третьих.</a:t>
            </a: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-  особенностями обучающегося (возраст, пол. интеллектуальное развитие, способности, уровень притязаний. самооценка, его взаимодействие с другими учениками и т.д.);</a:t>
            </a:r>
            <a:endParaRPr lang="ru-RU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6000"/>
              </a:lnSpc>
              <a:spcBef>
                <a:spcPts val="450"/>
              </a:spcBef>
              <a:spcAft>
                <a:spcPts val="450"/>
              </a:spcAft>
            </a:pPr>
            <a:r>
              <a:rPr lang="ru-RU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в- четвёртых</a:t>
            </a: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- особенностями педагога и, прежде всего, системой его отношений к ученику, к делу;</a:t>
            </a:r>
            <a:endParaRPr lang="ru-RU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6000"/>
              </a:lnSpc>
              <a:spcBef>
                <a:spcPts val="450"/>
              </a:spcBef>
              <a:spcAft>
                <a:spcPts val="450"/>
              </a:spcAft>
            </a:pPr>
            <a:r>
              <a:rPr lang="ru-RU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в-пятых.</a:t>
            </a: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-спецификой учебного предмета.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0810" y="3441775"/>
            <a:ext cx="3153923" cy="3153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6222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96120" y="441280"/>
            <a:ext cx="10299510" cy="30823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Bef>
                <a:spcPts val="450"/>
              </a:spcBef>
              <a:spcAft>
                <a:spcPts val="450"/>
              </a:spcAft>
            </a:pP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 Существует много различных</a:t>
            </a:r>
            <a:r>
              <a:rPr lang="ru-RU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причин снижения мотивации</a:t>
            </a: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учении. Перечислим некоторые.</a:t>
            </a:r>
          </a:p>
          <a:p>
            <a:pPr>
              <a:lnSpc>
                <a:spcPct val="106000"/>
              </a:lnSpc>
              <a:spcBef>
                <a:spcPts val="450"/>
              </a:spcBef>
              <a:spcAft>
                <a:spcPts val="450"/>
              </a:spcAft>
            </a:pP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Причинами снижения мотивации, зависящими от учителя,</a:t>
            </a: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являются:</a:t>
            </a:r>
            <a:endParaRPr lang="ru-RU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76250">
              <a:lnSpc>
                <a:spcPct val="106000"/>
              </a:lnSpc>
              <a:spcBef>
                <a:spcPts val="450"/>
              </a:spcBef>
              <a:spcAft>
                <a:spcPts val="450"/>
              </a:spcAft>
            </a:pP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·        неправильный отбор содержания учебного материала, вызывающего перегрузку учащихся;</a:t>
            </a:r>
            <a:endParaRPr lang="ru-RU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76250">
              <a:lnSpc>
                <a:spcPct val="106000"/>
              </a:lnSpc>
              <a:spcBef>
                <a:spcPts val="450"/>
              </a:spcBef>
              <a:spcAft>
                <a:spcPts val="450"/>
              </a:spcAft>
            </a:pP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·       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невладение</a:t>
            </a: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учителем современными методами обучения и их оптимальным сочетанием,</a:t>
            </a:r>
            <a:endParaRPr lang="ru-RU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76250">
              <a:lnSpc>
                <a:spcPct val="106000"/>
              </a:lnSpc>
              <a:spcBef>
                <a:spcPts val="450"/>
              </a:spcBef>
              <a:spcAft>
                <a:spcPts val="450"/>
              </a:spcAft>
            </a:pP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·        неумение строить отношения с учащимися и организовывать взаимодействия школьников друг с другом:</a:t>
            </a:r>
            <a:endParaRPr lang="ru-RU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76250">
              <a:lnSpc>
                <a:spcPct val="106000"/>
              </a:lnSpc>
              <a:spcBef>
                <a:spcPts val="450"/>
              </a:spcBef>
              <a:spcAft>
                <a:spcPts val="450"/>
              </a:spcAft>
            </a:pP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·         особенности личности учителя, не всегда уделяют должного внимания мотивации учащихся.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4389" y="3702915"/>
            <a:ext cx="3018607" cy="3018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8982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05218" y="394002"/>
            <a:ext cx="9280478" cy="25627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Bef>
                <a:spcPts val="450"/>
              </a:spcBef>
              <a:spcAft>
                <a:spcPts val="450"/>
              </a:spcAft>
            </a:pPr>
            <a:r>
              <a:rPr lang="ru-RU" sz="20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Причинами снижения мотивации зависящими от ученика, являются: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76250">
              <a:lnSpc>
                <a:spcPct val="106000"/>
              </a:lnSpc>
              <a:spcBef>
                <a:spcPts val="450"/>
              </a:spcBef>
              <a:spcAft>
                <a:spcPts val="450"/>
              </a:spcAft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·        низкий уровень знаний: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76250">
              <a:lnSpc>
                <a:spcPct val="106000"/>
              </a:lnSpc>
              <a:spcBef>
                <a:spcPts val="450"/>
              </a:spcBef>
              <a:spcAft>
                <a:spcPts val="450"/>
              </a:spcAft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·       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несформированность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учебной деятельности, и. прежде всего, приёмов самостоятельного приобретения знаний: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76250">
              <a:lnSpc>
                <a:spcPct val="106000"/>
              </a:lnSpc>
              <a:spcBef>
                <a:spcPts val="450"/>
              </a:spcBef>
              <a:spcAft>
                <a:spcPts val="450"/>
              </a:spcAft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·        реже -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несложившиеся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отношения с классом;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76250">
              <a:lnSpc>
                <a:spcPct val="106000"/>
              </a:lnSpc>
              <a:spcBef>
                <a:spcPts val="450"/>
              </a:spcBef>
              <a:spcAft>
                <a:spcPts val="450"/>
              </a:spcAft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·         в единичных случаях - задержки развития, аномальное развитие.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3396" y="3301620"/>
            <a:ext cx="3177392" cy="317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6559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2013" y="208506"/>
            <a:ext cx="11737074" cy="57417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Bef>
                <a:spcPts val="450"/>
              </a:spcBef>
              <a:spcAft>
                <a:spcPts val="450"/>
              </a:spcAft>
            </a:pP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Наиболее значимыми в работе по формированию  мотивации учения можно считать следующие установки и действия учителя</a:t>
            </a:r>
            <a:r>
              <a:rPr lang="ru-RU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·        учет возрастных особенностей школьников;</a:t>
            </a:r>
            <a:endParaRPr lang="ru-RU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6000"/>
              </a:lnSpc>
              <a:spcBef>
                <a:spcPts val="450"/>
              </a:spcBef>
              <a:spcAft>
                <a:spcPts val="450"/>
              </a:spcAft>
            </a:pP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·         создание ситуации успеха;</a:t>
            </a:r>
            <a:endParaRPr lang="ru-RU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6000"/>
              </a:lnSpc>
              <a:spcBef>
                <a:spcPts val="450"/>
              </a:spcBef>
              <a:spcAft>
                <a:spcPts val="450"/>
              </a:spcAft>
            </a:pP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·        выбор действия в соответствии с возможностями ученика;</a:t>
            </a:r>
            <a:endParaRPr lang="ru-RU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6000"/>
              </a:lnSpc>
              <a:spcBef>
                <a:spcPts val="450"/>
              </a:spcBef>
              <a:spcAft>
                <a:spcPts val="450"/>
              </a:spcAft>
            </a:pP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·         вера учителя в возможности ученика;</a:t>
            </a:r>
            <a:endParaRPr lang="ru-RU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6000"/>
              </a:lnSpc>
              <a:spcBef>
                <a:spcPts val="450"/>
              </a:spcBef>
              <a:spcAft>
                <a:spcPts val="450"/>
              </a:spcAft>
            </a:pP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·         использование проблемных ситуаций, споров, дискуссий;</a:t>
            </a:r>
            <a:endParaRPr lang="ru-RU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6000"/>
              </a:lnSpc>
              <a:spcBef>
                <a:spcPts val="450"/>
              </a:spcBef>
              <a:spcAft>
                <a:spcPts val="450"/>
              </a:spcAft>
            </a:pP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·         формирование адекватной самооценки у учащихся;</a:t>
            </a:r>
            <a:endParaRPr lang="ru-RU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6000"/>
              </a:lnSpc>
              <a:spcBef>
                <a:spcPts val="450"/>
              </a:spcBef>
              <a:spcAft>
                <a:spcPts val="450"/>
              </a:spcAft>
            </a:pP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·        совместный с учащимися выбор средств по достижению цели;</a:t>
            </a:r>
            <a:endParaRPr lang="ru-RU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6000"/>
              </a:lnSpc>
              <a:spcBef>
                <a:spcPts val="450"/>
              </a:spcBef>
              <a:spcAft>
                <a:spcPts val="450"/>
              </a:spcAft>
            </a:pP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·        использование коллективных и групповых форм работы;</a:t>
            </a:r>
            <a:endParaRPr lang="ru-RU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6000"/>
              </a:lnSpc>
              <a:spcBef>
                <a:spcPts val="450"/>
              </a:spcBef>
              <a:spcAft>
                <a:spcPts val="450"/>
              </a:spcAft>
            </a:pP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·        эмоциональная речь учителя;</a:t>
            </a:r>
            <a:endParaRPr lang="ru-RU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6000"/>
              </a:lnSpc>
              <a:spcBef>
                <a:spcPts val="450"/>
              </a:spcBef>
              <a:spcAft>
                <a:spcPts val="450"/>
              </a:spcAft>
            </a:pP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·        применение поощрения и порицания;</a:t>
            </a:r>
            <a:endParaRPr lang="ru-RU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6000"/>
              </a:lnSpc>
              <a:spcBef>
                <a:spcPts val="450"/>
              </a:spcBef>
              <a:spcAft>
                <a:spcPts val="450"/>
              </a:spcAft>
            </a:pP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·         создание атмосферы взаимопонимания и сотрудничества; </a:t>
            </a:r>
            <a:endParaRPr lang="ru-RU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6000"/>
              </a:lnSpc>
              <a:spcBef>
                <a:spcPts val="450"/>
              </a:spcBef>
              <a:spcAft>
                <a:spcPts val="450"/>
              </a:spcAft>
            </a:pP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·         нестандартная форма проведения уроков;</a:t>
            </a:r>
            <a:endParaRPr lang="ru-RU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6000"/>
              </a:lnSpc>
              <a:spcBef>
                <a:spcPts val="450"/>
              </a:spcBef>
              <a:spcAft>
                <a:spcPts val="450"/>
              </a:spcAft>
            </a:pP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·         использование игровых технологий.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27625" y="2770496"/>
            <a:ext cx="2485720" cy="2443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0251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36979" y="276578"/>
            <a:ext cx="10194877" cy="26848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Bef>
                <a:spcPts val="450"/>
              </a:spcBef>
              <a:spcAft>
                <a:spcPts val="450"/>
              </a:spcAft>
            </a:pP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Значительное влияние на развитие мотивации учения могут оказывать родители. </a:t>
            </a:r>
            <a:r>
              <a:rPr lang="ru-RU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формирования положительной мотивации родителям можно опираться на следующие советы педагогов:</a:t>
            </a:r>
            <a:endParaRPr lang="ru-RU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6000"/>
              </a:lnSpc>
              <a:spcBef>
                <a:spcPts val="150"/>
              </a:spcBef>
              <a:spcAft>
                <a:spcPts val="15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интересоваться делами, учебой ребенка;</a:t>
            </a:r>
            <a:endParaRPr lang="ru-RU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6000"/>
              </a:lnSpc>
              <a:spcBef>
                <a:spcPts val="150"/>
              </a:spcBef>
              <a:spcAft>
                <a:spcPts val="15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помогать при выполнении домашних заданий в форме совета, не подавлять самостоятельность и инициативность;</a:t>
            </a:r>
            <a:endParaRPr lang="ru-RU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6000"/>
              </a:lnSpc>
              <a:spcBef>
                <a:spcPts val="150"/>
              </a:spcBef>
              <a:spcAft>
                <a:spcPts val="15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объяснять ребенку, что его неудачи в учебе – это недостаток приложенных усилий (что-то не доучил, что-то не доработал);</a:t>
            </a:r>
            <a:endParaRPr lang="ru-RU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6000"/>
              </a:lnSpc>
              <a:spcBef>
                <a:spcPts val="150"/>
              </a:spcBef>
              <a:spcAft>
                <a:spcPts val="15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чаще хвалить детей за их успехи, тем самым давать стимул двигаться дальше.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3249" y="3026380"/>
            <a:ext cx="3118039" cy="3831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0562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60310" y="2552131"/>
            <a:ext cx="9444251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Спасибо за внимание!</a:t>
            </a:r>
            <a:endParaRPr lang="ru-RU" sz="3600" b="1" dirty="0" smtClean="0">
              <a:solidFill>
                <a:schemeClr val="accent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439461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1">
  <a:themeElements>
    <a:clrScheme name="自定义 274">
      <a:dk1>
        <a:sysClr val="windowText" lastClr="000000"/>
      </a:dk1>
      <a:lt1>
        <a:sysClr val="window" lastClr="FFFFFF"/>
      </a:lt1>
      <a:dk2>
        <a:srgbClr val="7F7F7F"/>
      </a:dk2>
      <a:lt2>
        <a:srgbClr val="7F7F7F"/>
      </a:lt2>
      <a:accent1>
        <a:srgbClr val="C00002"/>
      </a:accent1>
      <a:accent2>
        <a:srgbClr val="C00002"/>
      </a:accent2>
      <a:accent3>
        <a:srgbClr val="C00002"/>
      </a:accent3>
      <a:accent4>
        <a:srgbClr val="C00002"/>
      </a:accent4>
      <a:accent5>
        <a:srgbClr val="808080"/>
      </a:accent5>
      <a:accent6>
        <a:srgbClr val="808080"/>
      </a:accent6>
      <a:hlink>
        <a:srgbClr val="FFFFFF"/>
      </a:hlink>
      <a:folHlink>
        <a:srgbClr val="FFFFFF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lIns="0" tIns="0" rIns="0" bIns="0" rtlCol="0">
        <a:spAutoFit/>
      </a:bodyPr>
      <a:lstStyle>
        <a:defPPr>
          <a:defRPr sz="1600" b="1" dirty="0" smtClean="0">
            <a:solidFill>
              <a:schemeClr val="accent6"/>
            </a:solidFill>
            <a:latin typeface="微软雅黑" pitchFamily="34" charset="-122"/>
            <a:ea typeface="微软雅黑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Тема1" id="{3BEA1529-AAE7-45BC-A601-28B33D54C39D}" vid="{D5C1F1F0-EF64-459C-95A3-78A5AF7B73E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</Template>
  <TotalTime>15</TotalTime>
  <Words>100</Words>
  <Application>Microsoft Office PowerPoint</Application>
  <PresentationFormat>Широкоэкранный</PresentationFormat>
  <Paragraphs>42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9" baseType="lpstr">
      <vt:lpstr>微软雅黑</vt:lpstr>
      <vt:lpstr>宋体</vt:lpstr>
      <vt:lpstr>Arial</vt:lpstr>
      <vt:lpstr>Calibri</vt:lpstr>
      <vt:lpstr>Symbol</vt:lpstr>
      <vt:lpstr>Times New Roman</vt:lpstr>
      <vt:lpstr>Тема1</vt:lpstr>
      <vt:lpstr>Педагогический совет на тему: «Повышение мотивации к обучению учащихся начальных классов»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Педагогический совет на тему: «Повышение мотивации к обучению учащихся начальных классов»</dc:title>
  <dc:creator>Анастасия Сидельникова</dc:creator>
  <cp:lastModifiedBy>Анастасия Сидельникова</cp:lastModifiedBy>
  <cp:revision>2</cp:revision>
  <dcterms:created xsi:type="dcterms:W3CDTF">2021-03-18T18:01:25Z</dcterms:created>
  <dcterms:modified xsi:type="dcterms:W3CDTF">2021-03-18T18:16:38Z</dcterms:modified>
</cp:coreProperties>
</file>