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73" r:id="rId4"/>
    <p:sldId id="282" r:id="rId5"/>
    <p:sldId id="274" r:id="rId6"/>
    <p:sldId id="281" r:id="rId7"/>
    <p:sldId id="275" r:id="rId8"/>
    <p:sldId id="278" r:id="rId9"/>
    <p:sldId id="279" r:id="rId10"/>
    <p:sldId id="280" r:id="rId11"/>
    <p:sldId id="276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7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ru-RU" sz="4400" b="1" dirty="0" smtClean="0"/>
              <a:t>Тема урока:</a:t>
            </a:r>
          </a:p>
          <a:p>
            <a:pPr marL="0" indent="0" algn="ctr">
              <a:lnSpc>
                <a:spcPct val="80000"/>
              </a:lnSpc>
              <a:buNone/>
            </a:pPr>
            <a:r>
              <a:rPr lang="ru-RU" sz="4400" dirty="0"/>
              <a:t>«Как возникает межличностный конфликт».</a:t>
            </a:r>
          </a:p>
        </p:txBody>
      </p:sp>
    </p:spTree>
    <p:extLst>
      <p:ext uri="{BB962C8B-B14F-4D97-AF65-F5344CB8AC3E}">
        <p14:creationId xmlns:p14="http://schemas.microsoft.com/office/powerpoint/2010/main" xmlns="" val="3602153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264696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Андрей пришел домой после ссоры с приятелями и хлопнул дверью своей комнаты. Мать тут же вошла к нему и сделала замечание. Андрей нагрубил в ответ и …</a:t>
            </a:r>
          </a:p>
          <a:p>
            <a:pPr marL="0" indent="0">
              <a:lnSpc>
                <a:spcPct val="80000"/>
              </a:lnSpc>
              <a:buNone/>
            </a:pPr>
            <a:endParaRPr lang="ru-RU" sz="4400" dirty="0"/>
          </a:p>
          <a:p>
            <a:pPr marL="0" indent="0">
              <a:lnSpc>
                <a:spcPct val="80000"/>
              </a:lnSpc>
              <a:buNone/>
            </a:pPr>
            <a:r>
              <a:rPr lang="ru-RU" sz="4400" b="1" dirty="0" smtClean="0"/>
              <a:t>Что произошло дальше? Почему события развивались именно так? Что следовало сделать, чтобы изменить ход событий?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xmlns="" val="4043936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b="1" dirty="0" smtClean="0"/>
              <a:t>Коммуникация – это?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4400" b="1" dirty="0" smtClean="0"/>
              <a:t>Коммуникация</a:t>
            </a:r>
            <a:r>
              <a:rPr lang="ru-RU" sz="4400" dirty="0" smtClean="0"/>
              <a:t> – это общение или взаимодействие между людьми.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4043936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b="1" dirty="0" smtClean="0"/>
              <a:t>Межличностный конфликт – это?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4400" b="1" dirty="0"/>
              <a:t>Межличностный конфликт </a:t>
            </a:r>
            <a:r>
              <a:rPr lang="ru-RU" sz="4400" dirty="0"/>
              <a:t>– </a:t>
            </a:r>
            <a:r>
              <a:rPr lang="ru-RU" sz="4400" dirty="0" smtClean="0"/>
              <a:t>это всегда столкновение интересов двух и более людей, не могущих договориться по тому или иному вопросу.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1685688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Ступени развития конфликта:</a:t>
            </a:r>
            <a:endParaRPr lang="ru-RU" b="1" dirty="0"/>
          </a:p>
        </p:txBody>
      </p:sp>
      <p:sp>
        <p:nvSpPr>
          <p:cNvPr id="5" name="Блок-схема: процесс 4"/>
          <p:cNvSpPr/>
          <p:nvPr/>
        </p:nvSpPr>
        <p:spPr>
          <a:xfrm>
            <a:off x="534384" y="5360593"/>
            <a:ext cx="2765558" cy="93610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Возникновение конфликтной ситуации</a:t>
            </a:r>
            <a:endParaRPr lang="ru-RU" sz="2000" dirty="0"/>
          </a:p>
        </p:txBody>
      </p:sp>
      <p:sp>
        <p:nvSpPr>
          <p:cNvPr id="6" name="Блок-схема: процесс 5"/>
          <p:cNvSpPr/>
          <p:nvPr/>
        </p:nvSpPr>
        <p:spPr>
          <a:xfrm>
            <a:off x="1910559" y="4424489"/>
            <a:ext cx="2738366" cy="93610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Осознание конфликта</a:t>
            </a:r>
            <a:endParaRPr lang="ru-RU" sz="2000" dirty="0"/>
          </a:p>
        </p:txBody>
      </p:sp>
      <p:sp>
        <p:nvSpPr>
          <p:cNvPr id="10" name="Блок-схема: процесс 9"/>
          <p:cNvSpPr/>
          <p:nvPr/>
        </p:nvSpPr>
        <p:spPr>
          <a:xfrm>
            <a:off x="4648925" y="2555145"/>
            <a:ext cx="2726470" cy="92634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Углубление конфликта</a:t>
            </a:r>
            <a:endParaRPr lang="ru-RU" sz="2000" dirty="0"/>
          </a:p>
        </p:txBody>
      </p:sp>
      <p:sp>
        <p:nvSpPr>
          <p:cNvPr id="11" name="Блок-схема: процесс 10"/>
          <p:cNvSpPr/>
          <p:nvPr/>
        </p:nvSpPr>
        <p:spPr>
          <a:xfrm>
            <a:off x="3347864" y="3488385"/>
            <a:ext cx="2738366" cy="93610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Проявление конфликтного поведения</a:t>
            </a:r>
            <a:endParaRPr lang="ru-RU" sz="2000" dirty="0"/>
          </a:p>
        </p:txBody>
      </p:sp>
      <p:sp>
        <p:nvSpPr>
          <p:cNvPr id="12" name="Блок-схема: процесс 11"/>
          <p:cNvSpPr/>
          <p:nvPr/>
        </p:nvSpPr>
        <p:spPr>
          <a:xfrm>
            <a:off x="6012160" y="1628800"/>
            <a:ext cx="2732418" cy="92634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Разрешение конфликта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xmlns="" val="404393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b="1" dirty="0" smtClean="0"/>
              <a:t>В основе конфликта лежат: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1. Противоположные желания или интересы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2. Смысловые барьеры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3. Эмоциональные барьеры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4. Моральные барьеры</a:t>
            </a:r>
          </a:p>
        </p:txBody>
      </p:sp>
    </p:spTree>
    <p:extLst>
      <p:ext uri="{BB962C8B-B14F-4D97-AF65-F5344CB8AC3E}">
        <p14:creationId xmlns:p14="http://schemas.microsoft.com/office/powerpoint/2010/main" xmlns="" val="4095969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b="1" dirty="0" smtClean="0"/>
              <a:t>Варианты поведения в конфликте: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1. Сотрудничество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2. Компромисс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3. Избегание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4. Приспособление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4043936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b="1" dirty="0" smtClean="0"/>
              <a:t>Сотрудничество – это?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4400" b="1" dirty="0" smtClean="0"/>
              <a:t>Сотрудничество</a:t>
            </a:r>
            <a:r>
              <a:rPr lang="ru-RU" sz="4400" dirty="0" smtClean="0"/>
              <a:t> – это поиск решения, которое привело бы к примирению без ущерба для каждой стороны.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1223750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b="1" dirty="0" smtClean="0"/>
              <a:t>Компромисс – это?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4400" b="1" dirty="0" smtClean="0"/>
              <a:t>Компромисс</a:t>
            </a:r>
            <a:r>
              <a:rPr lang="ru-RU" sz="4400" dirty="0" smtClean="0"/>
              <a:t> – для урегулирования разногласий необходимы уступки обеих сторон.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1223750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86409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b="1" dirty="0" smtClean="0"/>
              <a:t>Избегание – это?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4400" b="1" dirty="0"/>
              <a:t>Избегание</a:t>
            </a:r>
            <a:r>
              <a:rPr lang="ru-RU" sz="4400" dirty="0"/>
              <a:t> – </a:t>
            </a:r>
            <a:r>
              <a:rPr lang="ru-RU" sz="4400" dirty="0" smtClean="0"/>
              <a:t>это стремление выйти из конфликтной ситуации, не решая ее, не уступая, но и не настаивая на своем немедленно.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1223750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b="1" dirty="0"/>
              <a:t>Приспособление – </a:t>
            </a:r>
            <a:r>
              <a:rPr lang="ru-RU" b="1" dirty="0" smtClean="0"/>
              <a:t>это?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4400" b="1" dirty="0" smtClean="0"/>
              <a:t>Приспособление</a:t>
            </a:r>
            <a:r>
              <a:rPr lang="ru-RU" sz="4400" dirty="0" smtClean="0"/>
              <a:t> – это стремление сгладить противоречия путем односторонних уступок, готовность поступиться своими интересами. 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4043936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146250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b="1" dirty="0"/>
              <a:t>«Справедливость требует, чтобы люди были не равны</a:t>
            </a:r>
            <a:r>
              <a:rPr lang="ru-RU" b="1" dirty="0" smtClean="0"/>
              <a:t>» (</a:t>
            </a:r>
            <a:r>
              <a:rPr lang="ru-RU" b="1" dirty="0"/>
              <a:t>Ницше</a:t>
            </a:r>
            <a:r>
              <a:rPr lang="ru-RU" b="1" dirty="0" smtClean="0"/>
              <a:t>). Какой главный принцип заложен в этой цитате?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3345235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А. Индивидуальной важности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Б. Общественного соглашения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В. Социального неравенства</a:t>
            </a:r>
          </a:p>
        </p:txBody>
      </p:sp>
    </p:spTree>
    <p:extLst>
      <p:ext uri="{BB962C8B-B14F-4D97-AF65-F5344CB8AC3E}">
        <p14:creationId xmlns:p14="http://schemas.microsoft.com/office/powerpoint/2010/main" xmlns="" val="404393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2376264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b="1" dirty="0"/>
              <a:t>«Справедливость требует, чтобы люди были не равны</a:t>
            </a:r>
            <a:r>
              <a:rPr lang="ru-RU" b="1" dirty="0" smtClean="0"/>
              <a:t>» (Ницше). Из-за чего возникают конфликты судя по цитате?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852936"/>
            <a:ext cx="8229600" cy="3273227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А. Разности материального положения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Б. Эмоционального состояния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В. Оскорбления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404393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92688"/>
          </a:xfrm>
        </p:spPr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4400" dirty="0"/>
              <a:t>Лев и вепрь боролись, пытаясь оттолкнуть друг друга от ручья, и вдруг увидели, как рядом с ними на дерево опустился гриф-</a:t>
            </a:r>
            <a:r>
              <a:rPr lang="ru-RU" sz="4400" dirty="0" err="1"/>
              <a:t>падальщик</a:t>
            </a:r>
            <a:r>
              <a:rPr lang="ru-RU" sz="4400" dirty="0"/>
              <a:t>. «Лучше пить вместе из ручья, – решили они, – чем кормить таких, как </a:t>
            </a:r>
            <a:r>
              <a:rPr lang="ru-RU" sz="4400" dirty="0" smtClean="0"/>
              <a:t>он»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404393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b="1" dirty="0" smtClean="0"/>
              <a:t>Какой вариант конфликтной ситуации описан в басне?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4569371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А. Избегание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Б. Сотрудничество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В. Приспособление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404393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b="1" dirty="0" smtClean="0"/>
              <a:t>К какому выводу пришли звери?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А. Лев поступился своими интересами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Б. Вепрь поступился своими интересами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В. Обоюдному согласию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404393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4400" dirty="0"/>
              <a:t>Два друга, повздорив из-за любимого </a:t>
            </a:r>
            <a:r>
              <a:rPr lang="ru-RU" sz="4400" dirty="0" smtClean="0"/>
              <a:t>футболиста. Один </a:t>
            </a:r>
            <a:r>
              <a:rPr lang="ru-RU" sz="4400" dirty="0"/>
              <a:t>из них не захотел обострять ситуацию и вскоре просто отошел от данной темы разговора. </a:t>
            </a:r>
          </a:p>
        </p:txBody>
      </p:sp>
    </p:spTree>
    <p:extLst>
      <p:ext uri="{BB962C8B-B14F-4D97-AF65-F5344CB8AC3E}">
        <p14:creationId xmlns:p14="http://schemas.microsoft.com/office/powerpoint/2010/main" xmlns="" val="404393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b="1" dirty="0" smtClean="0"/>
              <a:t>Как называется вариант поведения в сложившейся конфликтной ситуации?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09331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А. Избегание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Б. Сотрудничество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В. Приспособление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404393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b="1" dirty="0" smtClean="0"/>
              <a:t>Какие особенности этого варианта поведения?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А. Люди уходят от решения проблемы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Б. Один из участников принимает условия другого, оставшись при своем мнении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В. Люди поступаются некоторыми убеждениями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404393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b="1" dirty="0" smtClean="0"/>
              <a:t>Наиболее часты конфликты между сверстниками из-за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А. Положения в группе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Б. Оценок в школе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В. Спортивных соревнований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404393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38138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b="1" dirty="0" smtClean="0"/>
              <a:t>Самые острые конфликты вспыхивают из-за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А. Похода в кино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Б. Моральных барьеров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В. Дележа шоколада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404393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b="1" dirty="0" smtClean="0"/>
              <a:t>Стадией конфликта не является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А. Осознание конфликта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Б. Примирительная вечеринка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В. Углубление конфликта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404393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b="1" dirty="0" smtClean="0"/>
              <a:t>В переводе слово «конфликт» означает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А. Драка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Б. Война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В. Столкновение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404393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ru-RU" b="1" dirty="0" smtClean="0"/>
              <a:t>Межличностный конфликт – это всегда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А. Противоречие с самим собой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Б. Конфликт нескольких участников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ru-RU" sz="4400" dirty="0" smtClean="0"/>
              <a:t>В. Война государств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xmlns="" val="404393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b="1" dirty="0" smtClean="0"/>
              <a:t>Домашнее задание: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ru-RU" sz="4400" dirty="0"/>
              <a:t>Напишите сочинение на тему </a:t>
            </a:r>
            <a:r>
              <a:rPr lang="ru-RU" sz="4400" b="1" dirty="0" smtClean="0"/>
              <a:t>«Конфликт и как из него выйти».</a:t>
            </a:r>
            <a:endParaRPr lang="ru-RU" sz="4400" b="1" dirty="0"/>
          </a:p>
        </p:txBody>
      </p:sp>
    </p:spTree>
    <p:extLst>
      <p:ext uri="{BB962C8B-B14F-4D97-AF65-F5344CB8AC3E}">
        <p14:creationId xmlns:p14="http://schemas.microsoft.com/office/powerpoint/2010/main" xmlns="" val="4043936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562</Words>
  <Application>Microsoft Office PowerPoint</Application>
  <PresentationFormat>Экран (4:3)</PresentationFormat>
  <Paragraphs>81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Слайд 1</vt:lpstr>
      <vt:lpstr>Слайд 2</vt:lpstr>
      <vt:lpstr>Коммуникация – это?</vt:lpstr>
      <vt:lpstr>Межличностный конфликт – это?</vt:lpstr>
      <vt:lpstr>Ступени развития конфликта:</vt:lpstr>
      <vt:lpstr>В основе конфликта лежат:</vt:lpstr>
      <vt:lpstr>Варианты поведения в конфликте:</vt:lpstr>
      <vt:lpstr>Сотрудничество – это?</vt:lpstr>
      <vt:lpstr>Компромисс – это?</vt:lpstr>
      <vt:lpstr>Избегание – это?</vt:lpstr>
      <vt:lpstr>Приспособление – это?</vt:lpstr>
      <vt:lpstr>«Справедливость требует, чтобы люди были не равны» (Ницше). Какой главный принцип заложен в этой цитате?</vt:lpstr>
      <vt:lpstr>«Справедливость требует, чтобы люди были не равны» (Ницше). Из-за чего возникают конфликты судя по цитате?</vt:lpstr>
      <vt:lpstr>Слайд 14</vt:lpstr>
      <vt:lpstr>Какой вариант конфликтной ситуации описан в басне?</vt:lpstr>
      <vt:lpstr>К какому выводу пришли звери?</vt:lpstr>
      <vt:lpstr>Слайд 17</vt:lpstr>
      <vt:lpstr>Как называется вариант поведения в сложившейся конфликтной ситуации?</vt:lpstr>
      <vt:lpstr>Какие особенности этого варианта поведения?</vt:lpstr>
      <vt:lpstr>Наиболее часты конфликты между сверстниками из-за</vt:lpstr>
      <vt:lpstr>Самые острые конфликты вспыхивают из-за</vt:lpstr>
      <vt:lpstr>Стадией конфликта не является</vt:lpstr>
      <vt:lpstr>В переводе слово «конфликт» означает</vt:lpstr>
      <vt:lpstr>Межличностный конфликт – это всегда</vt:lpstr>
      <vt:lpstr>Домашнее задание: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АнтохаТоха</dc:creator>
  <cp:lastModifiedBy>Masha</cp:lastModifiedBy>
  <cp:revision>16</cp:revision>
  <dcterms:created xsi:type="dcterms:W3CDTF">2016-01-15T12:45:15Z</dcterms:created>
  <dcterms:modified xsi:type="dcterms:W3CDTF">2018-02-21T10:47:16Z</dcterms:modified>
</cp:coreProperties>
</file>