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332C1-F785-422D-B4D4-23DB2F6CE100}" type="datetimeFigureOut">
              <a:rPr lang="ru-RU" smtClean="0"/>
              <a:pPr/>
              <a:t>08.05.2021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3AA48-6E11-40A5-9802-D4CE5AEF29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332C1-F785-422D-B4D4-23DB2F6CE100}" type="datetimeFigureOut">
              <a:rPr lang="ru-RU" smtClean="0"/>
              <a:pPr/>
              <a:t>08.05.2021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3AA48-6E11-40A5-9802-D4CE5AEF29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332C1-F785-422D-B4D4-23DB2F6CE100}" type="datetimeFigureOut">
              <a:rPr lang="ru-RU" smtClean="0"/>
              <a:pPr/>
              <a:t>08.05.2021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3AA48-6E11-40A5-9802-D4CE5AEF29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332C1-F785-422D-B4D4-23DB2F6CE100}" type="datetimeFigureOut">
              <a:rPr lang="ru-RU" smtClean="0"/>
              <a:pPr/>
              <a:t>08.05.2021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3AA48-6E11-40A5-9802-D4CE5AEF29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332C1-F785-422D-B4D4-23DB2F6CE100}" type="datetimeFigureOut">
              <a:rPr lang="ru-RU" smtClean="0"/>
              <a:pPr/>
              <a:t>08.05.2021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3AA48-6E11-40A5-9802-D4CE5AEF29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332C1-F785-422D-B4D4-23DB2F6CE100}" type="datetimeFigureOut">
              <a:rPr lang="ru-RU" smtClean="0"/>
              <a:pPr/>
              <a:t>08.05.2021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3AA48-6E11-40A5-9802-D4CE5AEF29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332C1-F785-422D-B4D4-23DB2F6CE100}" type="datetimeFigureOut">
              <a:rPr lang="ru-RU" smtClean="0"/>
              <a:pPr/>
              <a:t>08.05.2021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3AA48-6E11-40A5-9802-D4CE5AEF29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332C1-F785-422D-B4D4-23DB2F6CE100}" type="datetimeFigureOut">
              <a:rPr lang="ru-RU" smtClean="0"/>
              <a:pPr/>
              <a:t>08.05.2021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3AA48-6E11-40A5-9802-D4CE5AEF29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332C1-F785-422D-B4D4-23DB2F6CE100}" type="datetimeFigureOut">
              <a:rPr lang="ru-RU" smtClean="0"/>
              <a:pPr/>
              <a:t>08.05.2021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3AA48-6E11-40A5-9802-D4CE5AEF29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332C1-F785-422D-B4D4-23DB2F6CE100}" type="datetimeFigureOut">
              <a:rPr lang="ru-RU" smtClean="0"/>
              <a:pPr/>
              <a:t>08.05.2021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3AA48-6E11-40A5-9802-D4CE5AEF29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332C1-F785-422D-B4D4-23DB2F6CE100}" type="datetimeFigureOut">
              <a:rPr lang="ru-RU" smtClean="0"/>
              <a:pPr/>
              <a:t>08.05.2021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3AA48-6E11-40A5-9802-D4CE5AEF29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40000"/>
                <a:lumOff val="60000"/>
              </a:schemeClr>
            </a:gs>
            <a:gs pos="17000">
              <a:schemeClr val="tx2">
                <a:lumMod val="20000"/>
                <a:lumOff val="80000"/>
              </a:schemeClr>
            </a:gs>
            <a:gs pos="70000">
              <a:schemeClr val="accent3">
                <a:lumMod val="60000"/>
                <a:lumOff val="40000"/>
              </a:schemeClr>
            </a:gs>
            <a:gs pos="100000">
              <a:srgbClr val="FFEBFA"/>
            </a:gs>
          </a:gsLst>
          <a:lin ang="9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9332C1-F785-422D-B4D4-23DB2F6CE100}" type="datetimeFigureOut">
              <a:rPr lang="ru-RU" smtClean="0"/>
              <a:pPr/>
              <a:t>08.05.2021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3AA48-6E11-40A5-9802-D4CE5AEF29E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hyperlink" Target="https://ru.wikipedia.org/wiki/%D0%A8%D1%83%D0%BC%D0%B5%D1%80%D1%81%D0%BA%D0%B8%D0%B9_%D1%8F%D0%B7%D1%8B%D0%BA" TargetMode="External"/><Relationship Id="rId7" Type="http://schemas.openxmlformats.org/officeDocument/2006/relationships/image" Target="../media/image8.jpeg"/><Relationship Id="rId2" Type="http://schemas.openxmlformats.org/officeDocument/2006/relationships/hyperlink" Target="https://ru.wikipedia.org/wiki/%D0%90%D0%BA%D0%BA%D0%B0%D0%B4%D1%81%D0%BA%D0%B8%D0%B9_%D1%8F%D0%B7%D1%8B%D0%BA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hyperlink" Target="https://ru.wikipedia.org/wiki/%D0%9C%D0%B5%D1%81%D0%BE%D0%BF%D0%BE%D1%82%D0%B0%D0%BC%D0%B8%D1%8F" TargetMode="External"/><Relationship Id="rId4" Type="http://schemas.openxmlformats.org/officeDocument/2006/relationships/hyperlink" Target="https://ru.wikipedia.org/wiki/%D0%A8%D1%83%D0%BC%D0%B5%D1%80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2071678"/>
            <a:ext cx="8715404" cy="135732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Зарождение педагогической мысли в Месопотамии. Шумерские школы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628" y="4143380"/>
            <a:ext cx="3857620" cy="1752600"/>
          </a:xfrm>
        </p:spPr>
        <p:txBody>
          <a:bodyPr>
            <a:normAutofit/>
          </a:bodyPr>
          <a:lstStyle/>
          <a:p>
            <a:pPr algn="r"/>
            <a:r>
              <a:rPr lang="ru-RU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Выполнил:</a:t>
            </a:r>
          </a:p>
          <a:p>
            <a:pPr algn="r"/>
            <a:r>
              <a:rPr lang="ru-RU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Ткаченко Александр Николаевич</a:t>
            </a:r>
          </a:p>
          <a:p>
            <a:pPr algn="r"/>
            <a:r>
              <a:rPr lang="ru-RU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Учитель физической культуры</a:t>
            </a:r>
          </a:p>
          <a:p>
            <a:pPr algn="r"/>
            <a:endParaRPr lang="ru-RU" sz="1800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472" y="214290"/>
            <a:ext cx="81439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Arial" pitchFamily="34" charset="0"/>
                <a:cs typeface="Arial" pitchFamily="34" charset="0"/>
              </a:rPr>
              <a:t>МБОУ СОШ №2 с. Арзгир Ставропольского края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28992" y="6215082"/>
            <a:ext cx="1552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mtClean="0">
                <a:latin typeface="Arial" pitchFamily="34" charset="0"/>
                <a:cs typeface="Arial" pitchFamily="34" charset="0"/>
              </a:rPr>
              <a:t>Арзгир, 2019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Начало истории педагогической мысли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800" dirty="0" smtClean="0">
                <a:latin typeface="Arial" pitchFamily="34" charset="0"/>
                <a:cs typeface="Arial" pitchFamily="34" charset="0"/>
              </a:rPr>
              <a:t>Начало истории педагогической мысли восходит к цивилизациям Древнего Востока , зарождение которых относится к IV тыс. до н. э. (возникшие ранее III тыс. до н. э. и сменявшие друг друга государства в междуречье Тигра и Евфрата – Шумер, Аккад, Вавилон, Ассирия и др.; Египет; Израиль и Иудея).</a:t>
            </a: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img-AvVa4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71670" y="3214686"/>
            <a:ext cx="4929222" cy="326250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>Развитие педагогической мысли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071546"/>
            <a:ext cx="8229600" cy="4525963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Arial" pitchFamily="34" charset="0"/>
                <a:cs typeface="Arial" pitchFamily="34" charset="0"/>
              </a:rPr>
              <a:t>Педагогическая мысль развивалась в логике эволюции культурных, нравственных, идеологических ценностей. Человек формировался в рамках жестких социальных норм, обязанностей и зависимостей. Личность растворялась в семье, касте, социальной группе. С этим были связаны и суровые формы и методы воспитания.</a:t>
            </a: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0232" y="2928934"/>
            <a:ext cx="4983981" cy="28003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0"/>
            <a:ext cx="868680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Зачатки образования в Месопотамии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285860"/>
            <a:ext cx="8229600" cy="4525963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Arial" pitchFamily="34" charset="0"/>
                <a:cs typeface="Arial" pitchFamily="34" charset="0"/>
              </a:rPr>
              <a:t>В странах Древнего Востока появились зачатки образования. Первые учебные заведения возникли в городах Месопотамии в III тыс. до н. э. Это было вызвано потребностью хозяйства и культуры в грамотных людях – писцах. Такие заведения получили названия Домов табличек.</a:t>
            </a:r>
          </a:p>
          <a:p>
            <a:endParaRPr lang="ru-RU" dirty="0"/>
          </a:p>
        </p:txBody>
      </p:sp>
      <p:pic>
        <p:nvPicPr>
          <p:cNvPr id="4" name="Рисунок 3" descr="images (4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786" y="2714620"/>
            <a:ext cx="3357586" cy="29778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Рисунок 4" descr="images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3504" y="3000372"/>
            <a:ext cx="3331703" cy="292418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latin typeface="Arial" pitchFamily="34" charset="0"/>
                <a:cs typeface="Arial" pitchFamily="34" charset="0"/>
              </a:rPr>
              <a:t>Усиление специализаций обучения. Возникновение школ в Месопотамии.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357298"/>
            <a:ext cx="8229600" cy="4525963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Arial" pitchFamily="34" charset="0"/>
                <a:cs typeface="Arial" pitchFamily="34" charset="0"/>
              </a:rPr>
              <a:t>Специализация обучения усиливалась. Наибольшее распространение получили три типа школ: жреческие, создававшиеся при храмах, которые подготавливали служителей культа; дворцовые, обучавшие писцов-чиновников; военные, в которых учились будущие воины. Обучение было платным, размер платы зависел от авторитета учителя. Выпускники таких школ получали возможность занять высокое место в социальной иерархии.</a:t>
            </a: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images (5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0100" y="3714752"/>
            <a:ext cx="1857388" cy="26003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5" name="Рисунок 4" descr="images (3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00496" y="3929066"/>
            <a:ext cx="3314700" cy="15478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Arial" pitchFamily="34" charset="0"/>
                <a:cs typeface="Arial" pitchFamily="34" charset="0"/>
              </a:rPr>
              <a:t>Шумерские школы</a:t>
            </a:r>
            <a:endParaRPr lang="ru-RU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800" b="1" dirty="0" err="1" smtClean="0">
                <a:latin typeface="Arial" pitchFamily="34" charset="0"/>
                <a:cs typeface="Arial" pitchFamily="34" charset="0"/>
              </a:rPr>
              <a:t>Шуме́р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 (</a:t>
            </a:r>
            <a:r>
              <a:rPr lang="ru-RU" sz="1800" dirty="0" err="1" smtClean="0">
                <a:latin typeface="Arial" pitchFamily="34" charset="0"/>
                <a:cs typeface="Arial" pitchFamily="34" charset="0"/>
                <a:hlinkClick r:id="rId2" tooltip="Аккадский язык"/>
              </a:rPr>
              <a:t>аккад</a:t>
            </a:r>
            <a:r>
              <a:rPr lang="ru-RU" sz="1800" dirty="0" smtClean="0">
                <a:latin typeface="Arial" pitchFamily="34" charset="0"/>
                <a:cs typeface="Arial" pitchFamily="34" charset="0"/>
                <a:hlinkClick r:id="rId2" tooltip="Аккадский язык"/>
              </a:rPr>
              <a:t>.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Šumerû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, </a:t>
            </a:r>
            <a:r>
              <a:rPr lang="ru-RU" sz="1800" dirty="0" smtClean="0">
                <a:latin typeface="Arial" pitchFamily="34" charset="0"/>
                <a:cs typeface="Arial" pitchFamily="34" charset="0"/>
                <a:hlinkClick r:id="rId3" tooltip="Шумерский язык"/>
              </a:rPr>
              <a:t>шум.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Ki-en-gi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(-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r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ru-RU" sz="1800" baseline="30000" dirty="0" smtClean="0">
                <a:latin typeface="Arial" pitchFamily="34" charset="0"/>
                <a:cs typeface="Arial" pitchFamily="34" charset="0"/>
                <a:hlinkClick r:id="rId4"/>
              </a:rPr>
              <a:t>[1]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) — историческая область в Южной </a:t>
            </a:r>
            <a:r>
              <a:rPr lang="ru-RU" sz="1800" dirty="0" smtClean="0">
                <a:latin typeface="Arial" pitchFamily="34" charset="0"/>
                <a:cs typeface="Arial" pitchFamily="34" charset="0"/>
                <a:hlinkClick r:id="rId5" tooltip="Месопотамия"/>
              </a:rPr>
              <a:t>Месопотамии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. Шумерская школа возникла в результате появления письменности, той самой клинописи, изобретение и усовершенствование которой явилось самым значительным вкладом.</a:t>
            </a:r>
            <a:endParaRPr lang="ru-RU" dirty="0"/>
          </a:p>
        </p:txBody>
      </p:sp>
      <p:pic>
        <p:nvPicPr>
          <p:cNvPr id="4" name="Рисунок 3" descr="images (2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85720" y="3412230"/>
            <a:ext cx="2571768" cy="226991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Рисунок 4" descr="скачанные файлы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286116" y="3143248"/>
            <a:ext cx="1991374" cy="20002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6" name="Рисунок 5" descr="скачанные файлы (1)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715008" y="3429000"/>
            <a:ext cx="3095625" cy="130492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Обучение в Шумерских школах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857232"/>
            <a:ext cx="8229600" cy="4525963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Arial" pitchFamily="34" charset="0"/>
                <a:cs typeface="Arial" pitchFamily="34" charset="0"/>
              </a:rPr>
              <a:t>На территории Шумерских школ было обнаружено более тысячи маленьких глиняных табличек, покрытых пиктографическим письмом. В основном это были хозяйственные и административные записи, однако среди них оказалось несколько учебных текстов: списки слов для заучивания наизусть. И можно сделать вывод, что по меньшей мере за 3000 лет до н. э. шумерские писцы уже занимались вопросами обучения. В течение последующих веков это дело развивалось медленно, однако к середине III тысячелетия до н. э. на территории Шумера, по-видимому, существовала сеть школ для систематического обучения чтению и письму.</a:t>
            </a: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images (6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48" y="4000504"/>
            <a:ext cx="3048002" cy="207645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5" name="Рисунок 4" descr="скачанные файлы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00562" y="4071942"/>
            <a:ext cx="3286148" cy="200026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Вывод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142984"/>
            <a:ext cx="8229600" cy="4525963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Arial" pitchFamily="34" charset="0"/>
                <a:cs typeface="Arial" pitchFamily="34" charset="0"/>
              </a:rPr>
              <a:t>Из этого можно сделать вывод, что Шумерские школы носили репродуктивный(воспроизводительный) характер. Шумерские школы внесли большое значение в развитие педагогической мысли и практики по воспитанию, а также огромный вклад в историю цивилизации.</a:t>
            </a: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скачанные файлы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48" y="2928934"/>
            <a:ext cx="2133600" cy="21431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 descr="6175_32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57884" y="4429132"/>
            <a:ext cx="3048000" cy="21526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скачанные файлы (4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00496" y="2571744"/>
            <a:ext cx="2724150" cy="1676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7" name="Рисунок 6" descr="скачанные файлы (3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14678" y="4714884"/>
            <a:ext cx="1905000" cy="1905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354</Words>
  <Application>Microsoft Office PowerPoint</Application>
  <PresentationFormat>Экран (4:3)</PresentationFormat>
  <Paragraphs>20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Зарождение педагогической мысли в Месопотамии. Шумерские школы</vt:lpstr>
      <vt:lpstr>Начало истории педагогической мысли</vt:lpstr>
      <vt:lpstr>Развитие педагогической мысли</vt:lpstr>
      <vt:lpstr>Зачатки образования в Месопотамии</vt:lpstr>
      <vt:lpstr>Усиление специализаций обучения. Возникновение школ в Месопотамии.</vt:lpstr>
      <vt:lpstr>Шумерские школы</vt:lpstr>
      <vt:lpstr>Обучение в Шумерских школах</vt:lpstr>
      <vt:lpstr>Вывод</vt:lpstr>
    </vt:vector>
  </TitlesOfParts>
  <Company>МБОУ СОШ № 2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Зарождение педагогической мысли в Месопотамии. Шумерские школы</dc:title>
  <cp:lastModifiedBy>Пользователь Windows</cp:lastModifiedBy>
  <cp:revision>10</cp:revision>
  <dcterms:created xsi:type="dcterms:W3CDTF">2018-09-07T14:54:30Z</dcterms:created>
  <dcterms:modified xsi:type="dcterms:W3CDTF">2021-05-08T15:24:48Z</dcterms:modified>
</cp:coreProperties>
</file>