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732" r:id="rId1"/>
  </p:sldMasterIdLst>
  <p:notesMasterIdLst>
    <p:notesMasterId r:id="rId21"/>
  </p:notesMasterIdLst>
  <p:sldIdLst>
    <p:sldId id="258" r:id="rId2"/>
    <p:sldId id="259" r:id="rId3"/>
    <p:sldId id="260" r:id="rId4"/>
    <p:sldId id="261" r:id="rId5"/>
    <p:sldId id="262" r:id="rId6"/>
    <p:sldId id="295" r:id="rId7"/>
    <p:sldId id="263" r:id="rId8"/>
    <p:sldId id="264" r:id="rId9"/>
    <p:sldId id="265" r:id="rId10"/>
    <p:sldId id="297" r:id="rId11"/>
    <p:sldId id="269" r:id="rId12"/>
    <p:sldId id="296" r:id="rId13"/>
    <p:sldId id="298" r:id="rId14"/>
    <p:sldId id="300" r:id="rId15"/>
    <p:sldId id="292" r:id="rId16"/>
    <p:sldId id="291" r:id="rId17"/>
    <p:sldId id="288" r:id="rId18"/>
    <p:sldId id="289" r:id="rId19"/>
    <p:sldId id="299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36" autoAdjust="0"/>
    <p:restoredTop sz="77957" autoAdjust="0"/>
  </p:normalViewPr>
  <p:slideViewPr>
    <p:cSldViewPr>
      <p:cViewPr varScale="1">
        <p:scale>
          <a:sx n="56" d="100"/>
          <a:sy n="56" d="100"/>
        </p:scale>
        <p:origin x="-181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02F97F-C2B8-4A4C-BD4C-145EAE6D8A75}" type="datetimeFigureOut">
              <a:rPr lang="ru-RU" smtClean="0"/>
              <a:pPr/>
              <a:t>27.04.2021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8B99F2-BEFA-4A3A-B880-9220104A76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89641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B99F2-BEFA-4A3A-B880-9220104A7677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24AC8-3808-4779-85C8-8B098922B301}" type="datetimeFigureOut">
              <a:rPr lang="ru-RU" smtClean="0"/>
              <a:pPr/>
              <a:t>27.04.2021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D10C028-E750-4371-B25C-DC830FEF82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24AC8-3808-4779-85C8-8B098922B301}" type="datetimeFigureOut">
              <a:rPr lang="ru-RU" smtClean="0"/>
              <a:pPr/>
              <a:t>27.04.2021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D10C028-E750-4371-B25C-DC830FEF82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24AC8-3808-4779-85C8-8B098922B301}" type="datetimeFigureOut">
              <a:rPr lang="ru-RU" smtClean="0"/>
              <a:pPr/>
              <a:t>27.04.2021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0C028-E750-4371-B25C-DC830FEF82A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24AC8-3808-4779-85C8-8B098922B301}" type="datetimeFigureOut">
              <a:rPr lang="ru-RU" smtClean="0"/>
              <a:pPr/>
              <a:t>27.04.2021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0C028-E750-4371-B25C-DC830FEF82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24AC8-3808-4779-85C8-8B098922B301}" type="datetimeFigureOut">
              <a:rPr lang="ru-RU" smtClean="0"/>
              <a:pPr/>
              <a:t>27.04.2021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D10C028-E750-4371-B25C-DC830FEF82A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24AC8-3808-4779-85C8-8B098922B301}" type="datetimeFigureOut">
              <a:rPr lang="ru-RU" smtClean="0"/>
              <a:pPr/>
              <a:t>27.04.2021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0C028-E750-4371-B25C-DC830FEF82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24AC8-3808-4779-85C8-8B098922B301}" type="datetimeFigureOut">
              <a:rPr lang="ru-RU" smtClean="0"/>
              <a:pPr/>
              <a:t>27.04.2021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0C028-E750-4371-B25C-DC830FEF82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24AC8-3808-4779-85C8-8B098922B301}" type="datetimeFigureOut">
              <a:rPr lang="ru-RU" smtClean="0"/>
              <a:pPr/>
              <a:t>27.04.2021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0C028-E750-4371-B25C-DC830FEF82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24AC8-3808-4779-85C8-8B098922B301}" type="datetimeFigureOut">
              <a:rPr lang="ru-RU" smtClean="0"/>
              <a:pPr/>
              <a:t>27.04.2021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0C028-E750-4371-B25C-DC830FEF82A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24AC8-3808-4779-85C8-8B098922B301}" type="datetimeFigureOut">
              <a:rPr lang="ru-RU" smtClean="0"/>
              <a:pPr/>
              <a:t>27.04.2021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0C028-E750-4371-B25C-DC830FEF82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24AC8-3808-4779-85C8-8B098922B301}" type="datetimeFigureOut">
              <a:rPr lang="ru-RU" smtClean="0"/>
              <a:pPr/>
              <a:t>27.04.2021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0C028-E750-4371-B25C-DC830FEF82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1F24AC8-3808-4779-85C8-8B098922B301}" type="datetimeFigureOut">
              <a:rPr lang="ru-RU" smtClean="0"/>
              <a:pPr/>
              <a:t>27.04.2021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D10C028-E750-4371-B25C-DC830FEF82A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hipermir.ru/topic/ryby/shhuk" TargetMode="External"/><Relationship Id="rId13" Type="http://schemas.openxmlformats.org/officeDocument/2006/relationships/hyperlink" Target="https://ru.wikipedia.org/wiki/&#1056;&#1099;&#1073;&#1072;&#1083;&#1082;&#1072;" TargetMode="External"/><Relationship Id="rId3" Type="http://schemas.openxmlformats.org/officeDocument/2006/relationships/hyperlink" Target="http://ribalka-vsem.ru/index/snarjazhenie_rybaka/0-186" TargetMode="External"/><Relationship Id="rId7" Type="http://schemas.openxmlformats.org/officeDocument/2006/relationships/hyperlink" Target="http://nashzeleniymir.ru/&#1097;&#1091;&#1082;&#1072;" TargetMode="External"/><Relationship Id="rId12" Type="http://schemas.openxmlformats.org/officeDocument/2006/relationships/hyperlink" Target="http://ribalka-vsem.ru/index/bezopasnost_na_rybalke/0-34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nashzeleniymir.ru/&#1086;&#1082;&#1091;&#1085;&#1100;" TargetMode="External"/><Relationship Id="rId11" Type="http://schemas.openxmlformats.org/officeDocument/2006/relationships/hyperlink" Target="http://zagadki1.ru/zagadki-pro/zagadki-pro-rybalku.htm%20%0d11" TargetMode="External"/><Relationship Id="rId5" Type="http://schemas.openxmlformats.org/officeDocument/2006/relationships/hyperlink" Target="http://lovitut.ru/content/" TargetMode="External"/><Relationship Id="rId10" Type="http://schemas.openxmlformats.org/officeDocument/2006/relationships/hyperlink" Target="http://za4itaika.ru/Pages/Fish/rib_posl.php" TargetMode="External"/><Relationship Id="rId4" Type="http://schemas.openxmlformats.org/officeDocument/2006/relationships/hyperlink" Target="https://yandex.ru/search" TargetMode="External"/><Relationship Id="rId9" Type="http://schemas.openxmlformats.org/officeDocument/2006/relationships/hyperlink" Target="http://fishx.org/raznye-stati/primety-rybaka" TargetMode="External"/><Relationship Id="rId14" Type="http://schemas.openxmlformats.org/officeDocument/2006/relationships/hyperlink" Target="http://ushakovdictionary.ru/word.php?wordid=67163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zwalls.ru-2697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379231" cy="6858000"/>
          </a:xfrm>
        </p:spPr>
      </p:pic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395536" y="927058"/>
            <a:ext cx="8748464" cy="4431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rebuchet MS" pitchFamily="34" charset="0"/>
                <a:cs typeface="Times New Roman" pitchFamily="18" charset="0"/>
              </a:rPr>
              <a:t>Муниципальное общеобразовательное автономное учреждение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rebuchet MS" pitchFamily="34" charset="0"/>
                <a:cs typeface="Times New Roman" pitchFamily="18" charset="0"/>
              </a:rPr>
              <a:t>средняя общеобразовательная школа с.Томичи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«Особенности местной рыбалки»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Выполнил :ученик 9 класса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Панышев</a:t>
            </a:r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Денис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Преподаватель: Беседина Н.Н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3793" name="Рисунок 1" descr="DSC_035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7142" y="2996952"/>
            <a:ext cx="1920602" cy="3504719"/>
          </a:xfrm>
          <a:prstGeom prst="rect">
            <a:avLst/>
          </a:prstGeom>
          <a:noFill/>
        </p:spPr>
      </p:pic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4234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zwalls.ru-2697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36131"/>
            <a:ext cx="9144000" cy="7007983"/>
          </a:xfrm>
          <a:prstGeom prst="rect">
            <a:avLst/>
          </a:prstGeom>
        </p:spPr>
      </p:pic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-3012340"/>
            <a:ext cx="8875635" cy="8863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u="sng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u="sng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u="sng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u="sng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u="sng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u="sng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u="sng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 работы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Узнать особенности зимней и летней рыбалки, </a:t>
            </a:r>
            <a:r>
              <a:rPr lang="ru-RU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изучить приметы о рыбалке и выяснить всегда ли они сбываются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Задачи: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1.Познакомиться с особенностями рыбалки,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 рыбами  озер Белогорского района.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2.Изучить правила рыбной ловли,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особенности летней и зимней рыбалки, приметы,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способствующие успешной рыбалке.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3.Узнать законодательство в области рыбной ловли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4.Выяснить как влияет на результаты зимней рыбалки потепление</a:t>
            </a:r>
            <a:r>
              <a:rPr kumimoji="0" lang="ru-RU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скопление народа на водоеме.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zwalls.ru-2697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637521" y="0"/>
            <a:ext cx="9781522" cy="7358090"/>
          </a:xfrm>
          <a:prstGeom prst="rect">
            <a:avLst/>
          </a:prstGeom>
        </p:spPr>
      </p:pic>
      <p:pic>
        <p:nvPicPr>
          <p:cNvPr id="29705" name="Рисунок 28" descr="http://st.depositphotos.com/1887105/1725/v/950/depositphotos_17253709-Cartoon-fishing-ro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3857628"/>
            <a:ext cx="1152525" cy="2695575"/>
          </a:xfrm>
          <a:prstGeom prst="rect">
            <a:avLst/>
          </a:prstGeom>
          <a:noFill/>
        </p:spPr>
      </p:pic>
      <p:pic>
        <p:nvPicPr>
          <p:cNvPr id="29702" name="Рисунок 37" descr="http://orangefish.ru/d/690706/d/blesny-(1)_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0826" y="4924425"/>
            <a:ext cx="1552575" cy="1933575"/>
          </a:xfrm>
          <a:prstGeom prst="rect">
            <a:avLst/>
          </a:prstGeom>
          <a:noFill/>
        </p:spPr>
      </p:pic>
      <p:sp>
        <p:nvSpPr>
          <p:cNvPr id="29706" name="Rectangle 10"/>
          <p:cNvSpPr>
            <a:spLocks noChangeArrowheads="1"/>
          </p:cNvSpPr>
          <p:nvPr/>
        </p:nvSpPr>
        <p:spPr bwMode="auto">
          <a:xfrm>
            <a:off x="0" y="357166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707" name="Rectangle 11"/>
          <p:cNvSpPr>
            <a:spLocks noChangeArrowheads="1"/>
          </p:cNvSpPr>
          <p:nvPr/>
        </p:nvSpPr>
        <p:spPr bwMode="auto">
          <a:xfrm>
            <a:off x="714348" y="0"/>
            <a:ext cx="33575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0" y="160810"/>
            <a:ext cx="91440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Предмет исследования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процесс рыбной ловли.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Методы исследования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Поиск информации и ее систематизация.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Эксперимент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Анализ полученных результатов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Продукт работы – 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Памятка «Начинающему рыболову»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zwalls.ru-2697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91384" y="0"/>
            <a:ext cx="9335384" cy="6969251"/>
          </a:xfrm>
          <a:prstGeom prst="rect">
            <a:avLst/>
          </a:prstGeom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1110226"/>
            <a:ext cx="8804974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b="1" u="sng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b="1" u="sng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sng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Гипотеза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:я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не очень верю в приметы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думаю, что приметы не сбываются ,главное -удача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C:\Users\Зульфия\Pictures\147693466063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2276872"/>
            <a:ext cx="2592288" cy="3794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zwalls.ru-2697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53076"/>
            <a:ext cx="9286908" cy="6911076"/>
          </a:xfrm>
          <a:prstGeom prst="rect">
            <a:avLst/>
          </a:prstGeom>
        </p:spPr>
      </p:pic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-1662377" y="-76944"/>
            <a:ext cx="963744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ЗАКОНОДАТЕЛЬСТВО О РЫБАЛКЕ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0" y="7610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51" name="Rectangle 7"/>
          <p:cNvSpPr>
            <a:spLocks noChangeArrowheads="1"/>
          </p:cNvSpPr>
          <p:nvPr/>
        </p:nvSpPr>
        <p:spPr bwMode="auto">
          <a:xfrm>
            <a:off x="0" y="15049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-1" y="889843"/>
            <a:ext cx="9324529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Правилами рыболовства </a:t>
            </a:r>
            <a:r>
              <a:rPr kumimoji="0" lang="ru-RU" sz="2400" b="1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запрещается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рыболовство сетями, ловушками,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электроудочками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острогой, способом багрения ("кошкой"),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травить рыбу отравляющими веществами,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рыболовство более чем на 10 крючков, рыболовство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 лодки на фарватере.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Правилами рыболовства </a:t>
            </a:r>
            <a:r>
              <a:rPr kumimoji="0" lang="ru-RU" sz="2400" b="1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разрешается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рыболовство на любые снасти с крючком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(поплавочные удочки, донки, спиннинги, жерлицы) ловить живца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подъёмной сеткой (паук, зыбка) размерами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более 1 метр на 1 метр, рыболовство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лицензиям на ценных рыб и/или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запрещёнными снастями (сетками).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zwalls.ru-2697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640"/>
            <a:ext cx="9286908" cy="6911076"/>
          </a:xfrm>
          <a:prstGeom prst="rect">
            <a:avLst/>
          </a:prstGeom>
        </p:spPr>
      </p:pic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0" y="7610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51" name="Rectangle 7"/>
          <p:cNvSpPr>
            <a:spLocks noChangeArrowheads="1"/>
          </p:cNvSpPr>
          <p:nvPr/>
        </p:nvSpPr>
        <p:spPr bwMode="auto">
          <a:xfrm>
            <a:off x="0" y="15049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9153" name="Rectangle 1"/>
          <p:cNvSpPr>
            <a:spLocks noChangeArrowheads="1"/>
          </p:cNvSpPr>
          <p:nvPr/>
        </p:nvSpPr>
        <p:spPr bwMode="auto">
          <a:xfrm>
            <a:off x="1154013" y="235867"/>
            <a:ext cx="683597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Озера Амурской области – это более 25 тысяч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небольших водоемов.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Только 20 из них имеет площадь более 1 кв.км.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РЫБЫ НАШИХ ОЗЕР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https://mirzhivotnye.ru/wp-content/uploads/2018/08/Ryiba-rotan-7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2983" y="1689136"/>
            <a:ext cx="3384376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s://mirzhivotnye.ru/wp-content/uploads/2018/08/Ryiba-karas-70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79912" y="1713187"/>
            <a:ext cx="5112568" cy="213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8" name="Picture 2" descr="Рыба гольян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07541" y="4198776"/>
            <a:ext cx="5184576" cy="2284177"/>
          </a:xfrm>
          <a:prstGeom prst="rect">
            <a:avLst/>
          </a:prstGeom>
          <a:noFill/>
        </p:spPr>
      </p:pic>
      <p:pic>
        <p:nvPicPr>
          <p:cNvPr id="19460" name="Picture 4" descr="Рыба Вьюн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1725" y="4198777"/>
            <a:ext cx="3186889" cy="219736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 rot="10800000" flipV="1">
            <a:off x="1043608" y="3726844"/>
            <a:ext cx="21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РОТАН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50042" y="3889328"/>
            <a:ext cx="35103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КАРАСЬ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rot="10800000" flipV="1">
            <a:off x="1196360" y="6482953"/>
            <a:ext cx="1431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ВЬЮН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 flipV="1">
            <a:off x="5724128" y="6452051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ГОЛЬЯН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nimated-Fish_H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323528" y="1327297"/>
            <a:ext cx="8034686" cy="3385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Виды рыбалки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Какая бывает рыбалка.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1.По времени года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рыбалка летняя и зимняя.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По месту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рыбалка морская, речная (пресноводная, озерная).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Рыбалка с лодки или с берега.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nimated-Fish_H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91480"/>
            <a:ext cx="10332640" cy="7749480"/>
          </a:xfrm>
          <a:prstGeom prst="rect">
            <a:avLst/>
          </a:prstGeom>
        </p:spPr>
      </p:pic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0" y="2984279"/>
            <a:ext cx="91440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539552" y="-1805518"/>
            <a:ext cx="8352928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" algn="l"/>
              </a:tabLst>
            </a:pPr>
            <a:endParaRPr lang="ru-RU" sz="2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" algn="l"/>
              </a:tabLst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" algn="l"/>
              </a:tabLst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" algn="l"/>
              </a:tabLst>
            </a:pPr>
            <a:endParaRPr lang="ru-RU" sz="24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" algn="l"/>
              </a:tabLst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ПРИМЕТЫ РЫБАКОВ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endParaRPr lang="ru-RU" sz="2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Самой популярной приметой рыбаков считается взятая с собой на рыбалку и приготовленная рыба. Можно считать,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что клев не удастся.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рыбаков принято отпускать первую рыбешку в водоем.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Поклевка будет удачной.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Отправляясь на заранее запланированное место рыбалки,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нельзя останавливаться </a:t>
            </a: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пути где-нибудь еще порыбачить.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Клева не будет. Перед ловлей у рыбаков принято поплевать на червяка.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" algn="l"/>
              </a:tabLst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nimated-Fish_H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42908" y="-1"/>
            <a:ext cx="9429816" cy="7037293"/>
          </a:xfrm>
          <a:prstGeom prst="rect">
            <a:avLst/>
          </a:prstGeom>
        </p:spPr>
      </p:pic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0" y="1990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-79653"/>
            <a:ext cx="91440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228600" algn="l"/>
              </a:tabLst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Отправляться на рыбалку лучше всего в новолуние.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Как свидетельствуют наблюдения рыбаков, особенно хорош улов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именно в эти дни. 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228600" algn="l"/>
              </a:tabLst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Ветер с юга способствует хорошей рыбалке,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 вот ветер с востока не способствует хорошему клеву.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Благоприятной приметой рыбаков считается солнце, которое светит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месте рыбалки прямо в глаза.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228600" algn="l"/>
              </a:tabLst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Наличие различных мелких неприятностей перед рыбалкой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или по дороге к условному месту, наоборот, предвещают удачную поклевку.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228600" algn="l"/>
              </a:tabLst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рыбалку нельзя ехать голодным. У сытого рыбака клев всегда лучше.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228600" algn="l"/>
              </a:tabLst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Если все нормально и ловля продолжается удачно, никогда нельзя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пересчитывать, сколько штук поймано.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этом весь клев может и закончиться.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228600" algn="l"/>
              </a:tabLst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Если  крючок цепляется за разные предметы вокруг,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 рыбалка вряд ли будет удачной</a:t>
            </a:r>
            <a:r>
              <a:rPr lang="ru-RU" sz="2400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ish-underwat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286908" cy="685800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971600" y="188640"/>
            <a:ext cx="78488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 эксперимент: Определение, что при потеплении зимой рыба клюет лучше, а при похолодании – хуже.</a:t>
            </a:r>
            <a:endParaRPr lang="ru-RU" sz="24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166843"/>
            <a:ext cx="835292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ВЫВОД: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 убедился, что только 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одной температуре воздуха нельзя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определить удачной ли будет рыбалка.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Необходимо учитывать сразу несколько факторов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(фазы луны, направление ветра, давление воздуха,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поведение рыб в зависимости от уровня кислорода под водой).</a:t>
            </a:r>
            <a:endParaRPr lang="ru-RU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последней нашей  рыбалке дул сильный порывистый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южный ветер, и мы думаем, что это благоприятно повлияло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наш хороший улов!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Примета про южный ветер сбылась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!</a:t>
            </a:r>
            <a:endParaRPr lang="ru-RU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ish-underwat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286908" cy="6858001"/>
          </a:xfrm>
          <a:prstGeom prst="rect">
            <a:avLst/>
          </a:prstGeom>
        </p:spPr>
      </p:pic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395536" y="831092"/>
            <a:ext cx="8380264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 эксперимент: Определение ,как влияет количество народа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льду на качество рыбалки.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 узнал из книг и убедился в этом еще раз на рыбалке,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что скопление народа на льду пугает рыбу.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Когда у рыбы зверский аппетит, толпа не будет сильно ее пугать, но сверление лунок и остальные движения над и подо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льдом будут настораживать рыбу.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Вывод: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стоит идти рыбачить туда, где много народу 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Лучше всего – найти рыбу в новом месте.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ish-underwat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286908" cy="6858001"/>
          </a:xfrm>
          <a:prstGeom prst="rect">
            <a:avLst/>
          </a:prstGeom>
        </p:spPr>
      </p:pic>
      <p:sp>
        <p:nvSpPr>
          <p:cNvPr id="52225" name="Rectangle 1"/>
          <p:cNvSpPr>
            <a:spLocks noChangeArrowheads="1"/>
          </p:cNvSpPr>
          <p:nvPr/>
        </p:nvSpPr>
        <p:spPr bwMode="auto">
          <a:xfrm>
            <a:off x="0" y="-1574745"/>
            <a:ext cx="9207842" cy="7017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 эксперимент: Выяснить, является ли верной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примета: если  крючок цепляется за разные предметы вокруг,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 рыбалка вряд</a:t>
            </a:r>
            <a:r>
              <a:rPr kumimoji="0" lang="ru-RU" sz="2400" b="1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ли будет удачной.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Осуществив наблюдение в день рыбалки, я определил, что эта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примета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верная. Я в этот день, зацепил несколько раз крючок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перчатку.И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этот день, к сожалению, не удалось поймать рыбку.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Вывод: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Примета работает, но нельзя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зацикливаться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чем-то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одном, а пробовать разную скорость и амплитуду при плохом клеве.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ish-underwat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286908" cy="6858001"/>
          </a:xfrm>
          <a:prstGeom prst="rect">
            <a:avLst/>
          </a:prstGeom>
        </p:spPr>
      </p:pic>
      <p:sp>
        <p:nvSpPr>
          <p:cNvPr id="53249" name="Rectangle 1"/>
          <p:cNvSpPr>
            <a:spLocks noChangeArrowheads="1"/>
          </p:cNvSpPr>
          <p:nvPr/>
        </p:nvSpPr>
        <p:spPr bwMode="auto">
          <a:xfrm>
            <a:off x="467544" y="6712"/>
            <a:ext cx="8496944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Выводы  по работе</a:t>
            </a:r>
            <a:endParaRPr kumimoji="0" lang="ru-RU" sz="24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Тема для исследования была интересной и полезной для изучения.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Рыбалка - незаменимый семейный отдых, который направлен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на сплочение родных, друзей, коллег.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 зимний период рыбалка, думаю более интересна, так как требует дополнительных знаний рыбака, особенности поведения рыбы каждой особи, особенности водного участка с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учетом погодных условий.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Узнал, что  на рыбалке запрещено и разрешено Законом РФ.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Приметы работают, но нельзя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зацикливаться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на них,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надо пытаться добиться хорошего результата при любых обстоятельствах. 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 результате исследовательской деятельности составил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творческий «продукт» -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Памятка «Начинающему рыболову»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ish-underwat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286908" cy="6858001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23528" y="620689"/>
          <a:ext cx="8856984" cy="6212130"/>
        </p:xfrm>
        <a:graphic>
          <a:graphicData uri="http://schemas.openxmlformats.org/drawingml/2006/table">
            <a:tbl>
              <a:tblPr/>
              <a:tblGrid>
                <a:gridCol w="342455"/>
                <a:gridCol w="8514529"/>
              </a:tblGrid>
              <a:tr h="477774">
                <a:tc>
                  <a:txBody>
                    <a:bodyPr/>
                    <a:lstStyle/>
                    <a:p>
                      <a:pPr marL="71755" marR="36195"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36195"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Еда, которая двигается, рыбам нравится.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5547">
                <a:tc>
                  <a:txBody>
                    <a:bodyPr/>
                    <a:lstStyle/>
                    <a:p>
                      <a:pPr marL="71755" marR="36195"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36195"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Рыбы любят, как пахнет укроп. Добавляют укроп и в наживку, и в прикормку.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3321">
                <a:tc>
                  <a:txBody>
                    <a:bodyPr/>
                    <a:lstStyle/>
                    <a:p>
                      <a:pPr marL="71755" marR="36195"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36195"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Почему ловить рыбу с берега лучше в месте, где деревья склонились над водой? Ответ прост: с деревьев в воду падают разные насекомые, а рыба, с удовольствием, ими лакомится!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7774">
                <a:tc>
                  <a:txBody>
                    <a:bodyPr/>
                    <a:lstStyle/>
                    <a:p>
                      <a:pPr marL="71755" marR="36195"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36195"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На рыбалке тишина — залог успешной ловли!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3321">
                <a:tc>
                  <a:txBody>
                    <a:bodyPr/>
                    <a:lstStyle/>
                    <a:p>
                      <a:pPr marL="71755" marR="36195"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36195"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Дождевого червяка насаживают на крючок поплавочной удочки таким образом, чтобы оба его конца на сантиметр свободно свисали с крючка, привлекая рыбу своими извивами.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846">
                <a:tc>
                  <a:txBody>
                    <a:bodyPr/>
                    <a:lstStyle/>
                    <a:p>
                      <a:pPr marL="71755" marR="36195"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36195"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В солнечную безветренную погоду клев лучше, если крючок темного цвета.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5547">
                <a:tc>
                  <a:txBody>
                    <a:bodyPr/>
                    <a:lstStyle/>
                    <a:p>
                      <a:pPr marL="71755" marR="36195"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36195"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Много рыбы обитает именно в тех местах, где  резкие перепады от мелководья до глубин.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35316"/>
            <a:ext cx="914400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210175" algn="l"/>
              </a:tabLst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Советы начинающему рыболову»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210175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210175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28eac3ff7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4282" y="369331"/>
            <a:ext cx="892971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C:\Users\Зульфия\AppData\Local\Microsoft\Windows\Temporary Internet Files\Content.Word\20170223_10454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214422"/>
            <a:ext cx="2500330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Зульфия\AppData\Local\Microsoft\Windows\Temporary Internet Files\Content.Word\20170223_10460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71802" y="1214422"/>
            <a:ext cx="2500330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Зульфия\AppData\Local\Microsoft\Windows\Temporary Internet Files\Content.Word\20170223_102346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29322" y="1214422"/>
            <a:ext cx="2857520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rybka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2" descr="https://fs00.infourok.ru/images/doc/254/258984/640/img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nimated-Fish_H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8369" name="Rectangle 1"/>
          <p:cNvSpPr>
            <a:spLocks noChangeArrowheads="1"/>
          </p:cNvSpPr>
          <p:nvPr/>
        </p:nvSpPr>
        <p:spPr bwMode="auto">
          <a:xfrm>
            <a:off x="0" y="276998"/>
            <a:ext cx="8643966" cy="3647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23748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>
                <a:solidFill>
                  <a:srgbClr val="002060"/>
                </a:solidFill>
              </a:rPr>
              <a:t>СПИСОК ЛИТЕРАТУРЫ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b="1" dirty="0" smtClean="0">
                <a:solidFill>
                  <a:srgbClr val="002060"/>
                </a:solidFill>
              </a:rPr>
              <a:t>1. А.Е.Панченко, </a:t>
            </a:r>
            <a:r>
              <a:rPr lang="ru-RU" b="1" dirty="0" err="1" smtClean="0">
                <a:solidFill>
                  <a:srgbClr val="002060"/>
                </a:solidFill>
              </a:rPr>
              <a:t>Д.Я.Залищанская</a:t>
            </a:r>
            <a:r>
              <a:rPr lang="ru-RU" b="1" dirty="0" smtClean="0">
                <a:solidFill>
                  <a:srgbClr val="002060"/>
                </a:solidFill>
              </a:rPr>
              <a:t> «Ловись, рыбка», ТОО «Лидер», Москва 1994 г.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b="1" dirty="0" smtClean="0">
                <a:solidFill>
                  <a:srgbClr val="002060"/>
                </a:solidFill>
              </a:rPr>
              <a:t>2. Алексей </a:t>
            </a:r>
            <a:r>
              <a:rPr lang="ru-RU" b="1" dirty="0" err="1" smtClean="0">
                <a:solidFill>
                  <a:srgbClr val="002060"/>
                </a:solidFill>
              </a:rPr>
              <a:t>Горяйнов</a:t>
            </a:r>
            <a:r>
              <a:rPr lang="ru-RU" b="1" dirty="0" smtClean="0">
                <a:solidFill>
                  <a:srgbClr val="002060"/>
                </a:solidFill>
              </a:rPr>
              <a:t> «39 ступеней рыболовного мастерства», изд. «</a:t>
            </a:r>
            <a:r>
              <a:rPr lang="ru-RU" b="1" dirty="0" err="1" smtClean="0">
                <a:solidFill>
                  <a:srgbClr val="002060"/>
                </a:solidFill>
              </a:rPr>
              <a:t>Эксмо</a:t>
            </a:r>
            <a:r>
              <a:rPr lang="ru-RU" b="1" dirty="0" smtClean="0">
                <a:solidFill>
                  <a:srgbClr val="002060"/>
                </a:solidFill>
              </a:rPr>
              <a:t>», Москва 2009 г.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solidFill>
                  <a:srgbClr val="002060"/>
                </a:solidFill>
              </a:rPr>
              <a:t>3. </a:t>
            </a:r>
            <a:r>
              <a:rPr lang="ru-RU" b="1" dirty="0" err="1" smtClean="0">
                <a:solidFill>
                  <a:srgbClr val="002060"/>
                </a:solidFill>
              </a:rPr>
              <a:t>Видерхольц</a:t>
            </a:r>
            <a:r>
              <a:rPr lang="ru-RU" b="1" dirty="0" smtClean="0">
                <a:solidFill>
                  <a:srgbClr val="002060"/>
                </a:solidFill>
              </a:rPr>
              <a:t> Э. Справочник рыболова. – М., 2001.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solidFill>
                  <a:srgbClr val="002060"/>
                </a:solidFill>
              </a:rPr>
              <a:t> 4. Жизнь животных. В 7 –ми т./Гл. ред. Соколов. Т.4. Рыбы/ Под ред. Т.С.      Расса.-2-е изд., </a:t>
            </a:r>
            <a:r>
              <a:rPr lang="ru-RU" b="1" dirty="0" err="1" smtClean="0">
                <a:solidFill>
                  <a:srgbClr val="002060"/>
                </a:solidFill>
              </a:rPr>
              <a:t>перераб</a:t>
            </a:r>
            <a:r>
              <a:rPr lang="ru-RU" b="1" dirty="0" smtClean="0">
                <a:solidFill>
                  <a:srgbClr val="002060"/>
                </a:solidFill>
              </a:rPr>
              <a:t>. – М.: Просвещение, 1983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  <a:endParaRPr lang="ru-RU" b="1" dirty="0" smtClean="0">
              <a:solidFill>
                <a:srgbClr val="002060"/>
              </a:solidFill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5.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Сабанеев Л.П. </a:t>
            </a:r>
            <a:r>
              <a:rPr lang="ru-RU" b="1" dirty="0" err="1" smtClean="0">
                <a:solidFill>
                  <a:srgbClr val="002060"/>
                </a:solidFill>
              </a:rPr>
              <a:t>Серябряные</a:t>
            </a:r>
            <a:r>
              <a:rPr lang="ru-RU" b="1" dirty="0" smtClean="0">
                <a:solidFill>
                  <a:srgbClr val="002060"/>
                </a:solidFill>
              </a:rPr>
              <a:t> зеркала. Жизнь и ловля (уженье) пресноводных рыб. В 2-х томах. Т.2. – Уфа: </a:t>
            </a:r>
            <a:r>
              <a:rPr lang="ru-RU" b="1" dirty="0" err="1" smtClean="0">
                <a:solidFill>
                  <a:srgbClr val="002060"/>
                </a:solidFill>
              </a:rPr>
              <a:t>Башк</a:t>
            </a:r>
            <a:r>
              <a:rPr lang="ru-RU" b="1" dirty="0" smtClean="0">
                <a:solidFill>
                  <a:srgbClr val="002060"/>
                </a:solidFill>
              </a:rPr>
              <a:t>. кн. </a:t>
            </a:r>
            <a:r>
              <a:rPr lang="ru-RU" b="1" dirty="0" err="1" smtClean="0">
                <a:solidFill>
                  <a:srgbClr val="002060"/>
                </a:solidFill>
              </a:rPr>
              <a:t>Изд</a:t>
            </a:r>
            <a:r>
              <a:rPr lang="ru-RU" b="1" dirty="0" smtClean="0">
                <a:solidFill>
                  <a:srgbClr val="002060"/>
                </a:solidFill>
              </a:rPr>
              <a:t>- во, 1992.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6. </a:t>
            </a:r>
            <a:r>
              <a:rPr lang="ru-RU" b="1" dirty="0" err="1" smtClean="0">
                <a:solidFill>
                  <a:srgbClr val="002060"/>
                </a:solidFill>
              </a:rPr>
              <a:t>Тиханович</a:t>
            </a:r>
            <a:r>
              <a:rPr lang="ru-RU" b="1" dirty="0" smtClean="0">
                <a:solidFill>
                  <a:srgbClr val="002060"/>
                </a:solidFill>
              </a:rPr>
              <a:t> В.Н. Юный рыболов. Изд.2 – е, доп. И </a:t>
            </a:r>
            <a:r>
              <a:rPr lang="ru-RU" b="1" dirty="0" err="1" smtClean="0">
                <a:solidFill>
                  <a:srgbClr val="002060"/>
                </a:solidFill>
              </a:rPr>
              <a:t>перераб</a:t>
            </a:r>
            <a:r>
              <a:rPr lang="ru-RU" b="1" dirty="0" smtClean="0">
                <a:solidFill>
                  <a:srgbClr val="002060"/>
                </a:solidFill>
              </a:rPr>
              <a:t>. – М.: Физкультура и спорт, 1987., ил. – (Азбука спорта)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nimated-Fish_H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9393" name="Rectangle 1"/>
          <p:cNvSpPr>
            <a:spLocks noChangeArrowheads="1"/>
          </p:cNvSpPr>
          <p:nvPr/>
        </p:nvSpPr>
        <p:spPr bwMode="auto">
          <a:xfrm>
            <a:off x="0" y="500042"/>
            <a:ext cx="7358082" cy="3754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ССЫЛКИ НА  ИНТЕРНЕТ РЕСУРСЫ</a:t>
            </a:r>
            <a:endParaRPr kumimoji="0" lang="ru-RU" sz="900" b="0" i="0" u="sng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u="sng" dirty="0">
                <a:solidFill>
                  <a:srgbClr val="C00000"/>
                </a:solidFill>
              </a:rPr>
              <a:t>1. </a:t>
            </a:r>
            <a:r>
              <a:rPr lang="ru-RU" sz="1600" u="sng" dirty="0">
                <a:solidFill>
                  <a:srgbClr val="C00000"/>
                </a:solidFill>
                <a:hlinkClick r:id="rId3"/>
              </a:rPr>
              <a:t>http://ribalka-vsem.ru/index/snarjazhenie_rybaka/0-186</a:t>
            </a:r>
            <a:endParaRPr lang="ru-RU" sz="1600" u="sng" dirty="0">
              <a:solidFill>
                <a:srgbClr val="C00000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u="sng" dirty="0">
                <a:solidFill>
                  <a:srgbClr val="C00000"/>
                </a:solidFill>
              </a:rPr>
              <a:t>2. </a:t>
            </a:r>
            <a:r>
              <a:rPr lang="ru-RU" sz="1600" u="sng" dirty="0">
                <a:solidFill>
                  <a:srgbClr val="C00000"/>
                </a:solidFill>
                <a:hlinkClick r:id="rId4"/>
              </a:rPr>
              <a:t>https://yandex.ru/search</a:t>
            </a:r>
            <a:r>
              <a:rPr lang="ru-RU" sz="1600" u="sng" dirty="0">
                <a:solidFill>
                  <a:srgbClr val="C00000"/>
                </a:solidFill>
              </a:rPr>
              <a:t>/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u="sng" dirty="0">
                <a:solidFill>
                  <a:srgbClr val="C00000"/>
                </a:solidFill>
              </a:rPr>
              <a:t>3. </a:t>
            </a:r>
            <a:r>
              <a:rPr lang="ru-RU" sz="1600" u="sng" dirty="0">
                <a:solidFill>
                  <a:srgbClr val="C00000"/>
                </a:solidFill>
                <a:hlinkClick r:id="rId5"/>
              </a:rPr>
              <a:t>http://lovitut.ru/content/</a:t>
            </a:r>
            <a:endParaRPr lang="ru-RU" sz="1600" u="sng" dirty="0">
              <a:solidFill>
                <a:srgbClr val="C00000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u="sng" dirty="0">
                <a:solidFill>
                  <a:srgbClr val="C00000"/>
                </a:solidFill>
              </a:rPr>
              <a:t>4. </a:t>
            </a:r>
            <a:r>
              <a:rPr lang="ru-RU" sz="1600" u="sng" dirty="0">
                <a:solidFill>
                  <a:srgbClr val="C00000"/>
                </a:solidFill>
                <a:hlinkClick r:id="rId6"/>
              </a:rPr>
              <a:t>http://nashzeleniymir.ru/окунь</a:t>
            </a:r>
            <a:endParaRPr lang="ru-RU" sz="1600" u="sng" dirty="0">
              <a:solidFill>
                <a:srgbClr val="C00000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u="sng" dirty="0">
                <a:solidFill>
                  <a:srgbClr val="C00000"/>
                </a:solidFill>
              </a:rPr>
              <a:t>5. </a:t>
            </a:r>
            <a:r>
              <a:rPr lang="ru-RU" sz="1600" u="sng" dirty="0">
                <a:solidFill>
                  <a:srgbClr val="C00000"/>
                </a:solidFill>
                <a:hlinkClick r:id="rId7"/>
              </a:rPr>
              <a:t>http://nashzeleniymir.ru/щука#interesnye-fakty-o-shhuke</a:t>
            </a:r>
            <a:endParaRPr lang="ru-RU" sz="1600" u="sng" dirty="0">
              <a:solidFill>
                <a:srgbClr val="C00000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u="sng" dirty="0">
                <a:solidFill>
                  <a:srgbClr val="C00000"/>
                </a:solidFill>
              </a:rPr>
              <a:t>6. </a:t>
            </a:r>
            <a:r>
              <a:rPr lang="ru-RU" sz="1600" u="sng" dirty="0">
                <a:solidFill>
                  <a:srgbClr val="C00000"/>
                </a:solidFill>
                <a:hlinkClick r:id="rId8"/>
              </a:rPr>
              <a:t>http://hipermir.ru/topic/ryby/shhuk</a:t>
            </a:r>
            <a:endParaRPr lang="ru-RU" sz="1600" u="sng" dirty="0">
              <a:solidFill>
                <a:srgbClr val="C00000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u="sng" dirty="0">
                <a:solidFill>
                  <a:srgbClr val="C00000"/>
                </a:solidFill>
              </a:rPr>
              <a:t>7.http://zonatigra.ru/publ/primety_narodnye_poverja/primety/primety_rybakov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u="sng" dirty="0">
                <a:solidFill>
                  <a:srgbClr val="C00000"/>
                </a:solidFill>
              </a:rPr>
              <a:t>8. </a:t>
            </a:r>
            <a:r>
              <a:rPr lang="ru-RU" sz="1600" u="sng" dirty="0">
                <a:solidFill>
                  <a:srgbClr val="C00000"/>
                </a:solidFill>
                <a:hlinkClick r:id="rId9"/>
              </a:rPr>
              <a:t>http://fishx.org/raznye-stati/primety-rybaka</a:t>
            </a:r>
            <a:endParaRPr lang="ru-RU" sz="1600" u="sng" dirty="0">
              <a:solidFill>
                <a:srgbClr val="C00000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u="sng" dirty="0">
                <a:solidFill>
                  <a:srgbClr val="C00000"/>
                </a:solidFill>
              </a:rPr>
              <a:t>9. </a:t>
            </a:r>
            <a:r>
              <a:rPr lang="ru-RU" sz="1600" u="sng" dirty="0">
                <a:solidFill>
                  <a:srgbClr val="C00000"/>
                </a:solidFill>
                <a:hlinkClick r:id="rId10"/>
              </a:rPr>
              <a:t>http://za4itaika.ru/Pages/Fish/rib_posl.php</a:t>
            </a:r>
            <a:endParaRPr lang="ru-RU" sz="1600" u="sng" dirty="0">
              <a:solidFill>
                <a:srgbClr val="C00000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u="sng" dirty="0">
                <a:solidFill>
                  <a:srgbClr val="C00000"/>
                </a:solidFill>
              </a:rPr>
              <a:t>10. </a:t>
            </a:r>
            <a:r>
              <a:rPr lang="ru-RU" sz="1600" u="sng" dirty="0">
                <a:solidFill>
                  <a:srgbClr val="C00000"/>
                </a:solidFill>
                <a:hlinkClick r:id="rId11"/>
              </a:rPr>
              <a:t>http://zagadki1.ru/zagadki-pro/zagadki-pro-rybalku.htm </a:t>
            </a:r>
            <a:endParaRPr lang="ru-RU" sz="1600" u="sng" dirty="0">
              <a:solidFill>
                <a:srgbClr val="C00000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u="sng" dirty="0">
                <a:solidFill>
                  <a:srgbClr val="C00000"/>
                </a:solidFill>
                <a:hlinkClick r:id="rId11"/>
              </a:rPr>
              <a:t>11</a:t>
            </a:r>
            <a:r>
              <a:rPr lang="ru-RU" sz="1600" u="sng" dirty="0">
                <a:solidFill>
                  <a:srgbClr val="C00000"/>
                </a:solidFill>
              </a:rPr>
              <a:t>. </a:t>
            </a:r>
            <a:r>
              <a:rPr lang="ru-RU" sz="1600" u="sng" dirty="0">
                <a:solidFill>
                  <a:srgbClr val="C00000"/>
                </a:solidFill>
                <a:hlinkClick r:id="rId12"/>
              </a:rPr>
              <a:t>http://ribalka-vsem.ru/index/bezopasnost_na_rybalke/0-34</a:t>
            </a:r>
            <a:endParaRPr lang="ru-RU" sz="1600" u="sng" dirty="0">
              <a:solidFill>
                <a:srgbClr val="C00000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u="sng" dirty="0">
                <a:solidFill>
                  <a:srgbClr val="C00000"/>
                </a:solidFill>
              </a:rPr>
              <a:t>12. </a:t>
            </a:r>
            <a:r>
              <a:rPr lang="ru-RU" sz="1600" u="sng" dirty="0">
                <a:solidFill>
                  <a:srgbClr val="C00000"/>
                </a:solidFill>
                <a:hlinkClick r:id="rId13"/>
              </a:rPr>
              <a:t>https://ru.wikipedia.org/wiki/Рыбалка</a:t>
            </a:r>
            <a:endParaRPr lang="ru-RU" sz="1600" u="sng" dirty="0">
              <a:solidFill>
                <a:srgbClr val="C00000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u="sng" dirty="0">
                <a:solidFill>
                  <a:srgbClr val="C00000"/>
                </a:solidFill>
              </a:rPr>
              <a:t>13. </a:t>
            </a:r>
            <a:r>
              <a:rPr lang="ru-RU" sz="1600" u="sng" dirty="0">
                <a:solidFill>
                  <a:srgbClr val="C00000"/>
                </a:solidFill>
                <a:hlinkClick r:id="rId14"/>
              </a:rPr>
              <a:t>http://ushakovdictionary.ru/word.php?wordid=67163</a:t>
            </a:r>
            <a:endParaRPr lang="ru-RU" sz="1600" u="sng" dirty="0">
              <a:solidFill>
                <a:srgbClr val="C00000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u="sng" dirty="0">
                <a:solidFill>
                  <a:srgbClr val="C00000"/>
                </a:solidFill>
              </a:rPr>
              <a:t>14. http://www.ruboman.ru/texnika-lovli-ryby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рабочий стол апрель 2021\рыбалка Панышев2\htmlima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050" y="-14288"/>
            <a:ext cx="9182100" cy="68865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489</TotalTime>
  <Words>1111</Words>
  <Application>Microsoft Office PowerPoint</Application>
  <PresentationFormat>Экран (4:3)</PresentationFormat>
  <Paragraphs>190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User</cp:lastModifiedBy>
  <cp:revision>85</cp:revision>
  <dcterms:created xsi:type="dcterms:W3CDTF">2017-03-26T13:51:55Z</dcterms:created>
  <dcterms:modified xsi:type="dcterms:W3CDTF">2021-04-27T11:24:07Z</dcterms:modified>
</cp:coreProperties>
</file>