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2" r:id="rId6"/>
    <p:sldId id="260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D4FF4-2B08-4204-87A0-7D09715241E6}" type="datetimeFigureOut">
              <a:rPr lang="ru-RU" smtClean="0"/>
              <a:t>13.05.2021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F04B3-2E5F-42C5-8C9C-426574EF80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3769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D4FF4-2B08-4204-87A0-7D09715241E6}" type="datetimeFigureOut">
              <a:rPr lang="ru-RU" smtClean="0"/>
              <a:t>13.05.2021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F04B3-2E5F-42C5-8C9C-426574EF80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9987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D4FF4-2B08-4204-87A0-7D09715241E6}" type="datetimeFigureOut">
              <a:rPr lang="ru-RU" smtClean="0"/>
              <a:t>13.05.2021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F04B3-2E5F-42C5-8C9C-426574EF80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7673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D4FF4-2B08-4204-87A0-7D09715241E6}" type="datetimeFigureOut">
              <a:rPr lang="ru-RU" smtClean="0"/>
              <a:t>13.05.2021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F04B3-2E5F-42C5-8C9C-426574EF80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1002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D4FF4-2B08-4204-87A0-7D09715241E6}" type="datetimeFigureOut">
              <a:rPr lang="ru-RU" smtClean="0"/>
              <a:t>13.05.2021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F04B3-2E5F-42C5-8C9C-426574EF80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9329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D4FF4-2B08-4204-87A0-7D09715241E6}" type="datetimeFigureOut">
              <a:rPr lang="ru-RU" smtClean="0"/>
              <a:t>13.05.2021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F04B3-2E5F-42C5-8C9C-426574EF80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443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D4FF4-2B08-4204-87A0-7D09715241E6}" type="datetimeFigureOut">
              <a:rPr lang="ru-RU" smtClean="0"/>
              <a:t>13.05.2021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F04B3-2E5F-42C5-8C9C-426574EF80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1995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D4FF4-2B08-4204-87A0-7D09715241E6}" type="datetimeFigureOut">
              <a:rPr lang="ru-RU" smtClean="0"/>
              <a:t>13.05.2021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F04B3-2E5F-42C5-8C9C-426574EF80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398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D4FF4-2B08-4204-87A0-7D09715241E6}" type="datetimeFigureOut">
              <a:rPr lang="ru-RU" smtClean="0"/>
              <a:t>13.05.2021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F04B3-2E5F-42C5-8C9C-426574EF80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95262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D4FF4-2B08-4204-87A0-7D09715241E6}" type="datetimeFigureOut">
              <a:rPr lang="ru-RU" smtClean="0"/>
              <a:t>13.05.2021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F04B3-2E5F-42C5-8C9C-426574EF80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8613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D4FF4-2B08-4204-87A0-7D09715241E6}" type="datetimeFigureOut">
              <a:rPr lang="ru-RU" smtClean="0"/>
              <a:t>13.05.2021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F04B3-2E5F-42C5-8C9C-426574EF80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0439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D4FF4-2B08-4204-87A0-7D09715241E6}" type="datetimeFigureOut">
              <a:rPr lang="ru-RU" smtClean="0"/>
              <a:t>13.05.2021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FF04B3-2E5F-42C5-8C9C-426574EF80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9798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gif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артинки по запросу &quot;фон для презентаций осень&quot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1"/>
          <a:stretch/>
        </p:blipFill>
        <p:spPr bwMode="auto">
          <a:xfrm>
            <a:off x="-1" y="-1"/>
            <a:ext cx="12192001" cy="684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893164" y="1507264"/>
            <a:ext cx="828624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Тема: Золотая </a:t>
            </a:r>
            <a:r>
              <a:rPr lang="ru-RU" sz="60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осень</a:t>
            </a:r>
            <a:endParaRPr lang="ru-RU" sz="60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893164" y="3257994"/>
            <a:ext cx="962026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0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Подготовила учитель русского языка и литературы</a:t>
            </a:r>
            <a:endParaRPr lang="ru-RU" sz="40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lvl="0"/>
            <a:r>
              <a:rPr lang="ru-RU" sz="40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Ахметова </a:t>
            </a:r>
            <a:r>
              <a:rPr lang="ru-RU" sz="4000" b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Аманкуль</a:t>
            </a:r>
            <a:r>
              <a:rPr lang="ru-RU" sz="40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ru-RU" sz="4000" b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Сейдуллаевна</a:t>
            </a:r>
            <a:endParaRPr lang="ru-RU" sz="40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6750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Картинки по запросу &quot;фон для презентаций осень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" y="0"/>
            <a:ext cx="12192000" cy="6051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750"/>
              </a:spcAft>
            </a:pPr>
            <a:r>
              <a:rPr lang="ru-RU" sz="3200" b="1" dirty="0" smtClean="0">
                <a:solidFill>
                  <a:srgbClr val="C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Игра «Доброе утро»!</a:t>
            </a:r>
            <a:endParaRPr lang="ru-RU" sz="3200" dirty="0" smtClean="0">
              <a:solidFill>
                <a:srgbClr val="C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750"/>
              </a:spcAft>
            </a:pPr>
            <a:r>
              <a:rPr lang="ru-RU" sz="3200" b="1" dirty="0" smtClean="0">
                <a:solidFill>
                  <a:srgbClr val="C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 скажу слова «Доброе утро…» и назову кого-то из нашего класса. Те, кого я назову, помашут мне рукой – значит, вы услышали меня и отвечаете на приветствие.</a:t>
            </a:r>
            <a:endParaRPr lang="ru-RU" sz="3200" dirty="0" smtClean="0">
              <a:solidFill>
                <a:srgbClr val="C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750"/>
              </a:spcAft>
            </a:pPr>
            <a:r>
              <a:rPr lang="ru-RU" sz="3200" b="1" dirty="0" smtClean="0">
                <a:solidFill>
                  <a:srgbClr val="C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Попробуем?</a:t>
            </a:r>
            <a:endParaRPr lang="ru-RU" sz="3200" dirty="0" smtClean="0">
              <a:solidFill>
                <a:srgbClr val="C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3200" b="1" i="1" dirty="0" smtClean="0">
                <a:solidFill>
                  <a:srgbClr val="C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Доброе </a:t>
            </a:r>
            <a:r>
              <a:rPr lang="ru-RU" sz="3200" b="1" i="1" dirty="0" err="1" smtClean="0">
                <a:solidFill>
                  <a:srgbClr val="C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ут</a:t>
            </a:r>
            <a:r>
              <a:rPr lang="ru-RU" sz="3200" b="1" i="1" dirty="0" smtClean="0">
                <a:solidFill>
                  <a:srgbClr val="C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 smtClean="0">
                <a:solidFill>
                  <a:srgbClr val="C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</a:t>
            </a:r>
            <a:r>
              <a:rPr lang="ru-RU" sz="3200" b="1" i="1" dirty="0" smtClean="0">
                <a:solidFill>
                  <a:srgbClr val="C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всем девочкам!</a:t>
            </a:r>
            <a:endParaRPr lang="ru-RU" sz="3200" dirty="0" smtClean="0">
              <a:solidFill>
                <a:srgbClr val="C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3200" b="1" i="1" dirty="0" smtClean="0">
                <a:solidFill>
                  <a:srgbClr val="C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Доброе </a:t>
            </a:r>
            <a:r>
              <a:rPr lang="ru-RU" sz="3200" b="1" i="1" dirty="0" err="1" smtClean="0">
                <a:solidFill>
                  <a:srgbClr val="C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ут</a:t>
            </a:r>
            <a:r>
              <a:rPr lang="ru-RU" sz="3200" b="1" i="1" dirty="0" smtClean="0">
                <a:solidFill>
                  <a:srgbClr val="C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 smtClean="0">
                <a:solidFill>
                  <a:srgbClr val="C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</a:t>
            </a:r>
            <a:r>
              <a:rPr lang="ru-RU" sz="3200" b="1" i="1" dirty="0" smtClean="0">
                <a:solidFill>
                  <a:srgbClr val="C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всем мальчикам!</a:t>
            </a:r>
            <a:endParaRPr lang="ru-RU" sz="3200" dirty="0" smtClean="0">
              <a:solidFill>
                <a:srgbClr val="C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3200" b="1" i="1" dirty="0" smtClean="0">
                <a:solidFill>
                  <a:srgbClr val="C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Доброе </a:t>
            </a:r>
            <a:r>
              <a:rPr lang="ru-RU" sz="3200" b="1" i="1" dirty="0" err="1" smtClean="0">
                <a:solidFill>
                  <a:srgbClr val="C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ут</a:t>
            </a:r>
            <a:r>
              <a:rPr lang="ru-RU" sz="3200" b="1" i="1" dirty="0" smtClean="0">
                <a:solidFill>
                  <a:srgbClr val="C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 smtClean="0">
                <a:solidFill>
                  <a:srgbClr val="C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</a:t>
            </a:r>
            <a:r>
              <a:rPr lang="ru-RU" sz="3200" b="1" i="1" dirty="0" smtClean="0">
                <a:solidFill>
                  <a:srgbClr val="C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всем т ем, у кого хорошее наст роение!</a:t>
            </a:r>
            <a:endParaRPr lang="ru-RU" sz="3200" dirty="0" smtClean="0">
              <a:solidFill>
                <a:srgbClr val="C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3200" b="1" i="1" dirty="0" smtClean="0">
                <a:solidFill>
                  <a:srgbClr val="C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Доброе </a:t>
            </a:r>
            <a:r>
              <a:rPr lang="ru-RU" sz="3200" b="1" i="1" dirty="0" err="1" smtClean="0">
                <a:solidFill>
                  <a:srgbClr val="C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ут</a:t>
            </a:r>
            <a:r>
              <a:rPr lang="ru-RU" sz="3200" b="1" i="1" dirty="0" smtClean="0">
                <a:solidFill>
                  <a:srgbClr val="C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 smtClean="0">
                <a:solidFill>
                  <a:srgbClr val="C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</a:t>
            </a:r>
            <a:r>
              <a:rPr lang="ru-RU" sz="3200" b="1" i="1" dirty="0" smtClean="0">
                <a:solidFill>
                  <a:srgbClr val="C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всем , </a:t>
            </a:r>
            <a:r>
              <a:rPr lang="ru-RU" sz="3200" b="1" i="1" dirty="0" err="1" smtClean="0">
                <a:solidFill>
                  <a:srgbClr val="C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кт</a:t>
            </a:r>
            <a:r>
              <a:rPr lang="ru-RU" sz="3200" b="1" i="1" dirty="0" smtClean="0">
                <a:solidFill>
                  <a:srgbClr val="C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 сегодня будет</a:t>
            </a:r>
            <a:endParaRPr lang="ru-RU" sz="3200" dirty="0" smtClean="0">
              <a:solidFill>
                <a:srgbClr val="C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3200" b="1" i="1" dirty="0" err="1" smtClean="0">
                <a:solidFill>
                  <a:srgbClr val="C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</a:t>
            </a:r>
            <a:r>
              <a:rPr lang="ru-RU" sz="3200" b="1" i="1" dirty="0" smtClean="0">
                <a:solidFill>
                  <a:srgbClr val="C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арат </a:t>
            </a:r>
            <a:r>
              <a:rPr lang="ru-RU" sz="3200" b="1" i="1" dirty="0" err="1" smtClean="0">
                <a:solidFill>
                  <a:srgbClr val="C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ься</a:t>
            </a:r>
            <a:r>
              <a:rPr lang="ru-RU" sz="3200" b="1" i="1" dirty="0" smtClean="0">
                <a:solidFill>
                  <a:srgbClr val="C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хорошо работ </a:t>
            </a:r>
            <a:r>
              <a:rPr lang="ru-RU" sz="3200" b="1" i="1" dirty="0" err="1" smtClean="0">
                <a:solidFill>
                  <a:srgbClr val="C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ат</a:t>
            </a:r>
            <a:r>
              <a:rPr lang="ru-RU" sz="3200" b="1" i="1" dirty="0" smtClean="0">
                <a:solidFill>
                  <a:srgbClr val="C000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ь на уроке!</a:t>
            </a:r>
            <a:endParaRPr lang="ru-RU" sz="3200" dirty="0">
              <a:solidFill>
                <a:srgbClr val="C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6107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Картинки по запросу &quot;фон для презентаций осень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78119" y="1348800"/>
            <a:ext cx="8018542" cy="5509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4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Сегодня мы</a:t>
            </a:r>
          </a:p>
          <a:p>
            <a:pPr lvl="0"/>
            <a:r>
              <a:rPr lang="ru-RU" sz="4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б</a:t>
            </a:r>
            <a:r>
              <a:rPr lang="ru-RU" sz="4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удем составлять тексты</a:t>
            </a:r>
          </a:p>
          <a:p>
            <a:pPr lvl="0"/>
            <a:r>
              <a:rPr lang="ru-RU" sz="4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по картинкам и вопросам;</a:t>
            </a:r>
          </a:p>
          <a:p>
            <a:pPr lvl="0"/>
            <a:r>
              <a:rPr lang="ru-RU" sz="4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о</a:t>
            </a:r>
            <a:r>
              <a:rPr lang="ru-RU" sz="4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пределять тексты разных </a:t>
            </a:r>
          </a:p>
          <a:p>
            <a:pPr lvl="0"/>
            <a:r>
              <a:rPr lang="ru-RU" sz="4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жанров;</a:t>
            </a:r>
          </a:p>
          <a:p>
            <a:pPr lvl="0"/>
            <a:r>
              <a:rPr lang="ru-RU" sz="4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п</a:t>
            </a:r>
            <a:r>
              <a:rPr lang="ru-RU" sz="4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исать слова, написание </a:t>
            </a:r>
          </a:p>
          <a:p>
            <a:pPr lvl="0"/>
            <a:r>
              <a:rPr lang="ru-RU" sz="4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которых расходится </a:t>
            </a:r>
          </a:p>
          <a:p>
            <a:pPr lvl="0"/>
            <a:r>
              <a:rPr lang="ru-RU" sz="4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с произношением;</a:t>
            </a:r>
            <a:r>
              <a:rPr lang="ru-RU" sz="40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endParaRPr lang="ru-RU" sz="40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3069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8" name="Picture 12" descr="Картинки по запросу &quot;фон для презентаций осень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532"/>
            <a:ext cx="12192000" cy="6927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Картинки по запросу &quot;картинки осенние листья&quot;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2" t="3473" r="4663" b="9321"/>
          <a:stretch/>
        </p:blipFill>
        <p:spPr bwMode="auto">
          <a:xfrm>
            <a:off x="1845732" y="351364"/>
            <a:ext cx="2871753" cy="2270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Картинки по запросу &quot;картинки осенние листья&quot;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10" t="4881" r="5289" b="7254"/>
          <a:stretch/>
        </p:blipFill>
        <p:spPr bwMode="auto">
          <a:xfrm>
            <a:off x="8712488" y="454618"/>
            <a:ext cx="2518163" cy="2429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92758" y="1079481"/>
            <a:ext cx="342777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effectLst/>
              </a:rPr>
              <a:t>1. </a:t>
            </a:r>
            <a:r>
              <a:rPr lang="ru-RU" sz="54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effectLst/>
              </a:rPr>
              <a:t>юьнесО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C00000"/>
              </a:solidFill>
              <a:effectLst/>
            </a:endParaRPr>
          </a:p>
        </p:txBody>
      </p:sp>
      <p:pic>
        <p:nvPicPr>
          <p:cNvPr id="4110" name="Picture 14" descr="Картинки по запросу &quot;картинки осенние листья&quot;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58" r="18275" b="8879"/>
          <a:stretch/>
        </p:blipFill>
        <p:spPr bwMode="auto">
          <a:xfrm>
            <a:off x="5491139" y="330464"/>
            <a:ext cx="1844298" cy="2677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6" descr="Картинки по запросу &quot;картинки осенние листья&quot;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83" t="12601" r="18745"/>
          <a:stretch/>
        </p:blipFill>
        <p:spPr bwMode="auto">
          <a:xfrm rot="19694956">
            <a:off x="2279310" y="3104549"/>
            <a:ext cx="1968285" cy="1993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4" name="Picture 18" descr="Картинки по запросу &quot;картинки осенние листья&quot;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96" t="5204" r="15253" b="7663"/>
          <a:stretch/>
        </p:blipFill>
        <p:spPr bwMode="auto">
          <a:xfrm rot="17717274">
            <a:off x="9430245" y="2785368"/>
            <a:ext cx="1921790" cy="2805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6" name="Picture 20" descr="Картинки по запросу &quot;картинки осенние листья&quot;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4322" y="2883719"/>
            <a:ext cx="2281789" cy="2281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674213" y="1025046"/>
            <a:ext cx="166122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5400" b="1" dirty="0" smtClean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7030A0"/>
                </a:solidFill>
              </a:rPr>
              <a:t>4.отэ</a:t>
            </a:r>
            <a:endParaRPr lang="ru-RU" sz="5400" b="1" dirty="0">
              <a:ln w="22225">
                <a:solidFill>
                  <a:srgbClr val="ED7D31"/>
                </a:solidFill>
                <a:prstDash val="solid"/>
              </a:ln>
              <a:solidFill>
                <a:srgbClr val="7030A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717485" y="3385768"/>
            <a:ext cx="366344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5400" b="1" dirty="0" smtClean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002060"/>
                </a:solidFill>
              </a:rPr>
              <a:t>6. </a:t>
            </a:r>
            <a:r>
              <a:rPr lang="ru-RU" sz="5400" b="1" dirty="0" err="1" smtClean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002060"/>
                </a:solidFill>
              </a:rPr>
              <a:t>дапотсил</a:t>
            </a:r>
            <a:endParaRPr lang="ru-RU" sz="5400" b="1" dirty="0">
              <a:ln w="22225">
                <a:solidFill>
                  <a:srgbClr val="ED7D31"/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897807" y="3528067"/>
            <a:ext cx="284584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5400" b="1" dirty="0" smtClean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00B050"/>
                </a:solidFill>
              </a:rPr>
              <a:t>2. </a:t>
            </a:r>
            <a:r>
              <a:rPr lang="ru-RU" sz="5400" b="1" dirty="0" err="1" smtClean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00B050"/>
                </a:solidFill>
              </a:rPr>
              <a:t>яьтсил</a:t>
            </a:r>
            <a:endParaRPr lang="ru-RU" sz="5400" b="1" dirty="0">
              <a:ln w="22225">
                <a:solidFill>
                  <a:srgbClr val="ED7D31"/>
                </a:solidFill>
                <a:prstDash val="solid"/>
              </a:ln>
              <a:solidFill>
                <a:srgbClr val="00B05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712488" y="4447257"/>
            <a:ext cx="18473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endParaRPr lang="ru-RU" sz="5400" b="1" dirty="0">
              <a:ln w="22225">
                <a:solidFill>
                  <a:srgbClr val="ED7D31"/>
                </a:solidFill>
                <a:prstDash val="solid"/>
              </a:ln>
              <a:solidFill>
                <a:srgbClr val="C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938143" y="1079481"/>
            <a:ext cx="242431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5400" b="1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FF00"/>
                </a:solidFill>
              </a:rPr>
              <a:t>5</a:t>
            </a:r>
            <a:r>
              <a:rPr lang="ru-RU" sz="5400" b="1" dirty="0" smtClean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FF00"/>
                </a:solidFill>
              </a:rPr>
              <a:t>. </a:t>
            </a:r>
            <a:r>
              <a:rPr lang="ru-RU" sz="6000" b="1" dirty="0" err="1" smtClean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FF00"/>
                </a:solidFill>
              </a:rPr>
              <a:t>тёди</a:t>
            </a:r>
            <a:endParaRPr lang="ru-RU" sz="6000" b="1" dirty="0">
              <a:ln w="22225">
                <a:solidFill>
                  <a:srgbClr val="ED7D31"/>
                </a:solidFill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902030" y="3310327"/>
            <a:ext cx="245451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5400" b="1" dirty="0" smtClean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C00000"/>
                </a:solidFill>
              </a:rPr>
              <a:t>3. </a:t>
            </a:r>
            <a:r>
              <a:rPr lang="ru-RU" sz="5400" b="1" dirty="0" err="1" smtClean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C00000"/>
                </a:solidFill>
              </a:rPr>
              <a:t>тятел</a:t>
            </a:r>
            <a:endParaRPr lang="ru-RU" sz="5400" b="1" dirty="0">
              <a:ln w="22225">
                <a:solidFill>
                  <a:srgbClr val="ED7D31"/>
                </a:solidFill>
                <a:prstDash val="solid"/>
              </a:ln>
              <a:solidFill>
                <a:srgbClr val="C0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549452" y="5021635"/>
            <a:ext cx="7093096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5400" b="1" dirty="0" smtClean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C000"/>
                </a:solidFill>
              </a:rPr>
              <a:t>Осенью листья летят – </a:t>
            </a:r>
          </a:p>
          <a:p>
            <a:pPr lvl="0" algn="ctr"/>
            <a:r>
              <a:rPr lang="ru-RU" sz="5400" b="1" dirty="0" smtClean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C000"/>
                </a:solidFill>
              </a:rPr>
              <a:t>это идет </a:t>
            </a:r>
            <a:r>
              <a:rPr lang="ru-RU" sz="5400" b="1" dirty="0" smtClean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C00000"/>
                </a:solidFill>
              </a:rPr>
              <a:t>листопад</a:t>
            </a:r>
            <a:endParaRPr lang="ru-RU" sz="5400" b="1" dirty="0">
              <a:ln w="22225">
                <a:solidFill>
                  <a:srgbClr val="ED7D31"/>
                </a:solidFill>
                <a:prstDash val="solid"/>
              </a:ln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4051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Картинки по запросу &quot;картинки золотая осень листопад анимация&quot;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30793" y="2967335"/>
            <a:ext cx="11330409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7030A0"/>
                </a:solidFill>
              </a:rPr>
              <a:t>Листопад – это </a:t>
            </a:r>
          </a:p>
          <a:p>
            <a:pPr algn="ctr"/>
            <a:r>
              <a:rPr lang="ru-RU" sz="6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7030A0"/>
                </a:solidFill>
                <a:latin typeface="arial" panose="020B0604020202020204" pitchFamily="34" charset="0"/>
              </a:rPr>
              <a:t>о</a:t>
            </a:r>
            <a:r>
              <a:rPr lang="ru-RU" sz="6600" b="1" i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7030A0"/>
                </a:solidFill>
                <a:latin typeface="arial" panose="020B0604020202020204" pitchFamily="34" charset="0"/>
              </a:rPr>
              <a:t>падание листьев осенью</a:t>
            </a:r>
            <a:endParaRPr lang="ru-RU" sz="66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748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артинки по запросу &quot;осенние фоны для презентаций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89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69701" y="618180"/>
            <a:ext cx="1104701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    Все лето листья подставляли солнцу </a:t>
            </a:r>
          </a:p>
          <a:p>
            <a:r>
              <a:rPr lang="ru-RU" sz="2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свои ладошки. И до того они нагрелись </a:t>
            </a:r>
          </a:p>
          <a:p>
            <a:r>
              <a:rPr lang="ru-RU" sz="2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солнцем, что к осени стали похожи на него. </a:t>
            </a:r>
          </a:p>
          <a:p>
            <a:endParaRPr lang="ru-RU" sz="2400" b="1" dirty="0" smtClean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r>
              <a:rPr lang="ru-RU" sz="2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Они стали багряными                и золотыми.     </a:t>
            </a:r>
          </a:p>
          <a:p>
            <a:endParaRPr lang="ru-RU" sz="24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endParaRPr lang="ru-RU" sz="2400" b="1" dirty="0" smtClean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r>
              <a:rPr lang="ru-RU" sz="2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Подул </a:t>
            </a:r>
          </a:p>
          <a:p>
            <a:r>
              <a:rPr lang="ru-RU" sz="2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осенний </a:t>
            </a:r>
          </a:p>
          <a:p>
            <a:r>
              <a:rPr lang="ru-RU" sz="2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ветер,                  и полетели листья, как птички,                         </a:t>
            </a:r>
          </a:p>
          <a:p>
            <a:endParaRPr lang="ru-RU" sz="2400" b="1" dirty="0" smtClean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endParaRPr lang="ru-RU" sz="2400" b="1" dirty="0" smtClean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r>
              <a:rPr lang="ru-RU" sz="2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запрыгали, как белки. </a:t>
            </a:r>
          </a:p>
          <a:p>
            <a:endParaRPr lang="ru-RU" sz="2400" b="1" dirty="0" smtClean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endParaRPr lang="ru-RU" sz="24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9821" y="461665"/>
            <a:ext cx="2717975" cy="150383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5047" y="1876924"/>
            <a:ext cx="2058163" cy="1557411"/>
          </a:xfrm>
          <a:prstGeom prst="rect">
            <a:avLst/>
          </a:prstGeom>
        </p:spPr>
      </p:pic>
      <p:pic>
        <p:nvPicPr>
          <p:cNvPr id="3082" name="Picture 10" descr="Картинки по запросу &quot;картинки осенние листья золотые&quot;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5652" y="2122010"/>
            <a:ext cx="2133356" cy="1557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Картинки по запросу &quot;картинки осенний ветер для детей&quot;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9885" y="3068078"/>
            <a:ext cx="2066254" cy="1916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59956" y="3901090"/>
            <a:ext cx="2846166" cy="992881"/>
          </a:xfrm>
          <a:prstGeom prst="rect">
            <a:avLst/>
          </a:prstGeom>
        </p:spPr>
      </p:pic>
      <p:pic>
        <p:nvPicPr>
          <p:cNvPr id="3086" name="Picture 14" descr="Картинки по запросу &quot;картинки запрыгали белки осенью  в лесу&quot;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510" y="4397530"/>
            <a:ext cx="3025502" cy="2009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2255564" y="0"/>
            <a:ext cx="461171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C00000"/>
                </a:solidFill>
              </a:rPr>
              <a:t>Золотая осень 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371889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8" name="Picture 6" descr="Картинки по запросу &quot;фон для презентаций осень анимация&quot;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233375" y="207471"/>
            <a:ext cx="5958625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600" b="1" dirty="0">
                <a:solidFill>
                  <a:srgbClr val="FFFF00"/>
                </a:solidFill>
                <a:latin typeface="Comic Sans MS" panose="030F0702030302020204" pitchFamily="66" charset="0"/>
              </a:rPr>
              <a:t>Зашумел в лесу золотой дождь. </a:t>
            </a:r>
          </a:p>
          <a:p>
            <a:pPr lvl="0"/>
            <a:r>
              <a:rPr lang="ru-RU" sz="3600" b="1" dirty="0">
                <a:solidFill>
                  <a:srgbClr val="FFFF00"/>
                </a:solidFill>
                <a:latin typeface="Comic Sans MS" panose="030F0702030302020204" pitchFamily="66" charset="0"/>
              </a:rPr>
              <a:t>Это осенние листья полетели, </a:t>
            </a:r>
          </a:p>
          <a:p>
            <a:pPr lvl="0"/>
            <a:r>
              <a:rPr lang="ru-RU" sz="3600" b="1" dirty="0">
                <a:solidFill>
                  <a:srgbClr val="FFFF00"/>
                </a:solidFill>
                <a:latin typeface="Comic Sans MS" panose="030F0702030302020204" pitchFamily="66" charset="0"/>
              </a:rPr>
              <a:t>закружились, закачались, зашуршали, зашептались. </a:t>
            </a:r>
          </a:p>
          <a:p>
            <a:pPr lvl="0"/>
            <a:r>
              <a:rPr lang="ru-RU" sz="3600" b="1" dirty="0">
                <a:solidFill>
                  <a:srgbClr val="FFFF00"/>
                </a:solidFill>
                <a:latin typeface="Comic Sans MS" panose="030F0702030302020204" pitchFamily="66" charset="0"/>
              </a:rPr>
              <a:t>Они говорили о том, что листопад похож на золотой дождь.</a:t>
            </a:r>
          </a:p>
        </p:txBody>
      </p:sp>
    </p:spTree>
    <p:extLst>
      <p:ext uri="{BB962C8B-B14F-4D97-AF65-F5344CB8AC3E}">
        <p14:creationId xmlns:p14="http://schemas.microsoft.com/office/powerpoint/2010/main" val="2287542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Картинки по запросу &quot;картинки листопад   для детей&quot;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7300" y="0"/>
            <a:ext cx="7864699" cy="6866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Картинки по запросу &quot;осенние фоны для презентаций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35"/>
            <a:ext cx="506139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03244" y="1750384"/>
            <a:ext cx="332334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1.Когда начинается </a:t>
            </a:r>
          </a:p>
          <a:p>
            <a:pPr lvl="0" algn="ctr"/>
            <a:r>
              <a:rPr lang="ru-RU" sz="2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листопад?</a:t>
            </a:r>
            <a:endParaRPr lang="ru-RU" sz="24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8814" y="2533585"/>
            <a:ext cx="37695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2.Что происходит с листьями на деревьях?</a:t>
            </a:r>
            <a:endParaRPr lang="ru-RU" sz="24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9354" y="3485462"/>
            <a:ext cx="334850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3.Какими становятся </a:t>
            </a:r>
          </a:p>
          <a:p>
            <a:pPr lvl="0" algn="ctr"/>
            <a:r>
              <a:rPr lang="ru-RU" sz="2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листья?</a:t>
            </a:r>
            <a:endParaRPr lang="ru-RU" sz="24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96721" y="4197643"/>
            <a:ext cx="28333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4.Как они летят?</a:t>
            </a:r>
            <a:endParaRPr lang="ru-RU" sz="24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03244" y="4684162"/>
            <a:ext cx="26401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5.На кого они </a:t>
            </a:r>
          </a:p>
          <a:p>
            <a:pPr lvl="0" algn="ctr"/>
            <a:r>
              <a:rPr lang="ru-RU" sz="2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похожи?</a:t>
            </a:r>
            <a:endParaRPr lang="ru-RU" sz="24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48814" y="5467363"/>
            <a:ext cx="321972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6.С чем можно     сравнить листопад?</a:t>
            </a:r>
            <a:endParaRPr lang="ru-RU" sz="24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4883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Картинки по запросу &quot;картинки фон для презентации осень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972552" y="1750384"/>
            <a:ext cx="1847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endParaRPr lang="ru-RU" sz="24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8814" y="2533585"/>
            <a:ext cx="37695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ru-RU" sz="24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9354" y="3485462"/>
            <a:ext cx="33485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ru-RU" sz="24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96721" y="4197643"/>
            <a:ext cx="28333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ru-RU" sz="24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03244" y="4684162"/>
            <a:ext cx="26401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ru-RU" sz="24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48814" y="5467363"/>
            <a:ext cx="321972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ru-RU" sz="24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782182" y="1308227"/>
            <a:ext cx="6134637" cy="42415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00B05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Листопад начинается </a:t>
            </a:r>
            <a:r>
              <a:rPr lang="ru-RU" sz="2800" b="1" dirty="0" smtClean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осенью</a:t>
            </a:r>
            <a:r>
              <a:rPr lang="ru-RU" sz="2800" b="1" dirty="0" smtClean="0">
                <a:solidFill>
                  <a:srgbClr val="00B05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  </a:t>
            </a:r>
            <a:r>
              <a:rPr lang="ru-RU" sz="2800" b="1" dirty="0">
                <a:solidFill>
                  <a:srgbClr val="00B05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Листья на деревьях становятся похожими </a:t>
            </a:r>
            <a:r>
              <a:rPr lang="ru-RU" sz="2800" b="1" dirty="0" smtClean="0">
                <a:solidFill>
                  <a:srgbClr val="00B05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lang="ru-RU" sz="2800" b="1" dirty="0" smtClean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солнышко</a:t>
            </a:r>
            <a:r>
              <a:rPr lang="ru-RU" sz="2800" b="1" dirty="0" smtClean="0">
                <a:solidFill>
                  <a:srgbClr val="00B05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800" b="1" dirty="0">
                <a:solidFill>
                  <a:srgbClr val="00B05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Листья стали </a:t>
            </a:r>
            <a:r>
              <a:rPr lang="ru-RU" sz="2800" b="1" dirty="0" smtClean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багряные</a:t>
            </a:r>
            <a:r>
              <a:rPr lang="ru-RU" sz="2800" b="1" dirty="0" smtClean="0">
                <a:solidFill>
                  <a:srgbClr val="00B05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00B05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lang="ru-RU" sz="2800" b="1" dirty="0" smtClean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золотые</a:t>
            </a:r>
            <a:r>
              <a:rPr lang="ru-RU" sz="2800" b="1" dirty="0" smtClean="0">
                <a:solidFill>
                  <a:srgbClr val="00B05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800" b="1" dirty="0">
                <a:solidFill>
                  <a:srgbClr val="00B05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Полетели листья, как </a:t>
            </a:r>
            <a:r>
              <a:rPr lang="ru-RU" sz="2800" b="1" dirty="0" smtClean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птички</a:t>
            </a:r>
            <a:r>
              <a:rPr lang="ru-RU" sz="2800" b="1" dirty="0" smtClean="0">
                <a:solidFill>
                  <a:srgbClr val="00B05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800" b="1" dirty="0">
                <a:solidFill>
                  <a:srgbClr val="00B05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запрыгали, </a:t>
            </a:r>
            <a:r>
              <a:rPr lang="ru-RU" sz="2800" b="1" dirty="0" smtClean="0">
                <a:solidFill>
                  <a:srgbClr val="00B05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как </a:t>
            </a:r>
            <a:r>
              <a:rPr lang="ru-RU" sz="2800" b="1" dirty="0" smtClean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белки</a:t>
            </a:r>
            <a:r>
              <a:rPr lang="ru-RU" sz="2800" b="1" dirty="0" smtClean="0">
                <a:solidFill>
                  <a:srgbClr val="00B05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ru-RU" sz="2800" b="1" dirty="0">
              <a:solidFill>
                <a:srgbClr val="00B050"/>
              </a:solidFill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rgbClr val="00B05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Листопад </a:t>
            </a:r>
            <a:r>
              <a:rPr lang="ru-RU" sz="2800" b="1" dirty="0">
                <a:solidFill>
                  <a:srgbClr val="00B05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похож на </a:t>
            </a:r>
            <a:r>
              <a:rPr lang="ru-RU" sz="2800" b="1" dirty="0" smtClean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золотой дождь </a:t>
            </a:r>
            <a:r>
              <a:rPr lang="ru-RU" sz="28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0877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Картинки по запросу &quot;картинки фон для презентации осень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972552" y="1750384"/>
            <a:ext cx="1847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endParaRPr lang="ru-RU" sz="24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8814" y="2533585"/>
            <a:ext cx="37695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ru-RU" sz="24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9354" y="3485462"/>
            <a:ext cx="33485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ru-RU" sz="24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96721" y="4197643"/>
            <a:ext cx="28333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ru-RU" sz="24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03244" y="4684162"/>
            <a:ext cx="26401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ru-RU" sz="24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48814" y="5467363"/>
            <a:ext cx="321972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ru-RU" sz="24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762950" y="924311"/>
            <a:ext cx="7429050" cy="6546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rgbClr val="00B05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Дескрипторы к составлению текста: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rgbClr val="00B05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1.Правильно вставляет слово «</a:t>
            </a:r>
            <a:r>
              <a:rPr lang="ru-RU" sz="2800" b="1" dirty="0" smtClean="0">
                <a:solidFill>
                  <a:srgbClr val="C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осенью</a:t>
            </a:r>
            <a:r>
              <a:rPr lang="ru-RU" sz="2800" b="1" dirty="0" smtClean="0">
                <a:solidFill>
                  <a:srgbClr val="00B05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».</a:t>
            </a:r>
          </a:p>
          <a:p>
            <a:pPr lvl="0">
              <a:lnSpc>
                <a:spcPct val="107000"/>
              </a:lnSpc>
            </a:pPr>
            <a:r>
              <a:rPr lang="ru-RU" sz="2800" b="1" dirty="0" smtClean="0">
                <a:solidFill>
                  <a:srgbClr val="00B05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2.Правильно </a:t>
            </a:r>
            <a:r>
              <a:rPr lang="ru-RU" sz="2800" b="1" dirty="0">
                <a:solidFill>
                  <a:srgbClr val="00B05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вставляет слово </a:t>
            </a:r>
            <a:r>
              <a:rPr lang="ru-RU" sz="2800" b="1" dirty="0" smtClean="0">
                <a:solidFill>
                  <a:srgbClr val="00B05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2800" b="1" dirty="0" smtClean="0">
                <a:solidFill>
                  <a:srgbClr val="C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солнышко</a:t>
            </a:r>
            <a:r>
              <a:rPr lang="ru-RU" sz="2800" b="1" dirty="0" smtClean="0">
                <a:solidFill>
                  <a:srgbClr val="00B05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».</a:t>
            </a:r>
          </a:p>
          <a:p>
            <a:pPr lvl="0">
              <a:lnSpc>
                <a:spcPct val="107000"/>
              </a:lnSpc>
            </a:pPr>
            <a:r>
              <a:rPr lang="ru-RU" sz="2800" b="1" dirty="0" smtClean="0">
                <a:solidFill>
                  <a:srgbClr val="00B05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3.Правильно </a:t>
            </a:r>
            <a:r>
              <a:rPr lang="ru-RU" sz="2800" b="1" dirty="0">
                <a:solidFill>
                  <a:srgbClr val="00B05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вставляет </a:t>
            </a:r>
            <a:r>
              <a:rPr lang="ru-RU" sz="2800" b="1" dirty="0" smtClean="0">
                <a:solidFill>
                  <a:srgbClr val="00B05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слова «</a:t>
            </a:r>
            <a:r>
              <a:rPr lang="ru-RU" sz="2800" b="1" dirty="0" smtClean="0">
                <a:solidFill>
                  <a:srgbClr val="C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багряными и золотыми</a:t>
            </a:r>
            <a:r>
              <a:rPr lang="ru-RU" sz="2800" b="1" dirty="0" smtClean="0">
                <a:solidFill>
                  <a:srgbClr val="00B05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».</a:t>
            </a:r>
          </a:p>
          <a:p>
            <a:pPr lvl="0">
              <a:lnSpc>
                <a:spcPct val="107000"/>
              </a:lnSpc>
            </a:pPr>
            <a:r>
              <a:rPr lang="ru-RU" sz="2800" b="1" dirty="0" smtClean="0">
                <a:solidFill>
                  <a:srgbClr val="00B05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4.Правильно </a:t>
            </a:r>
            <a:r>
              <a:rPr lang="ru-RU" sz="2800" b="1" dirty="0">
                <a:solidFill>
                  <a:srgbClr val="00B05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вставляет слово </a:t>
            </a:r>
            <a:endParaRPr lang="ru-RU" sz="2800" b="1" dirty="0" smtClean="0">
              <a:solidFill>
                <a:srgbClr val="00B050"/>
              </a:solidFill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</a:pPr>
            <a:r>
              <a:rPr lang="ru-RU" sz="2800" b="1" dirty="0" smtClean="0">
                <a:solidFill>
                  <a:srgbClr val="00B05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2800" b="1" dirty="0" smtClean="0">
                <a:solidFill>
                  <a:srgbClr val="C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птички и белки</a:t>
            </a:r>
            <a:r>
              <a:rPr lang="ru-RU" sz="2800" b="1" dirty="0" smtClean="0">
                <a:solidFill>
                  <a:srgbClr val="00B05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».</a:t>
            </a:r>
          </a:p>
          <a:p>
            <a:pPr lvl="0">
              <a:lnSpc>
                <a:spcPct val="107000"/>
              </a:lnSpc>
            </a:pPr>
            <a:r>
              <a:rPr lang="ru-RU" sz="2800" b="1" dirty="0" smtClean="0">
                <a:solidFill>
                  <a:srgbClr val="00B05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5.Определяет на что похож дождь.</a:t>
            </a:r>
            <a:endParaRPr lang="ru-RU" sz="2800" b="1" dirty="0">
              <a:solidFill>
                <a:srgbClr val="00B050"/>
              </a:solidFill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</a:pPr>
            <a:endParaRPr lang="ru-RU" sz="2800" b="1" dirty="0">
              <a:solidFill>
                <a:srgbClr val="00B050"/>
              </a:solidFill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</a:pPr>
            <a:endParaRPr lang="ru-RU" sz="2800" b="1" dirty="0">
              <a:solidFill>
                <a:srgbClr val="00B050"/>
              </a:solidFill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sz="2800" b="1" dirty="0">
              <a:solidFill>
                <a:srgbClr val="FF0000"/>
              </a:solidFill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5444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Картинки по запросу &quot;фон для презентаций осень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82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833611" y="2410184"/>
            <a:ext cx="822101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70C0"/>
                </a:solidFill>
                <a:latin typeface="Comic Sans MS" panose="030F0702030302020204" pitchFamily="66" charset="0"/>
              </a:rPr>
              <a:t>Унылая пора! очей очарованье!</a:t>
            </a:r>
            <a:br>
              <a:rPr lang="ru-RU" sz="3200" b="1" dirty="0">
                <a:solidFill>
                  <a:srgbClr val="0070C0"/>
                </a:solidFill>
                <a:latin typeface="Comic Sans MS" panose="030F0702030302020204" pitchFamily="66" charset="0"/>
              </a:rPr>
            </a:br>
            <a:r>
              <a:rPr lang="ru-RU" sz="3200" b="1" dirty="0">
                <a:solidFill>
                  <a:srgbClr val="0070C0"/>
                </a:solidFill>
                <a:latin typeface="Comic Sans MS" panose="030F0702030302020204" pitchFamily="66" charset="0"/>
              </a:rPr>
              <a:t>Приятна мне твоя прощальная краса —</a:t>
            </a:r>
            <a:br>
              <a:rPr lang="ru-RU" sz="3200" b="1" dirty="0">
                <a:solidFill>
                  <a:srgbClr val="0070C0"/>
                </a:solidFill>
                <a:latin typeface="Comic Sans MS" panose="030F0702030302020204" pitchFamily="66" charset="0"/>
              </a:rPr>
            </a:br>
            <a:r>
              <a:rPr lang="ru-RU" sz="3200" b="1" dirty="0">
                <a:solidFill>
                  <a:srgbClr val="0070C0"/>
                </a:solidFill>
                <a:latin typeface="Comic Sans MS" panose="030F0702030302020204" pitchFamily="66" charset="0"/>
              </a:rPr>
              <a:t>Люблю я пышное природы увяданье,</a:t>
            </a:r>
            <a:br>
              <a:rPr lang="ru-RU" sz="3200" b="1" dirty="0">
                <a:solidFill>
                  <a:srgbClr val="0070C0"/>
                </a:solidFill>
                <a:latin typeface="Comic Sans MS" panose="030F0702030302020204" pitchFamily="66" charset="0"/>
              </a:rPr>
            </a:br>
            <a:r>
              <a:rPr lang="ru-RU" sz="3200" b="1" dirty="0">
                <a:solidFill>
                  <a:srgbClr val="0070C0"/>
                </a:solidFill>
                <a:latin typeface="Comic Sans MS" panose="030F0702030302020204" pitchFamily="66" charset="0"/>
              </a:rPr>
              <a:t>В багрец и в золото одетые леса,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33611" y="399245"/>
            <a:ext cx="78566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Александр Сергеевич Пушкин</a:t>
            </a:r>
            <a:endParaRPr lang="ru-RU" sz="40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3152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 descr="Картинки по запросу &quot;фон для презентации абай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928314" y="137153"/>
            <a:ext cx="7263685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err="1">
                <a:solidFill>
                  <a:srgbClr val="C00000"/>
                </a:solidFill>
                <a:latin typeface="Comic Sans MS" panose="030F0702030302020204" pitchFamily="66" charset="0"/>
              </a:rPr>
              <a:t>Сұр</a:t>
            </a:r>
            <a:r>
              <a:rPr lang="ru-RU" sz="4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  <a:r>
              <a:rPr lang="ru-RU" sz="4000" b="1" dirty="0" err="1">
                <a:solidFill>
                  <a:srgbClr val="C00000"/>
                </a:solidFill>
                <a:latin typeface="Comic Sans MS" panose="030F0702030302020204" pitchFamily="66" charset="0"/>
              </a:rPr>
              <a:t>бұлт</a:t>
            </a:r>
            <a:r>
              <a:rPr lang="ru-RU" sz="4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  <a:r>
              <a:rPr lang="ru-RU" sz="4000" b="1" dirty="0" err="1">
                <a:solidFill>
                  <a:srgbClr val="C00000"/>
                </a:solidFill>
                <a:latin typeface="Comic Sans MS" panose="030F0702030302020204" pitchFamily="66" charset="0"/>
              </a:rPr>
              <a:t>түсі</a:t>
            </a:r>
            <a:r>
              <a:rPr lang="ru-RU" sz="4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  <a:r>
              <a:rPr lang="ru-RU" sz="4000" b="1" dirty="0" err="1">
                <a:solidFill>
                  <a:srgbClr val="C00000"/>
                </a:solidFill>
                <a:latin typeface="Comic Sans MS" panose="030F0702030302020204" pitchFamily="66" charset="0"/>
              </a:rPr>
              <a:t>суық</a:t>
            </a:r>
            <a:r>
              <a:rPr lang="ru-RU" sz="4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  <a:r>
              <a:rPr lang="ru-RU" sz="4000" b="1" dirty="0" err="1">
                <a:solidFill>
                  <a:srgbClr val="C00000"/>
                </a:solidFill>
                <a:latin typeface="Comic Sans MS" panose="030F0702030302020204" pitchFamily="66" charset="0"/>
              </a:rPr>
              <a:t>қаптайды</a:t>
            </a:r>
            <a:r>
              <a:rPr lang="ru-RU" sz="4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  <a:r>
              <a:rPr lang="ru-RU" sz="4000" b="1" dirty="0" err="1">
                <a:solidFill>
                  <a:srgbClr val="C00000"/>
                </a:solidFill>
                <a:latin typeface="Comic Sans MS" panose="030F0702030302020204" pitchFamily="66" charset="0"/>
              </a:rPr>
              <a:t>аспан</a:t>
            </a:r>
            <a:r>
              <a:rPr lang="ru-RU" sz="4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,</a:t>
            </a:r>
            <a:br>
              <a:rPr lang="ru-RU" sz="4000" b="1" dirty="0">
                <a:solidFill>
                  <a:srgbClr val="C00000"/>
                </a:solidFill>
                <a:latin typeface="Comic Sans MS" panose="030F0702030302020204" pitchFamily="66" charset="0"/>
              </a:rPr>
            </a:br>
            <a:r>
              <a:rPr lang="ru-RU" sz="4000" b="1" dirty="0" err="1">
                <a:solidFill>
                  <a:srgbClr val="C00000"/>
                </a:solidFill>
                <a:latin typeface="Comic Sans MS" panose="030F0702030302020204" pitchFamily="66" charset="0"/>
              </a:rPr>
              <a:t>Күз</a:t>
            </a:r>
            <a:r>
              <a:rPr lang="ru-RU" sz="4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  <a:r>
              <a:rPr lang="ru-RU" sz="4000" b="1" dirty="0" err="1">
                <a:solidFill>
                  <a:srgbClr val="C00000"/>
                </a:solidFill>
                <a:latin typeface="Comic Sans MS" panose="030F0702030302020204" pitchFamily="66" charset="0"/>
              </a:rPr>
              <a:t>болып</a:t>
            </a:r>
            <a:r>
              <a:rPr lang="ru-RU" sz="4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  <a:r>
              <a:rPr lang="ru-RU" sz="4000" b="1" dirty="0" err="1">
                <a:solidFill>
                  <a:srgbClr val="C00000"/>
                </a:solidFill>
                <a:latin typeface="Comic Sans MS" panose="030F0702030302020204" pitchFamily="66" charset="0"/>
              </a:rPr>
              <a:t>дымқыл</a:t>
            </a:r>
            <a:r>
              <a:rPr lang="ru-RU" sz="4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  <a:r>
              <a:rPr lang="ru-RU" sz="4000" b="1" dirty="0" err="1">
                <a:solidFill>
                  <a:srgbClr val="C00000"/>
                </a:solidFill>
                <a:latin typeface="Comic Sans MS" panose="030F0702030302020204" pitchFamily="66" charset="0"/>
              </a:rPr>
              <a:t>тұман</a:t>
            </a:r>
            <a:r>
              <a:rPr lang="ru-RU" sz="4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  <a:r>
              <a:rPr lang="ru-RU" sz="4000" b="1" dirty="0" err="1">
                <a:solidFill>
                  <a:srgbClr val="C00000"/>
                </a:solidFill>
                <a:latin typeface="Comic Sans MS" panose="030F0702030302020204" pitchFamily="66" charset="0"/>
              </a:rPr>
              <a:t>жерді</a:t>
            </a:r>
            <a:r>
              <a:rPr lang="ru-RU" sz="4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  <a:r>
              <a:rPr lang="ru-RU" sz="4000" b="1" dirty="0" err="1">
                <a:solidFill>
                  <a:srgbClr val="C00000"/>
                </a:solidFill>
                <a:latin typeface="Comic Sans MS" panose="030F0702030302020204" pitchFamily="66" charset="0"/>
              </a:rPr>
              <a:t>басқан</a:t>
            </a:r>
            <a:r>
              <a:rPr lang="ru-RU" sz="4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.</a:t>
            </a:r>
            <a:br>
              <a:rPr lang="ru-RU" sz="4000" b="1" dirty="0">
                <a:solidFill>
                  <a:srgbClr val="C00000"/>
                </a:solidFill>
                <a:latin typeface="Comic Sans MS" panose="030F0702030302020204" pitchFamily="66" charset="0"/>
              </a:rPr>
            </a:br>
            <a:r>
              <a:rPr lang="ru-RU" sz="4000" b="1" dirty="0" err="1">
                <a:solidFill>
                  <a:srgbClr val="C00000"/>
                </a:solidFill>
                <a:latin typeface="Comic Sans MS" panose="030F0702030302020204" pitchFamily="66" charset="0"/>
              </a:rPr>
              <a:t>Білмеймін</a:t>
            </a:r>
            <a:r>
              <a:rPr lang="ru-RU" sz="4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  <a:r>
              <a:rPr lang="ru-RU" sz="4000" b="1" dirty="0" err="1">
                <a:solidFill>
                  <a:srgbClr val="C00000"/>
                </a:solidFill>
                <a:latin typeface="Comic Sans MS" panose="030F0702030302020204" pitchFamily="66" charset="0"/>
              </a:rPr>
              <a:t>тойғаны</a:t>
            </a:r>
            <a:r>
              <a:rPr lang="ru-RU" sz="4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  <a:r>
              <a:rPr lang="ru-RU" sz="4000" b="1" dirty="0" err="1">
                <a:solidFill>
                  <a:srgbClr val="C00000"/>
                </a:solidFill>
                <a:latin typeface="Comic Sans MS" panose="030F0702030302020204" pitchFamily="66" charset="0"/>
              </a:rPr>
              <a:t>ма</a:t>
            </a:r>
            <a:r>
              <a:rPr lang="ru-RU" sz="4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, </a:t>
            </a:r>
            <a:r>
              <a:rPr lang="ru-RU" sz="4000" b="1" dirty="0" err="1">
                <a:solidFill>
                  <a:srgbClr val="C00000"/>
                </a:solidFill>
                <a:latin typeface="Comic Sans MS" panose="030F0702030302020204" pitchFamily="66" charset="0"/>
              </a:rPr>
              <a:t>тоңғаны</a:t>
            </a:r>
            <a:r>
              <a:rPr lang="ru-RU" sz="4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  <a:r>
              <a:rPr lang="ru-RU" sz="4000" b="1" dirty="0" err="1">
                <a:solidFill>
                  <a:srgbClr val="C00000"/>
                </a:solidFill>
                <a:latin typeface="Comic Sans MS" panose="030F0702030302020204" pitchFamily="66" charset="0"/>
              </a:rPr>
              <a:t>ма</a:t>
            </a:r>
            <a:r>
              <a:rPr lang="ru-RU" sz="4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,</a:t>
            </a:r>
            <a:br>
              <a:rPr lang="ru-RU" sz="4000" b="1" dirty="0">
                <a:solidFill>
                  <a:srgbClr val="C00000"/>
                </a:solidFill>
                <a:latin typeface="Comic Sans MS" panose="030F0702030302020204" pitchFamily="66" charset="0"/>
              </a:rPr>
            </a:br>
            <a:r>
              <a:rPr lang="ru-RU" sz="4000" b="1" dirty="0" err="1">
                <a:solidFill>
                  <a:srgbClr val="C00000"/>
                </a:solidFill>
                <a:latin typeface="Comic Sans MS" panose="030F0702030302020204" pitchFamily="66" charset="0"/>
              </a:rPr>
              <a:t>Жылқы</a:t>
            </a:r>
            <a:r>
              <a:rPr lang="ru-RU" sz="4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  <a:r>
              <a:rPr lang="ru-RU" sz="4000" b="1" dirty="0" err="1">
                <a:solidFill>
                  <a:srgbClr val="C00000"/>
                </a:solidFill>
                <a:latin typeface="Comic Sans MS" panose="030F0702030302020204" pitchFamily="66" charset="0"/>
              </a:rPr>
              <a:t>ойнап</a:t>
            </a:r>
            <a:r>
              <a:rPr lang="ru-RU" sz="4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, </a:t>
            </a:r>
            <a:r>
              <a:rPr lang="ru-RU" sz="4000" b="1" dirty="0" err="1">
                <a:solidFill>
                  <a:srgbClr val="C00000"/>
                </a:solidFill>
                <a:latin typeface="Comic Sans MS" panose="030F0702030302020204" pitchFamily="66" charset="0"/>
              </a:rPr>
              <a:t>бие</a:t>
            </a:r>
            <a:r>
              <a:rPr lang="ru-RU" sz="4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  <a:r>
              <a:rPr lang="ru-RU" sz="4000" b="1" dirty="0" err="1">
                <a:solidFill>
                  <a:srgbClr val="C00000"/>
                </a:solidFill>
                <a:latin typeface="Comic Sans MS" panose="030F0702030302020204" pitchFamily="66" charset="0"/>
              </a:rPr>
              <a:t>қашқан</a:t>
            </a:r>
            <a:r>
              <a:rPr lang="ru-RU" sz="4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, тай </a:t>
            </a:r>
            <a:r>
              <a:rPr lang="ru-RU" sz="4000" b="1" dirty="0" err="1">
                <a:solidFill>
                  <a:srgbClr val="C00000"/>
                </a:solidFill>
                <a:latin typeface="Comic Sans MS" panose="030F0702030302020204" pitchFamily="66" charset="0"/>
              </a:rPr>
              <a:t>жарысқан</a:t>
            </a:r>
            <a:r>
              <a:rPr lang="ru-RU" sz="4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644319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496</TotalTime>
  <Words>350</Words>
  <Application>Microsoft Office PowerPoint</Application>
  <PresentationFormat>Широкоэкранный</PresentationFormat>
  <Paragraphs>73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arial</vt:lpstr>
      <vt:lpstr>Calibri</vt:lpstr>
      <vt:lpstr>Calibri Light</vt:lpstr>
      <vt:lpstr>Comic Sans MS</vt:lpstr>
      <vt:lpstr>Symbol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komputer</dc:creator>
  <cp:lastModifiedBy>Учетная запись Майкрософт</cp:lastModifiedBy>
  <cp:revision>27</cp:revision>
  <dcterms:created xsi:type="dcterms:W3CDTF">2020-02-12T16:24:45Z</dcterms:created>
  <dcterms:modified xsi:type="dcterms:W3CDTF">2021-05-13T09:01:07Z</dcterms:modified>
</cp:coreProperties>
</file>