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7" r:id="rId1"/>
  </p:sldMasterIdLst>
  <p:notesMasterIdLst>
    <p:notesMasterId r:id="rId33"/>
  </p:notesMasterIdLst>
  <p:sldIdLst>
    <p:sldId id="285" r:id="rId2"/>
    <p:sldId id="282" r:id="rId3"/>
    <p:sldId id="283" r:id="rId4"/>
    <p:sldId id="284" r:id="rId5"/>
    <p:sldId id="257" r:id="rId6"/>
    <p:sldId id="259" r:id="rId7"/>
    <p:sldId id="261" r:id="rId8"/>
    <p:sldId id="263" r:id="rId9"/>
    <p:sldId id="287" r:id="rId10"/>
    <p:sldId id="265" r:id="rId11"/>
    <p:sldId id="266" r:id="rId12"/>
    <p:sldId id="288" r:id="rId13"/>
    <p:sldId id="301" r:id="rId14"/>
    <p:sldId id="302" r:id="rId15"/>
    <p:sldId id="303" r:id="rId16"/>
    <p:sldId id="289" r:id="rId17"/>
    <p:sldId id="290" r:id="rId18"/>
    <p:sldId id="291" r:id="rId19"/>
    <p:sldId id="271" r:id="rId20"/>
    <p:sldId id="297" r:id="rId21"/>
    <p:sldId id="292" r:id="rId22"/>
    <p:sldId id="295" r:id="rId23"/>
    <p:sldId id="293" r:id="rId24"/>
    <p:sldId id="294" r:id="rId25"/>
    <p:sldId id="296" r:id="rId26"/>
    <p:sldId id="272" r:id="rId27"/>
    <p:sldId id="298" r:id="rId28"/>
    <p:sldId id="273" r:id="rId29"/>
    <p:sldId id="279" r:id="rId30"/>
    <p:sldId id="281" r:id="rId31"/>
    <p:sldId id="300" r:id="rId32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5E04E2"/>
    <a:srgbClr val="003366"/>
    <a:srgbClr val="CCFFFF"/>
    <a:srgbClr val="0033CC"/>
    <a:srgbClr val="FF33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555EF4-83B6-4F67-A30D-4972EA1486BE}" type="datetimeFigureOut">
              <a:rPr lang="ru-RU" smtClean="0"/>
              <a:t>11.04.2021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FA4584-2836-48A8-B7D7-F3100FC9443F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676CE36A-8125-4473-9B27-41884CCA78AC}" type="slidenum">
              <a:rPr lang="ru-RU" smtClean="0"/>
              <a:pPr/>
              <a:t>1</a:t>
            </a:fld>
            <a:endParaRPr lang="ru-RU" smtClean="0"/>
          </a:p>
        </p:txBody>
      </p:sp>
      <p:sp>
        <p:nvSpPr>
          <p:cNvPr id="40963" name="Rectangle 2"/>
          <p:cNvSpPr>
            <a:spLocks noRo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3600" y="1371600"/>
            <a:ext cx="6477000" cy="1752600"/>
          </a:xfrm>
        </p:spPr>
        <p:txBody>
          <a:bodyPr/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733800"/>
            <a:ext cx="6477000" cy="19812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7086600" y="6248400"/>
            <a:ext cx="15240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810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2209800" y="6248400"/>
            <a:ext cx="1219200" cy="457200"/>
          </a:xfrm>
        </p:spPr>
        <p:txBody>
          <a:bodyPr/>
          <a:lstStyle>
            <a:lvl1pPr>
              <a:defRPr/>
            </a:lvl1pPr>
          </a:lstStyle>
          <a:p>
            <a:fld id="{3A3B1F8E-609D-42B5-BA32-654918CCE3B1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1905000" y="1219200"/>
            <a:ext cx="0" cy="2057400"/>
          </a:xfrm>
          <a:prstGeom prst="line">
            <a:avLst/>
          </a:prstGeom>
          <a:noFill/>
          <a:ln w="34925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20488" name="Oval 8"/>
          <p:cNvSpPr>
            <a:spLocks noChangeArrowheads="1"/>
          </p:cNvSpPr>
          <p:nvPr/>
        </p:nvSpPr>
        <p:spPr bwMode="auto">
          <a:xfrm>
            <a:off x="163513" y="2103438"/>
            <a:ext cx="347662" cy="34766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20489" name="Oval 9"/>
          <p:cNvSpPr>
            <a:spLocks noChangeArrowheads="1"/>
          </p:cNvSpPr>
          <p:nvPr/>
        </p:nvSpPr>
        <p:spPr bwMode="auto">
          <a:xfrm>
            <a:off x="739775" y="2105025"/>
            <a:ext cx="349250" cy="347663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20490" name="Oval 10"/>
          <p:cNvSpPr>
            <a:spLocks noChangeArrowheads="1"/>
          </p:cNvSpPr>
          <p:nvPr/>
        </p:nvSpPr>
        <p:spPr bwMode="auto">
          <a:xfrm>
            <a:off x="1317625" y="2105025"/>
            <a:ext cx="347663" cy="347663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8BA03FE-B12B-42BB-BD5A-84B8A50DF836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762863-D47D-45A2-A69B-8CDDD2D9532C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5240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105400" y="1905000"/>
            <a:ext cx="3429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1F73F6-B73C-4174-9A1F-0B613838DFD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AABEA63-7D19-43C4-9A46-B8160469C26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C470965-656B-4BEA-8EDB-9B4678AE447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614FA-F1CD-4332-AACB-2E205B1C282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B33C9EB-F755-4251-BE27-1D9E24903613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EE7325-A3A1-4C2A-8D55-9DD3E51ED122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4F193A3-DC6A-44A5-8C5B-2DA47DE8405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90500"/>
            <a:ext cx="1752600" cy="58293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190500"/>
            <a:ext cx="5105400" cy="58293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BBF5E7-3F13-4CF8-ABC4-36794716AF69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524000" y="190500"/>
            <a:ext cx="7010400" cy="1527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24000" y="1905000"/>
            <a:ext cx="7010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6294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endParaRPr lang="ru-RU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2766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ru-RU"/>
          </a:p>
        </p:txBody>
      </p:sp>
      <p:sp>
        <p:nvSpPr>
          <p:cNvPr id="1946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524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fld id="{BE857539-6A3F-479A-9FAE-41D805DC588E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19463" name="Line 7"/>
          <p:cNvSpPr>
            <a:spLocks noChangeShapeType="1"/>
          </p:cNvSpPr>
          <p:nvPr/>
        </p:nvSpPr>
        <p:spPr bwMode="auto">
          <a:xfrm flipV="1">
            <a:off x="1371600" y="304800"/>
            <a:ext cx="0" cy="12954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endParaRPr lang="ru-RU"/>
          </a:p>
        </p:txBody>
      </p:sp>
      <p:sp>
        <p:nvSpPr>
          <p:cNvPr id="19464" name="Oval 8"/>
          <p:cNvSpPr>
            <a:spLocks noChangeArrowheads="1"/>
          </p:cNvSpPr>
          <p:nvPr/>
        </p:nvSpPr>
        <p:spPr bwMode="auto">
          <a:xfrm>
            <a:off x="152400" y="838200"/>
            <a:ext cx="228600" cy="22860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9465" name="Oval 9"/>
          <p:cNvSpPr>
            <a:spLocks noChangeArrowheads="1"/>
          </p:cNvSpPr>
          <p:nvPr/>
        </p:nvSpPr>
        <p:spPr bwMode="auto">
          <a:xfrm>
            <a:off x="539750" y="838200"/>
            <a:ext cx="228600" cy="228600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  <p:sp>
        <p:nvSpPr>
          <p:cNvPr id="19466" name="Oval 10"/>
          <p:cNvSpPr>
            <a:spLocks noChangeArrowheads="1"/>
          </p:cNvSpPr>
          <p:nvPr/>
        </p:nvSpPr>
        <p:spPr bwMode="auto">
          <a:xfrm>
            <a:off x="927100" y="838200"/>
            <a:ext cx="228600" cy="228600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ru-RU" sz="2400">
              <a:latin typeface="Times New Roman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tx1"/>
        </a:buClr>
        <a:buSzPct val="70000"/>
        <a:buFont typeface="Wingdings" pitchFamily="2" charset="2"/>
        <a:buChar char="¢"/>
        <a:defRPr sz="30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l"/>
        <a:defRPr sz="2800">
          <a:solidFill>
            <a:schemeClr val="tx2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2"/>
        </a:buClr>
        <a:buChar char="•"/>
        <a:defRPr sz="2400">
          <a:solidFill>
            <a:schemeClr val="tx2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>
          <a:solidFill>
            <a:schemeClr val="tx2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•"/>
        <a:defRPr sz="2000">
          <a:solidFill>
            <a:schemeClr val="tx2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8" descr="http://boombob.ru/img/picture/Oct/10/f57cb4a29971d3ab390599531082343a/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5289" y="1636832"/>
            <a:ext cx="3605208" cy="41115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507" name="Text Box 8"/>
          <p:cNvSpPr txBox="1">
            <a:spLocks noChangeArrowheads="1"/>
          </p:cNvSpPr>
          <p:nvPr/>
        </p:nvSpPr>
        <p:spPr bwMode="auto">
          <a:xfrm>
            <a:off x="5559425" y="2357438"/>
            <a:ext cx="3584575" cy="2246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de-DE" sz="2000">
              <a:solidFill>
                <a:srgbClr val="FF0000"/>
              </a:solidFill>
            </a:endParaRPr>
          </a:p>
          <a:p>
            <a:r>
              <a:rPr lang="de-DE" sz="2000"/>
              <a:t>Die Fläche – </a:t>
            </a:r>
            <a:r>
              <a:rPr lang="de-DE" sz="2000">
                <a:solidFill>
                  <a:srgbClr val="FF0000"/>
                </a:solidFill>
              </a:rPr>
              <a:t>883 Quadrat/ km</a:t>
            </a:r>
            <a:r>
              <a:rPr lang="de-DE" sz="2000"/>
              <a:t>.</a:t>
            </a:r>
          </a:p>
          <a:p>
            <a:r>
              <a:rPr lang="de-DE" sz="2000"/>
              <a:t>Die Einwohner – </a:t>
            </a:r>
            <a:r>
              <a:rPr lang="de-DE" sz="2000">
                <a:solidFill>
                  <a:srgbClr val="FF0000"/>
                </a:solidFill>
              </a:rPr>
              <a:t>3,41 Millionen.</a:t>
            </a:r>
          </a:p>
          <a:p>
            <a:endParaRPr lang="de-DE" sz="2000">
              <a:solidFill>
                <a:srgbClr val="FF0000"/>
              </a:solidFill>
            </a:endParaRPr>
          </a:p>
          <a:p>
            <a:endParaRPr lang="de-DE" sz="2000"/>
          </a:p>
          <a:p>
            <a:endParaRPr lang="de-DE" sz="2000"/>
          </a:p>
          <a:p>
            <a:endParaRPr lang="ru-RU" sz="2000"/>
          </a:p>
        </p:txBody>
      </p:sp>
      <p:sp>
        <p:nvSpPr>
          <p:cNvPr id="21508" name="TextBox 7"/>
          <p:cNvSpPr>
            <a:spLocks noChangeArrowheads="1"/>
          </p:cNvSpPr>
          <p:nvPr/>
        </p:nvSpPr>
        <p:spPr bwMode="auto">
          <a:xfrm>
            <a:off x="4286248" y="4000504"/>
            <a:ext cx="4077272" cy="2145268"/>
          </a:xfrm>
          <a:prstGeom prst="roundRect">
            <a:avLst>
              <a:gd name="adj" fmla="val 16667"/>
            </a:avLst>
          </a:pr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wrap="non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de-DE" sz="3600" b="1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rgbClr val="000000"/>
                </a:solidFill>
              </a:rPr>
              <a:t> </a:t>
            </a:r>
            <a:r>
              <a:rPr lang="de-DE" sz="4000" b="1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rgbClr val="000000"/>
                </a:solidFill>
              </a:rPr>
              <a:t>Berlin ist</a:t>
            </a:r>
            <a:endParaRPr lang="ru-RU" sz="4000" b="1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000000"/>
              </a:solidFill>
            </a:endParaRPr>
          </a:p>
          <a:p>
            <a:pPr algn="ctr"/>
            <a:r>
              <a:rPr lang="de-DE" sz="4000" b="1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rgbClr val="000000"/>
                </a:solidFill>
              </a:rPr>
              <a:t> die Hauptstadt</a:t>
            </a:r>
            <a:endParaRPr lang="ru-RU" sz="4000" b="1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000000"/>
              </a:solidFill>
            </a:endParaRPr>
          </a:p>
          <a:p>
            <a:pPr algn="ctr"/>
            <a:r>
              <a:rPr lang="de-DE" sz="4000" b="1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rgbClr val="000000"/>
                </a:solidFill>
              </a:rPr>
              <a:t> Deutschlands</a:t>
            </a:r>
            <a:r>
              <a:rPr lang="de-DE" sz="3600">
                <a:ln>
                  <a:solidFill>
                    <a:schemeClr val="bg1">
                      <a:lumMod val="60000"/>
                      <a:lumOff val="40000"/>
                    </a:schemeClr>
                  </a:solidFill>
                </a:ln>
                <a:solidFill>
                  <a:srgbClr val="000000"/>
                </a:solidFill>
              </a:rPr>
              <a:t>.</a:t>
            </a:r>
            <a:endParaRPr lang="ru-RU" sz="3600">
              <a:ln>
                <a:solidFill>
                  <a:schemeClr val="bg1">
                    <a:lumMod val="60000"/>
                    <a:lumOff val="40000"/>
                  </a:schemeClr>
                </a:solidFill>
              </a:ln>
              <a:solidFill>
                <a:srgbClr val="000000"/>
              </a:solidFill>
            </a:endParaRPr>
          </a:p>
        </p:txBody>
      </p:sp>
      <p:pic>
        <p:nvPicPr>
          <p:cNvPr id="21509" name="Рисунок 7" descr="C:\Documents and Settings\209\Рабочий стол\01 (11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715140" y="999986"/>
            <a:ext cx="1722437" cy="17209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2"/>
          <p:cNvSpPr txBox="1">
            <a:spLocks noChangeArrowheads="1"/>
          </p:cNvSpPr>
          <p:nvPr/>
        </p:nvSpPr>
        <p:spPr>
          <a:xfrm>
            <a:off x="1524000" y="190500"/>
            <a:ext cx="7010400" cy="1527175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Wir</a:t>
            </a: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reisen</a:t>
            </a: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4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nach</a:t>
            </a: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Berlin.</a:t>
            </a:r>
            <a:b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(6 </a:t>
            </a:r>
            <a:r>
              <a:rPr kumimoji="0" lang="en-US" sz="42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Klasse</a:t>
            </a:r>
            <a:r>
              <a:rPr kumimoji="0" lang="en-US" sz="4200" b="1" i="0" u="none" strike="noStrike" kern="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).</a:t>
            </a:r>
            <a:endParaRPr kumimoji="0" lang="ru-RU" sz="4200" b="1" i="0" u="none" strike="noStrike" kern="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6" descr="http://www.langust.ru/pic/berli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113" y="0"/>
            <a:ext cx="9096375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Box 5"/>
          <p:cNvSpPr>
            <a:spLocks noChangeArrowheads="1"/>
          </p:cNvSpPr>
          <p:nvPr/>
        </p:nvSpPr>
        <p:spPr bwMode="auto">
          <a:xfrm>
            <a:off x="1745486" y="6006703"/>
            <a:ext cx="7398514" cy="851297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de-DE">
                <a:solidFill>
                  <a:srgbClr val="000000"/>
                </a:solidFill>
              </a:rPr>
              <a:t>  </a:t>
            </a:r>
            <a:r>
              <a:rPr lang="de-DE" sz="4400" b="1">
                <a:solidFill>
                  <a:srgbClr val="000000"/>
                </a:solidFill>
              </a:rPr>
              <a:t>Berlin liegt an der Spree. </a:t>
            </a:r>
            <a:endParaRPr lang="ru-RU" b="1">
              <a:solidFill>
                <a:srgbClr val="0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1520" y="260648"/>
            <a:ext cx="5786478" cy="1532334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>
              <a:defRPr/>
            </a:pPr>
            <a:r>
              <a:rPr lang="de-DE" sz="2000" b="1" dirty="0">
                <a:solidFill>
                  <a:srgbClr val="000000"/>
                </a:solidFill>
              </a:rPr>
              <a:t>   </a:t>
            </a:r>
            <a:r>
              <a:rPr lang="de-DE" sz="2800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Das beliebteste Reiseziel für die ausländischen  Touristen in Deutschland ist Berlin.</a:t>
            </a:r>
            <a:endParaRPr lang="ru-RU" sz="28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9" descr="http://xn--h1aagokeh.xn--p1ai/wp-content/uploads/2015/05/YQ3D015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60" name="TextBox 9"/>
          <p:cNvSpPr>
            <a:spLocks noChangeArrowheads="1"/>
          </p:cNvSpPr>
          <p:nvPr/>
        </p:nvSpPr>
        <p:spPr bwMode="auto">
          <a:xfrm>
            <a:off x="4578350" y="238125"/>
            <a:ext cx="4572000" cy="2281476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de-DE" sz="3200" b="1">
                <a:solidFill>
                  <a:srgbClr val="000000"/>
                </a:solidFill>
              </a:rPr>
              <a:t>Während des Krieges</a:t>
            </a:r>
            <a:endParaRPr lang="ru-RU" sz="3200" b="1">
              <a:solidFill>
                <a:srgbClr val="000000"/>
              </a:solidFill>
            </a:endParaRPr>
          </a:p>
          <a:p>
            <a:pPr algn="ctr"/>
            <a:r>
              <a:rPr lang="de-DE" sz="3200" b="1">
                <a:solidFill>
                  <a:srgbClr val="000000"/>
                </a:solidFill>
              </a:rPr>
              <a:t> wurde Berlin sehr stark zerstört.</a:t>
            </a:r>
            <a:endParaRPr lang="ru-RU" sz="3200" b="1">
              <a:solidFill>
                <a:srgbClr val="000000"/>
              </a:solidFill>
            </a:endParaRPr>
          </a:p>
        </p:txBody>
      </p:sp>
      <p:sp>
        <p:nvSpPr>
          <p:cNvPr id="19461" name="WordArt 14"/>
          <p:cNvSpPr>
            <a:spLocks noChangeArrowheads="1" noChangeShapeType="1" noTextEdit="1"/>
          </p:cNvSpPr>
          <p:nvPr/>
        </p:nvSpPr>
        <p:spPr bwMode="auto">
          <a:xfrm>
            <a:off x="285750" y="6072188"/>
            <a:ext cx="3816350" cy="6477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de-DE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81320" dir="3080412" algn="ctr" rotWithShape="0">
                    <a:schemeClr val="tx1"/>
                  </a:outerShdw>
                </a:effectLst>
                <a:latin typeface="Arial"/>
                <a:cs typeface="Arial"/>
              </a:rPr>
              <a:t>BERLIN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81320" dir="3080412" algn="ctr" rotWithShape="0">
                  <a:schemeClr val="tx1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6" descr="http://fxstock.ru/uploads/2013-04/1366886165_Nedvizhimost-Germanii-inv_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6225" cy="686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483" name="WordArt 14"/>
          <p:cNvSpPr>
            <a:spLocks noChangeArrowheads="1" noChangeShapeType="1" noTextEdit="1"/>
          </p:cNvSpPr>
          <p:nvPr/>
        </p:nvSpPr>
        <p:spPr bwMode="auto">
          <a:xfrm>
            <a:off x="7143750" y="5715000"/>
            <a:ext cx="1744663" cy="64293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440"/>
              </a:avLst>
            </a:prstTxWarp>
          </a:bodyPr>
          <a:lstStyle/>
          <a:p>
            <a:pPr algn="ctr"/>
            <a:r>
              <a:rPr lang="de-DE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81320" dir="3080412" algn="ctr" rotWithShape="0">
                    <a:schemeClr val="tx1"/>
                  </a:outerShdw>
                </a:effectLst>
                <a:latin typeface="Arial"/>
                <a:cs typeface="Arial"/>
              </a:rPr>
              <a:t>BERLIN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81320" dir="3080412" algn="ctr" rotWithShape="0">
                  <a:schemeClr val="tx1"/>
                </a:outerShdw>
              </a:effectLst>
              <a:latin typeface="Arial"/>
              <a:cs typeface="Arial"/>
            </a:endParaRPr>
          </a:p>
        </p:txBody>
      </p:sp>
      <p:sp>
        <p:nvSpPr>
          <p:cNvPr id="20484" name="TextBox 3"/>
          <p:cNvSpPr>
            <a:spLocks noChangeArrowheads="1"/>
          </p:cNvSpPr>
          <p:nvPr/>
        </p:nvSpPr>
        <p:spPr bwMode="auto">
          <a:xfrm>
            <a:off x="214282" y="357166"/>
            <a:ext cx="8715436" cy="782637"/>
          </a:xfrm>
          <a:prstGeom prst="roundRect">
            <a:avLst>
              <a:gd name="adj" fmla="val 16667"/>
            </a:avLst>
          </a:prstGeom>
          <a:solidFill>
            <a:srgbClr val="003399"/>
          </a:solidFill>
          <a:ln w="9525">
            <a:noFill/>
            <a:round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de-DE" sz="2000">
                <a:solidFill>
                  <a:srgbClr val="FFFF00"/>
                </a:solidFill>
              </a:rPr>
              <a:t>  </a:t>
            </a:r>
            <a:r>
              <a:rPr lang="de-DE" sz="4000" b="1">
                <a:solidFill>
                  <a:srgbClr val="FFFF00"/>
                </a:solidFill>
              </a:rPr>
              <a:t>Berlin ist ein richtiges Megapolis. </a:t>
            </a:r>
            <a:endParaRPr lang="ru-RU" sz="3600" b="1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Berliner </a:t>
            </a:r>
            <a:r>
              <a:rPr lang="en-US" b="1" dirty="0" err="1">
                <a:solidFill>
                  <a:srgbClr val="000000"/>
                </a:solidFill>
              </a:rPr>
              <a:t>Fernseheturm</a:t>
            </a:r>
            <a:r>
              <a:rPr lang="en-US" b="1" dirty="0">
                <a:solidFill>
                  <a:srgbClr val="000000"/>
                </a:solidFill>
              </a:rPr>
              <a:t>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1508" name="Picture 4" descr="Берлин, отдых в Берлине, отели Берлина, погода в Берлине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1836738"/>
            <a:ext cx="6337300" cy="41211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857224" y="190500"/>
            <a:ext cx="7677176" cy="1527175"/>
          </a:xfrm>
        </p:spPr>
        <p:txBody>
          <a:bodyPr/>
          <a:lstStyle/>
          <a:p>
            <a:pPr algn="ctr"/>
            <a:r>
              <a:rPr lang="en-US" b="1">
                <a:solidFill>
                  <a:srgbClr val="000000"/>
                </a:solidFill>
              </a:rPr>
              <a:t>Neue Geb</a:t>
            </a:r>
            <a:r>
              <a:rPr lang="en-US" b="1">
                <a:solidFill>
                  <a:srgbClr val="000000"/>
                </a:solidFill>
                <a:cs typeface="Arial" charset="0"/>
              </a:rPr>
              <a:t>äude sind schön.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3556" name="Picture 4" descr="Берлин - многоликая столиц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1714488"/>
            <a:ext cx="7215238" cy="4360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Auf den </a:t>
            </a:r>
            <a:r>
              <a:rPr lang="en-US" b="1" dirty="0" err="1">
                <a:solidFill>
                  <a:srgbClr val="000000"/>
                </a:solidFill>
              </a:rPr>
              <a:t>Strassen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sind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viele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Skulpturen</a:t>
            </a:r>
            <a:r>
              <a:rPr lang="en-US" b="1" dirty="0">
                <a:solidFill>
                  <a:srgbClr val="000000"/>
                </a:solidFill>
              </a:rPr>
              <a:t>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5604" name="Picture 4" descr="IMG_8192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28925" y="1643050"/>
            <a:ext cx="3676327" cy="49004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00166" y="285728"/>
            <a:ext cx="7010400" cy="1527175"/>
          </a:xfrm>
          <a:solidFill>
            <a:schemeClr val="accent3"/>
          </a:solidFill>
        </p:spPr>
        <p:txBody>
          <a:bodyPr/>
          <a:lstStyle/>
          <a:p>
            <a:r>
              <a:rPr lang="en-US" sz="3800" b="1" dirty="0">
                <a:solidFill>
                  <a:srgbClr val="000000"/>
                </a:solidFill>
              </a:rPr>
              <a:t>Das </a:t>
            </a:r>
            <a:r>
              <a:rPr lang="en-US" sz="3800" b="1" dirty="0" err="1">
                <a:solidFill>
                  <a:srgbClr val="000000"/>
                </a:solidFill>
              </a:rPr>
              <a:t>Brandenburger</a:t>
            </a:r>
            <a:r>
              <a:rPr lang="en-US" sz="3800" b="1" dirty="0">
                <a:solidFill>
                  <a:srgbClr val="000000"/>
                </a:solidFill>
              </a:rPr>
              <a:t> Tor </a:t>
            </a:r>
            <a:r>
              <a:rPr lang="en-US" sz="3800" b="1" dirty="0" err="1">
                <a:solidFill>
                  <a:srgbClr val="000000"/>
                </a:solidFill>
              </a:rPr>
              <a:t>mit</a:t>
            </a:r>
            <a:r>
              <a:rPr lang="en-US" sz="3800" b="1" dirty="0">
                <a:solidFill>
                  <a:srgbClr val="000000"/>
                </a:solidFill>
              </a:rPr>
              <a:t> seiner </a:t>
            </a:r>
            <a:r>
              <a:rPr lang="en-US" sz="3800" b="1" dirty="0" err="1">
                <a:solidFill>
                  <a:srgbClr val="000000"/>
                </a:solidFill>
              </a:rPr>
              <a:t>Quadriga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ist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eines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der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sch</a:t>
            </a:r>
            <a:r>
              <a:rPr lang="en-US" sz="3800" b="1" dirty="0" err="1">
                <a:solidFill>
                  <a:srgbClr val="000000"/>
                </a:solidFill>
                <a:cs typeface="Arial" charset="0"/>
              </a:rPr>
              <a:t>önsten</a:t>
            </a:r>
            <a:r>
              <a:rPr lang="en-US" sz="3800" b="1" dirty="0">
                <a:solidFill>
                  <a:srgbClr val="000000"/>
                </a:solidFill>
                <a:cs typeface="Arial" charset="0"/>
              </a:rPr>
              <a:t> Tore </a:t>
            </a:r>
            <a:r>
              <a:rPr lang="en-US" sz="3800" b="1" dirty="0" err="1">
                <a:solidFill>
                  <a:srgbClr val="000000"/>
                </a:solidFill>
                <a:cs typeface="Arial" charset="0"/>
              </a:rPr>
              <a:t>der</a:t>
            </a:r>
            <a:r>
              <a:rPr lang="en-US" sz="3800" b="1" dirty="0">
                <a:solidFill>
                  <a:srgbClr val="000000"/>
                </a:solidFill>
                <a:cs typeface="Arial" charset="0"/>
              </a:rPr>
              <a:t> Welt.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00" y="1905000"/>
            <a:ext cx="7534300" cy="438152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27652" name="Picture 4" descr="01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71538" y="1928802"/>
            <a:ext cx="7215238" cy="4467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8" descr="http://maspo.altervista.org/quadrig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0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715000" y="1357313"/>
            <a:ext cx="3429000" cy="1039812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bg2">
              <a:lumMod val="40000"/>
              <a:lumOff val="60000"/>
            </a:schemeClr>
          </a:solidFill>
          <a:ln w="28575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i="1" dirty="0">
                <a:solidFill>
                  <a:srgbClr val="FF0000"/>
                </a:solidFill>
              </a:rPr>
              <a:t>Das </a:t>
            </a:r>
            <a:r>
              <a:rPr lang="en-US" sz="2800" b="1" i="1" dirty="0" err="1">
                <a:solidFill>
                  <a:srgbClr val="FF0000"/>
                </a:solidFill>
              </a:rPr>
              <a:t>ist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de-DE" sz="2800" b="1" i="1" dirty="0">
                <a:solidFill>
                  <a:srgbClr val="FF0000"/>
                </a:solidFill>
              </a:rPr>
              <a:t>Quadriga</a:t>
            </a:r>
            <a:endParaRPr lang="ru-RU" sz="2800" b="1" i="1" dirty="0">
              <a:solidFill>
                <a:srgbClr val="FF0000"/>
              </a:solidFill>
            </a:endParaRPr>
          </a:p>
        </p:txBody>
      </p:sp>
      <p:sp>
        <p:nvSpPr>
          <p:cNvPr id="23556" name="WordArt 14"/>
          <p:cNvSpPr>
            <a:spLocks noChangeArrowheads="1" noChangeShapeType="1" noTextEdit="1"/>
          </p:cNvSpPr>
          <p:nvPr/>
        </p:nvSpPr>
        <p:spPr bwMode="auto">
          <a:xfrm>
            <a:off x="500063" y="6072188"/>
            <a:ext cx="1458912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4440"/>
              </a:avLst>
            </a:prstTxWarp>
          </a:bodyPr>
          <a:lstStyle/>
          <a:p>
            <a:pPr algn="ctr"/>
            <a:r>
              <a:rPr lang="de-DE" sz="3600" b="1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3399"/>
                </a:solidFill>
                <a:effectLst>
                  <a:outerShdw dist="81320" dir="3080412" algn="ctr" rotWithShape="0">
                    <a:schemeClr val="tx1"/>
                  </a:outerShdw>
                </a:effectLst>
                <a:latin typeface="Arial"/>
                <a:cs typeface="Arial"/>
              </a:rPr>
              <a:t>BERLIN</a:t>
            </a:r>
            <a:endParaRPr lang="ru-RU" sz="3600" b="1" kern="10" dirty="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3399"/>
              </a:solidFill>
              <a:effectLst>
                <a:outerShdw dist="81320" dir="3080412" algn="ctr" rotWithShape="0">
                  <a:schemeClr val="tx1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b="1" dirty="0">
                <a:solidFill>
                  <a:srgbClr val="000000"/>
                </a:solidFill>
              </a:rPr>
              <a:t> “Molecule </a:t>
            </a:r>
            <a:r>
              <a:rPr lang="en-US" sz="3800" b="1" dirty="0" smtClean="0">
                <a:solidFill>
                  <a:srgbClr val="000000"/>
                </a:solidFill>
              </a:rPr>
              <a:t>M</a:t>
            </a:r>
            <a:r>
              <a:rPr lang="ru-RU" sz="3800" b="1" dirty="0" smtClean="0">
                <a:solidFill>
                  <a:srgbClr val="000000"/>
                </a:solidFill>
              </a:rPr>
              <a:t>а</a:t>
            </a:r>
            <a:r>
              <a:rPr lang="en-US" sz="3800" b="1" dirty="0" smtClean="0">
                <a:solidFill>
                  <a:srgbClr val="000000"/>
                </a:solidFill>
              </a:rPr>
              <a:t>n”- </a:t>
            </a:r>
            <a:r>
              <a:rPr lang="en-US" sz="3800" b="1" dirty="0">
                <a:solidFill>
                  <a:srgbClr val="000000"/>
                </a:solidFill>
              </a:rPr>
              <a:t>Berlins </a:t>
            </a:r>
            <a:r>
              <a:rPr lang="en-US" sz="3800" b="1" dirty="0" err="1">
                <a:solidFill>
                  <a:srgbClr val="000000"/>
                </a:solidFill>
              </a:rPr>
              <a:t>gr</a:t>
            </a:r>
            <a:r>
              <a:rPr lang="en-US" sz="3800" b="1" dirty="0" err="1">
                <a:solidFill>
                  <a:srgbClr val="000000"/>
                </a:solidFill>
                <a:cs typeface="Arial" charset="0"/>
              </a:rPr>
              <a:t>ößte</a:t>
            </a:r>
            <a:r>
              <a:rPr lang="en-US" sz="3800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sz="3800" b="1" dirty="0" err="1">
                <a:solidFill>
                  <a:srgbClr val="000000"/>
                </a:solidFill>
                <a:cs typeface="Arial" charset="0"/>
              </a:rPr>
              <a:t>Skulptur</a:t>
            </a:r>
            <a:r>
              <a:rPr lang="en-US" sz="3800" b="1" dirty="0">
                <a:solidFill>
                  <a:srgbClr val="000000"/>
                </a:solidFill>
                <a:cs typeface="Arial" charset="0"/>
              </a:rPr>
              <a:t> an </a:t>
            </a:r>
            <a:r>
              <a:rPr lang="en-US" sz="3800" b="1" dirty="0" err="1">
                <a:solidFill>
                  <a:srgbClr val="000000"/>
                </a:solidFill>
                <a:cs typeface="Arial" charset="0"/>
              </a:rPr>
              <a:t>der</a:t>
            </a:r>
            <a:r>
              <a:rPr lang="en-US" sz="3800" b="1" dirty="0">
                <a:solidFill>
                  <a:srgbClr val="000000"/>
                </a:solidFill>
                <a:cs typeface="Arial" charset="0"/>
              </a:rPr>
              <a:t> Spree.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700" name="Picture 4" descr="20091019-131526-863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57290" y="2027238"/>
            <a:ext cx="7143800" cy="438020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500034" y="5786454"/>
            <a:ext cx="8072494" cy="8572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000000"/>
                </a:solidFill>
              </a:rPr>
              <a:t>Молекулярный человек (англ. </a:t>
            </a:r>
            <a:r>
              <a:rPr lang="ru-RU" b="1" dirty="0" err="1">
                <a:solidFill>
                  <a:srgbClr val="000000"/>
                </a:solidFill>
              </a:rPr>
              <a:t>Molecule</a:t>
            </a:r>
            <a:r>
              <a:rPr lang="ru-RU" dirty="0">
                <a:solidFill>
                  <a:srgbClr val="000000"/>
                </a:solidFill>
              </a:rPr>
              <a:t> </a:t>
            </a:r>
            <a:r>
              <a:rPr lang="ru-RU" dirty="0" err="1">
                <a:solidFill>
                  <a:srgbClr val="000000"/>
                </a:solidFill>
              </a:rPr>
              <a:t>Man</a:t>
            </a:r>
            <a:r>
              <a:rPr lang="ru-RU" dirty="0">
                <a:solidFill>
                  <a:srgbClr val="000000"/>
                </a:solidFill>
              </a:rPr>
              <a:t>), он же — Оуэн Рис — вымышленный персонаж американских комиксов, изданных </a:t>
            </a:r>
            <a:r>
              <a:rPr lang="ru-RU" dirty="0" err="1">
                <a:solidFill>
                  <a:srgbClr val="000000"/>
                </a:solidFill>
              </a:rPr>
              <a:t>Marvel</a:t>
            </a:r>
            <a:r>
              <a:rPr lang="ru-RU" dirty="0">
                <a:solidFill>
                  <a:srgbClr val="000000"/>
                </a:solidFill>
              </a:rPr>
              <a:t> </a:t>
            </a:r>
            <a:r>
              <a:rPr lang="ru-RU" dirty="0" err="1">
                <a:solidFill>
                  <a:srgbClr val="000000"/>
                </a:solidFill>
              </a:rPr>
              <a:t>Comics</a:t>
            </a:r>
            <a:r>
              <a:rPr lang="ru-RU"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1285852" y="285728"/>
            <a:ext cx="7462862" cy="1527175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In Berlin </a:t>
            </a:r>
            <a:r>
              <a:rPr lang="en-US" b="1" dirty="0" err="1">
                <a:solidFill>
                  <a:srgbClr val="000000"/>
                </a:solidFill>
              </a:rPr>
              <a:t>sind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viele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sch</a:t>
            </a:r>
            <a:r>
              <a:rPr lang="en-US" b="1" dirty="0" err="1">
                <a:solidFill>
                  <a:srgbClr val="000000"/>
                </a:solidFill>
                <a:cs typeface="Arial" charset="0"/>
              </a:rPr>
              <a:t>öne</a:t>
            </a:r>
            <a:r>
              <a:rPr lang="en-US" b="1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b="1" dirty="0" err="1">
                <a:solidFill>
                  <a:srgbClr val="000000"/>
                </a:solidFill>
                <a:cs typeface="Arial" charset="0"/>
              </a:rPr>
              <a:t>Gebäude</a:t>
            </a:r>
            <a:r>
              <a:rPr lang="en-US" b="1" dirty="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24" name="Picture 4" descr="20080916200951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71670" y="1785926"/>
            <a:ext cx="5942328" cy="4357707"/>
          </a:xfrm>
          <a:prstGeom prst="rect">
            <a:avLst/>
          </a:prstGeom>
          <a:noFill/>
        </p:spPr>
      </p:pic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1142976" y="5857892"/>
            <a:ext cx="7010400" cy="741357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200" b="1" i="0" u="none" strike="noStrike" kern="0" cap="none" spc="0" normalizeH="0" baseline="0" noProof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   Eine  alte Kathedrale.</a:t>
            </a:r>
            <a:endParaRPr kumimoji="0" lang="ru-RU" sz="4200" b="1" i="0" u="none" strike="noStrike" kern="0" cap="none" spc="0" normalizeH="0" baseline="0" noProof="0" dirty="0" smtClean="0">
              <a:ln>
                <a:noFill/>
              </a:ln>
              <a:solidFill>
                <a:srgbClr val="0033CC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7" descr="http://cdn.endata.cx/data/games/13651/3u7fu2jk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163"/>
            <a:ext cx="9213850" cy="6827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TextBox 6"/>
          <p:cNvSpPr txBox="1">
            <a:spLocks noChangeArrowheads="1"/>
          </p:cNvSpPr>
          <p:nvPr/>
        </p:nvSpPr>
        <p:spPr bwMode="auto">
          <a:xfrm>
            <a:off x="357158" y="5780087"/>
            <a:ext cx="8177240" cy="1077913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de-DE" sz="3200" b="1" dirty="0">
                <a:solidFill>
                  <a:srgbClr val="003366"/>
                </a:solidFill>
              </a:rPr>
              <a:t>Reichstagsgebäude </a:t>
            </a:r>
          </a:p>
          <a:p>
            <a:pPr algn="ctr"/>
            <a:r>
              <a:rPr lang="de-DE" sz="3200" b="1" dirty="0">
                <a:solidFill>
                  <a:srgbClr val="003366"/>
                </a:solidFill>
              </a:rPr>
              <a:t>ist auch ein Wahrzeichen Berlins</a:t>
            </a:r>
            <a:endParaRPr lang="ru-RU" sz="3200" b="1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98" name="Picture 2" descr="https://mtdata.ru/u11/photoB271/20133980688-0/original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8429684" cy="4797413"/>
          </a:xfrm>
          <a:prstGeom prst="rect">
            <a:avLst/>
          </a:prstGeom>
          <a:noFill/>
        </p:spPr>
      </p:pic>
      <p:sp>
        <p:nvSpPr>
          <p:cNvPr id="3" name="Прямоугольник 2"/>
          <p:cNvSpPr/>
          <p:nvPr/>
        </p:nvSpPr>
        <p:spPr>
          <a:xfrm>
            <a:off x="2786050" y="571480"/>
            <a:ext cx="530465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de-DE" sz="3200" b="1" dirty="0" smtClean="0">
                <a:solidFill>
                  <a:srgbClr val="003366"/>
                </a:solidFill>
              </a:rPr>
              <a:t>Reichstagsgebäude</a:t>
            </a:r>
            <a:r>
              <a:rPr lang="ru-RU" sz="3200" b="1" dirty="0" smtClean="0">
                <a:solidFill>
                  <a:srgbClr val="003366"/>
                </a:solidFill>
              </a:rPr>
              <a:t>, 1945</a:t>
            </a:r>
            <a:r>
              <a:rPr lang="de-DE" sz="3200" b="1" dirty="0" smtClean="0">
                <a:solidFill>
                  <a:srgbClr val="003366"/>
                </a:solidFill>
              </a:rPr>
              <a:t> </a:t>
            </a:r>
            <a:endParaRPr lang="de-DE" sz="3200" b="1" dirty="0">
              <a:solidFill>
                <a:srgbClr val="003366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 descr="https://cdn.fishki.net/upload/post/2017/04/30/2280187/69b4df089bb4c3ec4bb4c23c5658b38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593" y="500042"/>
            <a:ext cx="8371342" cy="56436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928662" y="285728"/>
            <a:ext cx="7677176" cy="1527175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 sz="3800" b="1" dirty="0" err="1">
                <a:solidFill>
                  <a:srgbClr val="000000"/>
                </a:solidFill>
              </a:rPr>
              <a:t>Der</a:t>
            </a:r>
            <a:r>
              <a:rPr lang="en-US" sz="3800" b="1" dirty="0">
                <a:solidFill>
                  <a:srgbClr val="000000"/>
                </a:solidFill>
              </a:rPr>
              <a:t> Reichstag </a:t>
            </a:r>
            <a:r>
              <a:rPr lang="en-US" sz="3800" b="1" dirty="0" err="1">
                <a:solidFill>
                  <a:srgbClr val="000000"/>
                </a:solidFill>
              </a:rPr>
              <a:t>ist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heute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wieder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der</a:t>
            </a:r>
            <a:r>
              <a:rPr lang="en-US" sz="3800" b="1" dirty="0">
                <a:solidFill>
                  <a:srgbClr val="000000"/>
                </a:solidFill>
              </a:rPr>
              <a:t> </a:t>
            </a:r>
            <a:r>
              <a:rPr lang="en-US" sz="3800" b="1" dirty="0" err="1">
                <a:solidFill>
                  <a:srgbClr val="000000"/>
                </a:solidFill>
              </a:rPr>
              <a:t>Sitzt</a:t>
            </a:r>
            <a:r>
              <a:rPr lang="en-US" sz="3800" b="1" dirty="0">
                <a:solidFill>
                  <a:srgbClr val="000000"/>
                </a:solidFill>
              </a:rPr>
              <a:t> des </a:t>
            </a:r>
            <a:r>
              <a:rPr lang="en-US" sz="3800" b="1" dirty="0" err="1" smtClean="0">
                <a:solidFill>
                  <a:srgbClr val="000000"/>
                </a:solidFill>
              </a:rPr>
              <a:t>Bundesparlaments</a:t>
            </a:r>
            <a:r>
              <a:rPr lang="en-US" sz="3800" b="1" dirty="0">
                <a:solidFill>
                  <a:srgbClr val="000000"/>
                </a:solidFill>
              </a:rPr>
              <a:t>.</a:t>
            </a:r>
            <a:endParaRPr lang="ru-RU" sz="3800" b="1" dirty="0">
              <a:solidFill>
                <a:srgbClr val="000000"/>
              </a:solidFill>
            </a:endParaRP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6628" name="Picture 4" descr="берли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2071678"/>
            <a:ext cx="7072362" cy="4333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5" descr="http://www.turinfo.ru/images/content/1_567_6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3175" y="3175"/>
            <a:ext cx="9142413" cy="685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03" name="TextBox 5"/>
          <p:cNvSpPr txBox="1">
            <a:spLocks noChangeArrowheads="1"/>
          </p:cNvSpPr>
          <p:nvPr/>
        </p:nvSpPr>
        <p:spPr bwMode="auto">
          <a:xfrm>
            <a:off x="5072067" y="188913"/>
            <a:ext cx="4071934" cy="206210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de-DE" sz="3200" b="1" dirty="0">
                <a:solidFill>
                  <a:srgbClr val="000000"/>
                </a:solidFill>
              </a:rPr>
              <a:t>Das Rote Rathaus </a:t>
            </a:r>
          </a:p>
          <a:p>
            <a:r>
              <a:rPr lang="de-DE" sz="3200" b="1" dirty="0">
                <a:solidFill>
                  <a:srgbClr val="000000"/>
                </a:solidFill>
              </a:rPr>
              <a:t>ist  noch </a:t>
            </a:r>
          </a:p>
          <a:p>
            <a:r>
              <a:rPr lang="de-DE" sz="3200" b="1" dirty="0">
                <a:solidFill>
                  <a:srgbClr val="000000"/>
                </a:solidFill>
              </a:rPr>
              <a:t>ein Wahrzeichen </a:t>
            </a:r>
          </a:p>
          <a:p>
            <a:r>
              <a:rPr lang="de-DE" sz="3200" b="1" dirty="0">
                <a:solidFill>
                  <a:srgbClr val="000000"/>
                </a:solidFill>
              </a:rPr>
              <a:t>Berlins</a:t>
            </a:r>
            <a:r>
              <a:rPr lang="ru-RU" sz="3200" b="1" dirty="0">
                <a:solidFill>
                  <a:srgbClr val="00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5" descr="http://toberlin.ru/wp-content/uploads/toberlin/2012/09/Nikolaikirch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TextBox 6"/>
          <p:cNvSpPr>
            <a:spLocks noChangeArrowheads="1"/>
          </p:cNvSpPr>
          <p:nvPr/>
        </p:nvSpPr>
        <p:spPr bwMode="auto">
          <a:xfrm>
            <a:off x="3257169" y="5802392"/>
            <a:ext cx="5886831" cy="105560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de-DE" b="1">
                <a:solidFill>
                  <a:srgbClr val="000000"/>
                </a:solidFill>
              </a:rPr>
              <a:t> </a:t>
            </a:r>
            <a:r>
              <a:rPr lang="de-DE" sz="2800" b="1">
                <a:solidFill>
                  <a:srgbClr val="000000"/>
                </a:solidFill>
              </a:rPr>
              <a:t>Das älteste Stadtviertel Berlins </a:t>
            </a:r>
          </a:p>
          <a:p>
            <a:pPr algn="ctr"/>
            <a:r>
              <a:rPr lang="de-DE" sz="2800" b="1">
                <a:solidFill>
                  <a:srgbClr val="000000"/>
                </a:solidFill>
              </a:rPr>
              <a:t>heißt  das Nikolausviertel</a:t>
            </a:r>
            <a:endParaRPr lang="ru-RU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5" descr="http://100dorog.ru/upload/images/articles/2013/6369045-2-Berlin__Kurfyurstendamm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4288" y="0"/>
            <a:ext cx="9178926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TextBox 5"/>
          <p:cNvSpPr txBox="1">
            <a:spLocks noChangeArrowheads="1"/>
          </p:cNvSpPr>
          <p:nvPr/>
        </p:nvSpPr>
        <p:spPr bwMode="auto">
          <a:xfrm>
            <a:off x="2928926" y="5657850"/>
            <a:ext cx="6000792" cy="120015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de-DE" sz="2000" b="1">
                <a:solidFill>
                  <a:srgbClr val="000000"/>
                </a:solidFill>
              </a:rPr>
              <a:t> </a:t>
            </a:r>
            <a:r>
              <a:rPr lang="de-DE" sz="3600" b="1">
                <a:solidFill>
                  <a:srgbClr val="000000"/>
                </a:solidFill>
              </a:rPr>
              <a:t>Kurfürstendamm ist </a:t>
            </a:r>
          </a:p>
          <a:p>
            <a:r>
              <a:rPr lang="de-DE" sz="3600" b="1">
                <a:solidFill>
                  <a:srgbClr val="000000"/>
                </a:solidFill>
              </a:rPr>
              <a:t>die älteste Straße Berlins</a:t>
            </a:r>
            <a:r>
              <a:rPr lang="de-DE" sz="2800" b="1">
                <a:solidFill>
                  <a:srgbClr val="000000"/>
                </a:solidFill>
              </a:rPr>
              <a:t>.</a:t>
            </a:r>
            <a:endParaRPr lang="ru-RU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Grp="1" noChangeArrowheads="1"/>
          </p:cNvSpPr>
          <p:nvPr>
            <p:ph type="title"/>
          </p:nvPr>
        </p:nvSpPr>
        <p:spPr>
          <a:xfrm>
            <a:off x="1524000" y="190501"/>
            <a:ext cx="7010400" cy="1095360"/>
          </a:xfrm>
        </p:spPr>
        <p:txBody>
          <a:bodyPr/>
          <a:lstStyle/>
          <a:p>
            <a:pPr algn="ctr"/>
            <a:r>
              <a:rPr lang="en-US" b="1" dirty="0" err="1" smtClean="0">
                <a:solidFill>
                  <a:srgbClr val="000000"/>
                </a:solidFill>
              </a:rPr>
              <a:t>Marienkirche</a:t>
            </a:r>
            <a:r>
              <a:rPr lang="en-US" b="1" dirty="0">
                <a:solidFill>
                  <a:srgbClr val="000000"/>
                </a:solidFill>
              </a:rPr>
              <a:t>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600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600"/>
          </a:p>
        </p:txBody>
      </p:sp>
      <p:pic>
        <p:nvPicPr>
          <p:cNvPr id="36871" name="Picture 7" descr="Берлин - Церковь С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57298"/>
            <a:ext cx="3521097" cy="4703091"/>
          </a:xfrm>
          <a:prstGeom prst="rect">
            <a:avLst/>
          </a:prstGeom>
          <a:noFill/>
        </p:spPr>
      </p:pic>
      <p:pic>
        <p:nvPicPr>
          <p:cNvPr id="36872" name="Picture 8" descr="Берлин - Церковь Св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1555138"/>
            <a:ext cx="4175126" cy="38026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0" name="Picture 2" descr="берлинский собор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1438078" y="1677496"/>
            <a:ext cx="6267846" cy="4423018"/>
          </a:xfrm>
          <a:noFill/>
          <a:ln/>
        </p:spPr>
      </p:pic>
      <p:pic>
        <p:nvPicPr>
          <p:cNvPr id="58371" name="Picture 3" descr="берлинский музей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72288" y="1584624"/>
            <a:ext cx="7335098" cy="4797408"/>
          </a:xfrm>
          <a:prstGeom prst="rect">
            <a:avLst/>
          </a:prstGeom>
          <a:noFill/>
        </p:spPr>
      </p:pic>
      <p:sp>
        <p:nvSpPr>
          <p:cNvPr id="58372" name="Rectangle 4"/>
          <p:cNvSpPr>
            <a:spLocks noGrp="1" noRot="1" noChangeArrowheads="1"/>
          </p:cNvSpPr>
          <p:nvPr>
            <p:ph type="title"/>
          </p:nvPr>
        </p:nvSpPr>
        <p:spPr>
          <a:xfrm>
            <a:off x="1857356" y="642918"/>
            <a:ext cx="6500858" cy="830041"/>
          </a:xfrm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Das Berliner Museum</a:t>
            </a:r>
            <a:endParaRPr lang="ru-RU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10" descr="C:\Documents and Settings\209\Рабочий стол\p1140683watermark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217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8675" name="TextBox 5"/>
          <p:cNvSpPr txBox="1">
            <a:spLocks noChangeArrowheads="1"/>
          </p:cNvSpPr>
          <p:nvPr/>
        </p:nvSpPr>
        <p:spPr bwMode="auto">
          <a:xfrm>
            <a:off x="2500298" y="5286388"/>
            <a:ext cx="5727715" cy="138499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de-DE" sz="2800" b="1" dirty="0">
                <a:solidFill>
                  <a:srgbClr val="000000"/>
                </a:solidFill>
              </a:rPr>
              <a:t>Die bekannteste Straße Berlins</a:t>
            </a:r>
          </a:p>
          <a:p>
            <a:pPr algn="ctr"/>
            <a:r>
              <a:rPr lang="de-DE" sz="2800" b="1" dirty="0">
                <a:solidFill>
                  <a:srgbClr val="000000"/>
                </a:solidFill>
              </a:rPr>
              <a:t> ist Unter den Linden.</a:t>
            </a:r>
            <a:endParaRPr lang="ru-RU" sz="2800" b="1" dirty="0">
              <a:solidFill>
                <a:srgbClr val="000000"/>
              </a:solidFill>
            </a:endParaRPr>
          </a:p>
        </p:txBody>
      </p:sp>
      <p:sp>
        <p:nvSpPr>
          <p:cNvPr id="28676" name="AutoShape 7" descr="https://sophiesfoodiefiles.files.wordpress.com/2012/11/p1140683watermark.jpg"/>
          <p:cNvSpPr>
            <a:spLocks noChangeAspect="1" noChangeArrowheads="1"/>
          </p:cNvSpPr>
          <p:nvPr/>
        </p:nvSpPr>
        <p:spPr bwMode="auto">
          <a:xfrm>
            <a:off x="168275" y="-1825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8677" name="AutoShape 9" descr="https://sophiesfoodiefiles.files.wordpress.com/2012/11/p1140683watermark.jpg"/>
          <p:cNvSpPr>
            <a:spLocks noChangeAspect="1" noChangeArrowheads="1"/>
          </p:cNvSpPr>
          <p:nvPr/>
        </p:nvSpPr>
        <p:spPr bwMode="auto">
          <a:xfrm>
            <a:off x="320675" y="-301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Rectangle 4"/>
          <p:cNvSpPr>
            <a:spLocks noGrp="1" noChangeArrowheads="1"/>
          </p:cNvSpPr>
          <p:nvPr>
            <p:ph type="title"/>
          </p:nvPr>
        </p:nvSpPr>
        <p:spPr>
          <a:xfrm>
            <a:off x="357158" y="190501"/>
            <a:ext cx="8501122" cy="1166798"/>
          </a:xfrm>
          <a:solidFill>
            <a:schemeClr val="bg1"/>
          </a:solidFill>
        </p:spPr>
        <p:txBody>
          <a:bodyPr/>
          <a:lstStyle/>
          <a:p>
            <a:r>
              <a:rPr lang="en-US" dirty="0" err="1">
                <a:solidFill>
                  <a:srgbClr val="000000"/>
                </a:solidFill>
              </a:rPr>
              <a:t>Sch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ön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ist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sie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zu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allen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 </a:t>
            </a:r>
            <a:r>
              <a:rPr lang="en-US" dirty="0" err="1">
                <a:solidFill>
                  <a:srgbClr val="000000"/>
                </a:solidFill>
                <a:cs typeface="Arial" charset="0"/>
              </a:rPr>
              <a:t>Jahreszeiten</a:t>
            </a:r>
            <a:r>
              <a:rPr lang="en-US" dirty="0">
                <a:solidFill>
                  <a:srgbClr val="000000"/>
                </a:solidFill>
                <a:cs typeface="Arial" charset="0"/>
              </a:rPr>
              <a:t>.</a:t>
            </a:r>
          </a:p>
        </p:txBody>
      </p:sp>
      <p:sp>
        <p:nvSpPr>
          <p:cNvPr id="4506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600" dirty="0"/>
          </a:p>
        </p:txBody>
      </p:sp>
      <p:sp>
        <p:nvSpPr>
          <p:cNvPr id="4506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600"/>
          </a:p>
        </p:txBody>
      </p:sp>
      <p:pic>
        <p:nvPicPr>
          <p:cNvPr id="45064" name="Picture 8" descr="4e69622f5e5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81500" y="3071810"/>
            <a:ext cx="4470649" cy="3571900"/>
          </a:xfrm>
          <a:prstGeom prst="rect">
            <a:avLst/>
          </a:prstGeom>
          <a:noFill/>
        </p:spPr>
      </p:pic>
      <p:pic>
        <p:nvPicPr>
          <p:cNvPr id="45065" name="Picture 9" descr="1646542000336542c71815a52852e74006cd8d8c0a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6918" y="1428736"/>
            <a:ext cx="4388108" cy="35004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6" descr="http://www.sky-towers.ru/towers/3681/normal/Berlin_TV_Tower_3681_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4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5220072" y="332656"/>
            <a:ext cx="3565373" cy="2096212"/>
          </a:xfrm>
          <a:prstGeom prst="roundRect">
            <a:avLst/>
          </a:prstGeom>
          <a:solidFill>
            <a:schemeClr val="bg1">
              <a:lumMod val="90000"/>
            </a:schemeClr>
          </a:solidFill>
          <a:effectLst>
            <a:outerShdw dist="53882" dir="2700000" algn="ctr" rotWithShape="0">
              <a:schemeClr val="tx1"/>
            </a:outerShdw>
          </a:effectLst>
        </p:spPr>
        <p:txBody>
          <a:bodyPr/>
          <a:lstStyle/>
          <a:p>
            <a:pPr eaLnBrk="1" fontAlgn="auto" hangingPunct="1">
              <a:spcAft>
                <a:spcPts val="0"/>
              </a:spcAft>
              <a:buFont typeface="Wingdings" pitchFamily="2" charset="2"/>
              <a:buChar char="v"/>
              <a:defRPr/>
            </a:pPr>
            <a:r>
              <a:rPr lang="en-US" sz="3200" b="1" dirty="0" smtClean="0">
                <a:solidFill>
                  <a:srgbClr val="000000"/>
                </a:solidFill>
              </a:rPr>
              <a:t> </a:t>
            </a:r>
            <a:r>
              <a:rPr lang="ru-RU" sz="3200" b="1" dirty="0" smtClean="0">
                <a:solidFill>
                  <a:srgbClr val="000000"/>
                </a:solidFill>
              </a:rPr>
              <a:t>  </a:t>
            </a:r>
            <a:r>
              <a:rPr lang="de-DE" sz="3200" b="1" dirty="0" smtClean="0">
                <a:solidFill>
                  <a:srgbClr val="000000"/>
                </a:solidFill>
              </a:rPr>
              <a:t>Hier  steht  </a:t>
            </a:r>
            <a:br>
              <a:rPr lang="de-DE" sz="3200" b="1" dirty="0" smtClean="0">
                <a:solidFill>
                  <a:srgbClr val="000000"/>
                </a:solidFill>
              </a:rPr>
            </a:br>
            <a:r>
              <a:rPr lang="de-DE" sz="3200" b="1" dirty="0" smtClean="0">
                <a:solidFill>
                  <a:srgbClr val="000000"/>
                </a:solidFill>
              </a:rPr>
              <a:t>der  Berliner  </a:t>
            </a:r>
            <a:r>
              <a:rPr lang="en-US" sz="3200" b="1" dirty="0" err="1" smtClean="0">
                <a:solidFill>
                  <a:srgbClr val="000000"/>
                </a:solidFill>
              </a:rPr>
              <a:t>Fernsehturm</a:t>
            </a:r>
            <a:r>
              <a:rPr lang="en-US" sz="3200" b="1" dirty="0" smtClean="0">
                <a:solidFill>
                  <a:srgbClr val="000000"/>
                </a:solidFill>
              </a:rPr>
              <a:t>.</a:t>
            </a:r>
            <a:endParaRPr lang="ru-RU" sz="3200" b="1" dirty="0">
              <a:solidFill>
                <a:srgbClr val="000000"/>
              </a:solidFill>
            </a:endParaRPr>
          </a:p>
        </p:txBody>
      </p:sp>
      <p:sp>
        <p:nvSpPr>
          <p:cNvPr id="30724" name="WordArt 14"/>
          <p:cNvSpPr>
            <a:spLocks noChangeArrowheads="1" noChangeShapeType="1" noTextEdit="1"/>
          </p:cNvSpPr>
          <p:nvPr/>
        </p:nvSpPr>
        <p:spPr bwMode="auto">
          <a:xfrm>
            <a:off x="395288" y="333375"/>
            <a:ext cx="2030412" cy="785813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5074"/>
              </a:avLst>
            </a:prstTxWarp>
          </a:bodyPr>
          <a:lstStyle/>
          <a:p>
            <a:pPr algn="ctr"/>
            <a:r>
              <a:rPr lang="de-DE" sz="3600" b="1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FFFF"/>
                </a:solidFill>
                <a:effectLst>
                  <a:outerShdw dist="81320" dir="3080412" algn="ctr" rotWithShape="0">
                    <a:schemeClr val="tx1"/>
                  </a:outerShdw>
                </a:effectLst>
                <a:latin typeface="Arial"/>
                <a:cs typeface="Arial"/>
              </a:rPr>
              <a:t>BERLIN</a:t>
            </a:r>
            <a:endParaRPr lang="ru-RU" sz="3600" b="1" kern="10">
              <a:ln w="9525">
                <a:solidFill>
                  <a:srgbClr val="000000"/>
                </a:solidFill>
                <a:round/>
                <a:headEnd/>
                <a:tailEnd/>
              </a:ln>
              <a:solidFill>
                <a:srgbClr val="FFFFFF"/>
              </a:solidFill>
              <a:effectLst>
                <a:outerShdw dist="81320" dir="3080412" algn="ctr" rotWithShape="0">
                  <a:schemeClr val="tx1"/>
                </a:outerShdw>
              </a:effectLst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5" descr="http://travel2germany.ru/wp-content/uploads/2012/05/german00193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1747" name="TextBox 6"/>
          <p:cNvSpPr txBox="1">
            <a:spLocks noChangeArrowheads="1"/>
          </p:cNvSpPr>
          <p:nvPr/>
        </p:nvSpPr>
        <p:spPr bwMode="auto">
          <a:xfrm>
            <a:off x="31750" y="0"/>
            <a:ext cx="4466287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algn="ctr">
              <a:buFont typeface="Wingdings" pitchFamily="2" charset="2"/>
              <a:buChar char="v"/>
            </a:pPr>
            <a:r>
              <a:rPr lang="de-DE" sz="3200" b="1" dirty="0">
                <a:solidFill>
                  <a:srgbClr val="000000"/>
                </a:solidFill>
              </a:rPr>
              <a:t> In der Mitte Berlins </a:t>
            </a:r>
          </a:p>
          <a:p>
            <a:pPr algn="ctr"/>
            <a:r>
              <a:rPr lang="de-DE" sz="3200" b="1" dirty="0">
                <a:solidFill>
                  <a:srgbClr val="000000"/>
                </a:solidFill>
              </a:rPr>
              <a:t>an der Spree</a:t>
            </a:r>
          </a:p>
          <a:p>
            <a:pPr algn="ctr"/>
            <a:r>
              <a:rPr lang="de-DE" sz="3200" b="1" dirty="0">
                <a:solidFill>
                  <a:srgbClr val="000000"/>
                </a:solidFill>
              </a:rPr>
              <a:t> liegt </a:t>
            </a:r>
            <a:r>
              <a:rPr lang="de-DE" sz="3200" b="1" dirty="0" err="1">
                <a:solidFill>
                  <a:srgbClr val="000000"/>
                </a:solidFill>
              </a:rPr>
              <a:t>Museensinsel</a:t>
            </a:r>
            <a:r>
              <a:rPr lang="de-DE" sz="3200" b="1" dirty="0">
                <a:solidFill>
                  <a:srgbClr val="000000"/>
                </a:solidFill>
              </a:rPr>
              <a:t>.</a:t>
            </a:r>
            <a:endParaRPr lang="ru-RU" sz="3200" b="1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6" name="Text Box 10"/>
          <p:cNvSpPr txBox="1">
            <a:spLocks noChangeArrowheads="1"/>
          </p:cNvSpPr>
          <p:nvPr/>
        </p:nvSpPr>
        <p:spPr bwMode="auto">
          <a:xfrm>
            <a:off x="868273" y="4266296"/>
            <a:ext cx="7814457" cy="15895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210193" tIns="105097" rIns="210193" bIns="105097">
            <a:spAutoFit/>
          </a:bodyPr>
          <a:lstStyle/>
          <a:p>
            <a:pPr>
              <a:spcBef>
                <a:spcPct val="50000"/>
              </a:spcBef>
            </a:pPr>
            <a:endParaRPr lang="ru-RU" sz="2800" dirty="0"/>
          </a:p>
          <a:p>
            <a:pPr>
              <a:spcBef>
                <a:spcPct val="50000"/>
              </a:spcBef>
            </a:pPr>
            <a:endParaRPr lang="ru-RU" sz="4100" dirty="0"/>
          </a:p>
        </p:txBody>
      </p:sp>
      <p:sp>
        <p:nvSpPr>
          <p:cNvPr id="29707" name="WordArt 11"/>
          <p:cNvSpPr>
            <a:spLocks noChangeArrowheads="1" noChangeShapeType="1" noTextEdit="1"/>
          </p:cNvSpPr>
          <p:nvPr/>
        </p:nvSpPr>
        <p:spPr bwMode="auto">
          <a:xfrm>
            <a:off x="1085341" y="139308"/>
            <a:ext cx="7380320" cy="1314717"/>
          </a:xfrm>
          <a:prstGeom prst="rect">
            <a:avLst/>
          </a:prstGeom>
        </p:spPr>
        <p:txBody>
          <a:bodyPr wrap="none" lIns="210193" tIns="105097" rIns="210193" bIns="105097" fromWordArt="1">
            <a:prstTxWarp prst="textSlantUp">
              <a:avLst>
                <a:gd name="adj" fmla="val 32056"/>
              </a:avLst>
            </a:prstTxWarp>
          </a:bodyPr>
          <a:lstStyle/>
          <a:p>
            <a:pPr algn="ctr"/>
            <a:r>
              <a:rPr lang="de-DE" sz="8300" b="1" kern="1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5E04E2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Impact"/>
              </a:rPr>
              <a:t>Die Humboldt - Universität</a:t>
            </a:r>
            <a:endParaRPr lang="ru-RU" sz="8300" b="1" kern="1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5E04E2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Impact"/>
            </a:endParaRPr>
          </a:p>
        </p:txBody>
      </p:sp>
      <p:pic>
        <p:nvPicPr>
          <p:cNvPr id="29709" name="Picture 13" descr="Новый рисунок (1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70316" y="1718128"/>
            <a:ext cx="8102212" cy="463983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7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1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706" grpId="0" autoUpdateAnimBg="0"/>
      <p:bldP spid="2970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1071538" y="285728"/>
            <a:ext cx="7891490" cy="1527175"/>
          </a:xfrm>
          <a:solidFill>
            <a:schemeClr val="bg1"/>
          </a:solidFill>
        </p:spPr>
        <p:txBody>
          <a:bodyPr/>
          <a:lstStyle/>
          <a:p>
            <a:r>
              <a:rPr lang="en-US" b="1" dirty="0">
                <a:solidFill>
                  <a:srgbClr val="000000"/>
                </a:solidFill>
              </a:rPr>
              <a:t>Den Berliner Zoo </a:t>
            </a:r>
            <a:r>
              <a:rPr lang="en-US" b="1" dirty="0" err="1">
                <a:solidFill>
                  <a:srgbClr val="000000"/>
                </a:solidFill>
              </a:rPr>
              <a:t>besuchen</a:t>
            </a:r>
            <a:r>
              <a:rPr lang="en-US" b="1" dirty="0">
                <a:solidFill>
                  <a:srgbClr val="000000"/>
                </a:solidFill>
              </a:rPr>
              <a:t> die Kinder </a:t>
            </a:r>
            <a:r>
              <a:rPr lang="en-US" b="1" dirty="0" err="1">
                <a:solidFill>
                  <a:srgbClr val="000000"/>
                </a:solidFill>
              </a:rPr>
              <a:t>besonders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gern</a:t>
            </a:r>
            <a:r>
              <a:rPr lang="en-US" b="1" dirty="0">
                <a:solidFill>
                  <a:srgbClr val="000000"/>
                </a:solidFill>
              </a:rPr>
              <a:t>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8916" name="Picture 4" descr="Берлин - Зоопарк - Центральный вход"/>
          <p:cNvPicPr>
            <a:picLocks noChangeAspect="1" noChangeArrowheads="1"/>
          </p:cNvPicPr>
          <p:nvPr/>
        </p:nvPicPr>
        <p:blipFill>
          <a:blip r:embed="rId2"/>
          <a:srcRect b="11564"/>
          <a:stretch>
            <a:fillRect/>
          </a:stretch>
        </p:blipFill>
        <p:spPr bwMode="auto">
          <a:xfrm>
            <a:off x="731902" y="2033588"/>
            <a:ext cx="7626311" cy="418149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4" name="Picture 4" descr="no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38684" y="6260139"/>
            <a:ext cx="198979" cy="17413"/>
          </a:xfrm>
          <a:prstGeom prst="rect">
            <a:avLst/>
          </a:prstGeom>
          <a:noFill/>
        </p:spPr>
      </p:pic>
      <p:pic>
        <p:nvPicPr>
          <p:cNvPr id="46088" name="Picture 8" descr="Берлинские часы"/>
          <p:cNvPicPr>
            <a:picLocks noGrp="1" noChangeAspect="1" noChangeArrowheads="1"/>
          </p:cNvPicPr>
          <p:nvPr>
            <p:ph type="title"/>
          </p:nvPr>
        </p:nvPicPr>
        <p:blipFill>
          <a:blip r:embed="rId3"/>
          <a:srcRect/>
          <a:stretch>
            <a:fillRect/>
          </a:stretch>
        </p:blipFill>
        <p:spPr>
          <a:xfrm>
            <a:off x="673817" y="1857364"/>
            <a:ext cx="7796368" cy="4466623"/>
          </a:xfrm>
          <a:noFill/>
          <a:ln/>
        </p:spPr>
      </p:pic>
      <p:sp>
        <p:nvSpPr>
          <p:cNvPr id="46089" name="Rectangle 9"/>
          <p:cNvSpPr>
            <a:spLocks noChangeArrowheads="1"/>
          </p:cNvSpPr>
          <p:nvPr/>
        </p:nvSpPr>
        <p:spPr bwMode="auto">
          <a:xfrm>
            <a:off x="1500166" y="500042"/>
            <a:ext cx="7072362" cy="14741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210193" tIns="105097" rIns="210193" bIns="105097">
            <a:spAutoFit/>
          </a:bodyPr>
          <a:lstStyle/>
          <a:p>
            <a:pPr defTabSz="2105582"/>
            <a:r>
              <a:rPr lang="de-DE" sz="4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Berliner Uhr</a:t>
            </a:r>
            <a:r>
              <a:rPr lang="ru-RU" sz="41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4100" b="1" dirty="0" smtClean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defTabSz="2105582"/>
            <a:r>
              <a:rPr lang="ru-RU" sz="4100" b="1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Берлинские  часы</a:t>
            </a:r>
            <a:endParaRPr lang="ru-RU" sz="4100" b="1" dirty="0">
              <a:solidFill>
                <a:srgbClr val="00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Im</a:t>
            </a:r>
            <a:r>
              <a:rPr lang="en-US" b="1" dirty="0">
                <a:solidFill>
                  <a:srgbClr val="000000"/>
                </a:solidFill>
              </a:rPr>
              <a:t> Zoo.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39941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600"/>
              <a:t>                                                                                                                                                                                               </a:t>
            </a:r>
            <a:endParaRPr lang="ru-RU" sz="2600"/>
          </a:p>
        </p:txBody>
      </p:sp>
      <p:sp>
        <p:nvSpPr>
          <p:cNvPr id="39942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600"/>
          </a:p>
        </p:txBody>
      </p:sp>
      <p:pic>
        <p:nvPicPr>
          <p:cNvPr id="39943" name="Picture 7" descr="Берлин - Зоопарк - Гиены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5" y="1626545"/>
            <a:ext cx="4315556" cy="3231216"/>
          </a:xfrm>
          <a:prstGeom prst="rect">
            <a:avLst/>
          </a:prstGeom>
          <a:noFill/>
        </p:spPr>
      </p:pic>
      <p:pic>
        <p:nvPicPr>
          <p:cNvPr id="39944" name="Picture 8" descr="розовые фламинго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678358"/>
            <a:ext cx="3781513" cy="28335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6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>
                <a:solidFill>
                  <a:srgbClr val="000000"/>
                </a:solidFill>
              </a:rPr>
              <a:t>Berliner Wand.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48137" name="Rectangle 9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8135" name="Picture 7" descr="berliner Wand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2214554"/>
            <a:ext cx="7929617" cy="37170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 err="1">
                <a:solidFill>
                  <a:srgbClr val="000000"/>
                </a:solidFill>
              </a:rPr>
              <a:t>Treptower</a:t>
            </a:r>
            <a:r>
              <a:rPr lang="en-US" b="1" dirty="0">
                <a:solidFill>
                  <a:srgbClr val="000000"/>
                </a:solidFill>
              </a:rPr>
              <a:t> Park.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3253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endParaRPr lang="ru-RU" sz="2600"/>
          </a:p>
        </p:txBody>
      </p:sp>
      <p:sp>
        <p:nvSpPr>
          <p:cNvPr id="53254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endParaRPr lang="ru-RU" sz="2600"/>
          </a:p>
        </p:txBody>
      </p:sp>
      <p:pic>
        <p:nvPicPr>
          <p:cNvPr id="53255" name="Picture 7" descr="20070505233953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500563" y="1357298"/>
            <a:ext cx="4464050" cy="4857784"/>
          </a:xfrm>
          <a:prstGeom prst="rect">
            <a:avLst/>
          </a:prstGeom>
          <a:noFill/>
        </p:spPr>
      </p:pic>
      <p:pic>
        <p:nvPicPr>
          <p:cNvPr id="53256" name="Picture 8" descr="Отсканировано 0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357298"/>
            <a:ext cx="4286280" cy="496214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357158" y="5786454"/>
            <a:ext cx="8501122" cy="92333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0000"/>
                </a:solidFill>
              </a:rPr>
              <a:t>Парк в восточной части Берлина на берегу Шпрее. </a:t>
            </a:r>
            <a:r>
              <a:rPr lang="ru-RU" b="1" dirty="0" smtClean="0">
                <a:solidFill>
                  <a:srgbClr val="000000"/>
                </a:solidFill>
              </a:rPr>
              <a:t> Известен   </a:t>
            </a:r>
            <a:r>
              <a:rPr lang="ru-RU" b="1" dirty="0">
                <a:solidFill>
                  <a:srgbClr val="000000"/>
                </a:solidFill>
              </a:rPr>
              <a:t>гигантским мемориалом в память о воинах Красной армии, павших в боях за Берлин.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Oval 2"/>
          <p:cNvSpPr>
            <a:spLocks noChangeArrowheads="1"/>
          </p:cNvSpPr>
          <p:nvPr/>
        </p:nvSpPr>
        <p:spPr bwMode="auto">
          <a:xfrm>
            <a:off x="3341949" y="3561053"/>
            <a:ext cx="2668131" cy="5020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sz="3200" b="1" dirty="0">
                <a:solidFill>
                  <a:srgbClr val="FF0066"/>
                </a:solidFill>
              </a:rPr>
              <a:t>Berlin</a:t>
            </a:r>
            <a:endParaRPr lang="ru-RU" sz="3200" b="1" dirty="0">
              <a:solidFill>
                <a:srgbClr val="FF0066"/>
              </a:solidFill>
            </a:endParaRPr>
          </a:p>
        </p:txBody>
      </p:sp>
      <p:sp>
        <p:nvSpPr>
          <p:cNvPr id="52227" name="Oval 3"/>
          <p:cNvSpPr>
            <a:spLocks noChangeArrowheads="1"/>
          </p:cNvSpPr>
          <p:nvPr/>
        </p:nvSpPr>
        <p:spPr bwMode="auto">
          <a:xfrm>
            <a:off x="6516572" y="1982233"/>
            <a:ext cx="1745591" cy="1050612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liegt</a:t>
            </a:r>
            <a:r>
              <a:rPr lang="en-US" b="1" dirty="0">
                <a:solidFill>
                  <a:srgbClr val="000000"/>
                </a:solidFill>
              </a:rPr>
              <a:t> an </a:t>
            </a:r>
            <a:r>
              <a:rPr lang="en-US" b="1" dirty="0" err="1">
                <a:solidFill>
                  <a:srgbClr val="000000"/>
                </a:solidFill>
              </a:rPr>
              <a:t>der</a:t>
            </a:r>
            <a:r>
              <a:rPr lang="en-US" b="1" dirty="0">
                <a:solidFill>
                  <a:srgbClr val="000000"/>
                </a:solidFill>
              </a:rPr>
              <a:t> </a:t>
            </a:r>
          </a:p>
          <a:p>
            <a:pPr algn="ctr" defTabSz="2105582"/>
            <a:r>
              <a:rPr lang="en-US" b="1" dirty="0">
                <a:solidFill>
                  <a:srgbClr val="000000"/>
                </a:solidFill>
              </a:rPr>
              <a:t>Spree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28" name="Oval 4"/>
          <p:cNvSpPr>
            <a:spLocks noChangeArrowheads="1"/>
          </p:cNvSpPr>
          <p:nvPr/>
        </p:nvSpPr>
        <p:spPr bwMode="auto">
          <a:xfrm>
            <a:off x="1334068" y="2278262"/>
            <a:ext cx="1293365" cy="5020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endParaRPr lang="ru-RU"/>
          </a:p>
        </p:txBody>
      </p:sp>
      <p:sp>
        <p:nvSpPr>
          <p:cNvPr id="52229" name="Oval 5"/>
          <p:cNvSpPr>
            <a:spLocks noChangeArrowheads="1"/>
          </p:cNvSpPr>
          <p:nvPr/>
        </p:nvSpPr>
        <p:spPr bwMode="auto">
          <a:xfrm>
            <a:off x="3753473" y="1584625"/>
            <a:ext cx="2256607" cy="922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ist</a:t>
            </a:r>
            <a:r>
              <a:rPr lang="en-US" b="1" dirty="0">
                <a:solidFill>
                  <a:srgbClr val="000000"/>
                </a:solidFill>
              </a:rPr>
              <a:t> gross und </a:t>
            </a:r>
          </a:p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schon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30" name="Oval 6"/>
          <p:cNvSpPr>
            <a:spLocks noChangeArrowheads="1"/>
          </p:cNvSpPr>
          <p:nvPr/>
        </p:nvSpPr>
        <p:spPr bwMode="auto">
          <a:xfrm>
            <a:off x="881841" y="1982233"/>
            <a:ext cx="1845080" cy="1184115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besuchen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viele</a:t>
            </a:r>
            <a:endParaRPr lang="en-US" b="1" dirty="0">
              <a:solidFill>
                <a:srgbClr val="000000"/>
              </a:solidFill>
            </a:endParaRPr>
          </a:p>
          <a:p>
            <a:pPr algn="ctr" defTabSz="2105582"/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Touristen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31" name="Oval 7"/>
          <p:cNvSpPr>
            <a:spLocks noChangeArrowheads="1"/>
          </p:cNvSpPr>
          <p:nvPr/>
        </p:nvSpPr>
        <p:spPr bwMode="auto">
          <a:xfrm>
            <a:off x="6516572" y="4350462"/>
            <a:ext cx="1745591" cy="879379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>
                <a:solidFill>
                  <a:srgbClr val="000000"/>
                </a:solidFill>
              </a:rPr>
              <a:t>hat </a:t>
            </a:r>
            <a:r>
              <a:rPr lang="en-US" b="1" dirty="0" err="1">
                <a:solidFill>
                  <a:srgbClr val="000000"/>
                </a:solidFill>
              </a:rPr>
              <a:t>viele</a:t>
            </a:r>
            <a:endParaRPr lang="en-US" b="1" dirty="0">
              <a:solidFill>
                <a:srgbClr val="000000"/>
              </a:solidFill>
            </a:endParaRPr>
          </a:p>
          <a:p>
            <a:pPr algn="ctr" defTabSz="2105582"/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Sehens</a:t>
            </a:r>
            <a:r>
              <a:rPr lang="en-US" b="1" dirty="0">
                <a:solidFill>
                  <a:srgbClr val="000000"/>
                </a:solidFill>
              </a:rPr>
              <a:t>-</a:t>
            </a:r>
          </a:p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wurdigkeiten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32" name="Oval 8"/>
          <p:cNvSpPr>
            <a:spLocks noChangeArrowheads="1"/>
          </p:cNvSpPr>
          <p:nvPr/>
        </p:nvSpPr>
        <p:spPr bwMode="auto">
          <a:xfrm>
            <a:off x="881842" y="4350463"/>
            <a:ext cx="1817947" cy="922913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ist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ein</a:t>
            </a:r>
            <a:r>
              <a:rPr lang="en-US" b="1" dirty="0">
                <a:solidFill>
                  <a:srgbClr val="000000"/>
                </a:solidFill>
              </a:rPr>
              <a:t> grosses</a:t>
            </a:r>
          </a:p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Industrie</a:t>
            </a:r>
            <a:r>
              <a:rPr lang="en-US" b="1" dirty="0">
                <a:solidFill>
                  <a:srgbClr val="000000"/>
                </a:solidFill>
              </a:rPr>
              <a:t>-</a:t>
            </a:r>
          </a:p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zentrum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33" name="Oval 9"/>
          <p:cNvSpPr>
            <a:spLocks noChangeArrowheads="1"/>
          </p:cNvSpPr>
          <p:nvPr/>
        </p:nvSpPr>
        <p:spPr bwMode="auto">
          <a:xfrm>
            <a:off x="3545448" y="5273376"/>
            <a:ext cx="2464631" cy="78941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210193" tIns="105097" rIns="210193" bIns="105097" anchor="ctr"/>
          <a:lstStyle/>
          <a:p>
            <a:pPr algn="ctr" defTabSz="2105582"/>
            <a:r>
              <a:rPr lang="en-US" b="1" dirty="0" err="1">
                <a:solidFill>
                  <a:srgbClr val="000000"/>
                </a:solidFill>
              </a:rPr>
              <a:t>entstand</a:t>
            </a:r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im</a:t>
            </a:r>
            <a:r>
              <a:rPr lang="en-US" b="1" dirty="0">
                <a:solidFill>
                  <a:srgbClr val="000000"/>
                </a:solidFill>
              </a:rPr>
              <a:t> 13.</a:t>
            </a:r>
          </a:p>
          <a:p>
            <a:pPr algn="ctr" defTabSz="2105582"/>
            <a:r>
              <a:rPr lang="en-US" b="1" dirty="0">
                <a:solidFill>
                  <a:srgbClr val="000000"/>
                </a:solidFill>
              </a:rPr>
              <a:t> </a:t>
            </a:r>
            <a:r>
              <a:rPr lang="en-US" b="1" dirty="0" err="1">
                <a:solidFill>
                  <a:srgbClr val="000000"/>
                </a:solidFill>
              </a:rPr>
              <a:t>Jahrhundert</a:t>
            </a:r>
            <a:endParaRPr lang="ru-RU" b="1" dirty="0">
              <a:solidFill>
                <a:srgbClr val="000000"/>
              </a:solidFill>
            </a:endParaRPr>
          </a:p>
        </p:txBody>
      </p:sp>
      <p:sp>
        <p:nvSpPr>
          <p:cNvPr id="52234" name="Line 10"/>
          <p:cNvSpPr>
            <a:spLocks noChangeShapeType="1"/>
          </p:cNvSpPr>
          <p:nvPr/>
        </p:nvSpPr>
        <p:spPr bwMode="auto">
          <a:xfrm flipV="1">
            <a:off x="4644358" y="2420470"/>
            <a:ext cx="0" cy="1152191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  <p:sp>
        <p:nvSpPr>
          <p:cNvPr id="52235" name="Line 11"/>
          <p:cNvSpPr>
            <a:spLocks noChangeShapeType="1"/>
          </p:cNvSpPr>
          <p:nvPr/>
        </p:nvSpPr>
        <p:spPr bwMode="auto">
          <a:xfrm>
            <a:off x="4644358" y="4077652"/>
            <a:ext cx="0" cy="136695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  <p:sp>
        <p:nvSpPr>
          <p:cNvPr id="52236" name="Line 12"/>
          <p:cNvSpPr>
            <a:spLocks noChangeShapeType="1"/>
          </p:cNvSpPr>
          <p:nvPr/>
        </p:nvSpPr>
        <p:spPr bwMode="auto">
          <a:xfrm flipV="1">
            <a:off x="4644358" y="2278262"/>
            <a:ext cx="0" cy="1294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  <p:sp>
        <p:nvSpPr>
          <p:cNvPr id="52237" name="Line 13"/>
          <p:cNvSpPr>
            <a:spLocks noChangeShapeType="1"/>
          </p:cNvSpPr>
          <p:nvPr/>
        </p:nvSpPr>
        <p:spPr bwMode="auto">
          <a:xfrm flipV="1">
            <a:off x="2699789" y="4005096"/>
            <a:ext cx="1510433" cy="86486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  <p:sp>
        <p:nvSpPr>
          <p:cNvPr id="52238" name="Line 14"/>
          <p:cNvSpPr>
            <a:spLocks noChangeShapeType="1"/>
          </p:cNvSpPr>
          <p:nvPr/>
        </p:nvSpPr>
        <p:spPr bwMode="auto">
          <a:xfrm>
            <a:off x="2627433" y="2565583"/>
            <a:ext cx="1582789" cy="10796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 b="1" dirty="0"/>
          </a:p>
        </p:txBody>
      </p:sp>
      <p:sp>
        <p:nvSpPr>
          <p:cNvPr id="52239" name="Line 15"/>
          <p:cNvSpPr>
            <a:spLocks noChangeShapeType="1"/>
          </p:cNvSpPr>
          <p:nvPr/>
        </p:nvSpPr>
        <p:spPr bwMode="auto">
          <a:xfrm flipV="1">
            <a:off x="5078496" y="2565583"/>
            <a:ext cx="1438077" cy="1079634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  <p:sp>
        <p:nvSpPr>
          <p:cNvPr id="52240" name="Line 16"/>
          <p:cNvSpPr>
            <a:spLocks noChangeShapeType="1"/>
          </p:cNvSpPr>
          <p:nvPr/>
        </p:nvSpPr>
        <p:spPr bwMode="auto">
          <a:xfrm>
            <a:off x="5001616" y="4005096"/>
            <a:ext cx="1514957" cy="9374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lIns="210193" tIns="105097" rIns="210193" bIns="105097"/>
          <a:lstStyle/>
          <a:p>
            <a:endParaRPr lang="ru-RU"/>
          </a:p>
        </p:txBody>
      </p:sp>
    </p:spTree>
  </p:cSld>
  <p:clrMapOvr>
    <a:masterClrMapping/>
  </p:clrMapOvr>
  <p:transition spd="slow">
    <p:pull dir="r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Эхо">
  <a:themeElements>
    <a:clrScheme name="Эхо 11">
      <a:dk1>
        <a:srgbClr val="336666"/>
      </a:dk1>
      <a:lt1>
        <a:srgbClr val="CCFF99"/>
      </a:lt1>
      <a:dk2>
        <a:srgbClr val="008080"/>
      </a:dk2>
      <a:lt2>
        <a:srgbClr val="669900"/>
      </a:lt2>
      <a:accent1>
        <a:srgbClr val="99CCCC"/>
      </a:accent1>
      <a:accent2>
        <a:srgbClr val="CCCCCC"/>
      </a:accent2>
      <a:accent3>
        <a:srgbClr val="E2FFCA"/>
      </a:accent3>
      <a:accent4>
        <a:srgbClr val="2A5656"/>
      </a:accent4>
      <a:accent5>
        <a:srgbClr val="CAE2E2"/>
      </a:accent5>
      <a:accent6>
        <a:srgbClr val="B9B9B9"/>
      </a:accent6>
      <a:hlink>
        <a:srgbClr val="006666"/>
      </a:hlink>
      <a:folHlink>
        <a:srgbClr val="B2B2B2"/>
      </a:folHlink>
    </a:clrScheme>
    <a:fontScheme name="Эхо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Эхо 1">
        <a:dk1>
          <a:srgbClr val="25252F"/>
        </a:dk1>
        <a:lt1>
          <a:srgbClr val="9999FF"/>
        </a:lt1>
        <a:dk2>
          <a:srgbClr val="000000"/>
        </a:dk2>
        <a:lt2>
          <a:srgbClr val="FFFFFF"/>
        </a:lt2>
        <a:accent1>
          <a:srgbClr val="3366FF"/>
        </a:accent1>
        <a:accent2>
          <a:srgbClr val="003399"/>
        </a:accent2>
        <a:accent3>
          <a:srgbClr val="AAAAAA"/>
        </a:accent3>
        <a:accent4>
          <a:srgbClr val="8282DA"/>
        </a:accent4>
        <a:accent5>
          <a:srgbClr val="ADB8FF"/>
        </a:accent5>
        <a:accent6>
          <a:srgbClr val="002D8A"/>
        </a:accent6>
        <a:hlink>
          <a:srgbClr val="0099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2">
        <a:dk1>
          <a:srgbClr val="314183"/>
        </a:dk1>
        <a:lt1>
          <a:srgbClr val="FFFFFF"/>
        </a:lt1>
        <a:dk2>
          <a:srgbClr val="0B1E45"/>
        </a:dk2>
        <a:lt2>
          <a:srgbClr val="FFFFFF"/>
        </a:lt2>
        <a:accent1>
          <a:srgbClr val="6666FF"/>
        </a:accent1>
        <a:accent2>
          <a:srgbClr val="0066FF"/>
        </a:accent2>
        <a:accent3>
          <a:srgbClr val="AAABB0"/>
        </a:accent3>
        <a:accent4>
          <a:srgbClr val="DADADA"/>
        </a:accent4>
        <a:accent5>
          <a:srgbClr val="B8B8FF"/>
        </a:accent5>
        <a:accent6>
          <a:srgbClr val="005CE7"/>
        </a:accent6>
        <a:hlink>
          <a:srgbClr val="006699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3">
        <a:dk1>
          <a:srgbClr val="194349"/>
        </a:dk1>
        <a:lt1>
          <a:srgbClr val="FFFFCC"/>
        </a:lt1>
        <a:dk2>
          <a:srgbClr val="006666"/>
        </a:dk2>
        <a:lt2>
          <a:srgbClr val="FFFFFF"/>
        </a:lt2>
        <a:accent1>
          <a:srgbClr val="99CC00"/>
        </a:accent1>
        <a:accent2>
          <a:srgbClr val="00B6B2"/>
        </a:accent2>
        <a:accent3>
          <a:srgbClr val="AAB8B8"/>
        </a:accent3>
        <a:accent4>
          <a:srgbClr val="DADAAE"/>
        </a:accent4>
        <a:accent5>
          <a:srgbClr val="CAE2AA"/>
        </a:accent5>
        <a:accent6>
          <a:srgbClr val="00A5A1"/>
        </a:accent6>
        <a:hlink>
          <a:srgbClr val="669900"/>
        </a:hlink>
        <a:folHlink>
          <a:srgbClr val="6666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4">
        <a:dk1>
          <a:srgbClr val="194349"/>
        </a:dk1>
        <a:lt1>
          <a:srgbClr val="FFFFCC"/>
        </a:lt1>
        <a:dk2>
          <a:srgbClr val="0000FF"/>
        </a:dk2>
        <a:lt2>
          <a:srgbClr val="FFFFFF"/>
        </a:lt2>
        <a:accent1>
          <a:srgbClr val="0099FF"/>
        </a:accent1>
        <a:accent2>
          <a:srgbClr val="33CC33"/>
        </a:accent2>
        <a:accent3>
          <a:srgbClr val="AAAAFF"/>
        </a:accent3>
        <a:accent4>
          <a:srgbClr val="DADAAE"/>
        </a:accent4>
        <a:accent5>
          <a:srgbClr val="AACAFF"/>
        </a:accent5>
        <a:accent6>
          <a:srgbClr val="2DB92D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5">
        <a:dk1>
          <a:srgbClr val="194349"/>
        </a:dk1>
        <a:lt1>
          <a:srgbClr val="FFFFCC"/>
        </a:lt1>
        <a:dk2>
          <a:srgbClr val="72A497"/>
        </a:dk2>
        <a:lt2>
          <a:srgbClr val="000000"/>
        </a:lt2>
        <a:accent1>
          <a:srgbClr val="805D32"/>
        </a:accent1>
        <a:accent2>
          <a:srgbClr val="7D2F3C"/>
        </a:accent2>
        <a:accent3>
          <a:srgbClr val="BCCFC9"/>
        </a:accent3>
        <a:accent4>
          <a:srgbClr val="DADAAE"/>
        </a:accent4>
        <a:accent5>
          <a:srgbClr val="C0B6AD"/>
        </a:accent5>
        <a:accent6>
          <a:srgbClr val="712A35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6">
        <a:dk1>
          <a:srgbClr val="1C1C1C"/>
        </a:dk1>
        <a:lt1>
          <a:srgbClr val="FFFFFF"/>
        </a:lt1>
        <a:dk2>
          <a:srgbClr val="710F0F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BB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666699"/>
        </a:hlink>
        <a:folHlink>
          <a:srgbClr val="99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Эхо 7">
        <a:dk1>
          <a:srgbClr val="336666"/>
        </a:dk1>
        <a:lt1>
          <a:srgbClr val="FFFFFF"/>
        </a:lt1>
        <a:dk2>
          <a:srgbClr val="000000"/>
        </a:dk2>
        <a:lt2>
          <a:srgbClr val="666699"/>
        </a:lt2>
        <a:accent1>
          <a:srgbClr val="99CCCC"/>
        </a:accent1>
        <a:accent2>
          <a:srgbClr val="CCCCCC"/>
        </a:accent2>
        <a:accent3>
          <a:srgbClr val="FFFFFF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8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336699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9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CC3300"/>
        </a:accent1>
        <a:accent2>
          <a:srgbClr val="CC9900"/>
        </a:accent2>
        <a:accent3>
          <a:srgbClr val="FFFFFF"/>
        </a:accent3>
        <a:accent4>
          <a:srgbClr val="000000"/>
        </a:accent4>
        <a:accent5>
          <a:srgbClr val="E2ADAA"/>
        </a:accent5>
        <a:accent6>
          <a:srgbClr val="B98A00"/>
        </a:accent6>
        <a:hlink>
          <a:srgbClr val="CC6600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0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666699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B8CA"/>
        </a:accent5>
        <a:accent6>
          <a:srgbClr val="8A8AE7"/>
        </a:accent6>
        <a:hlink>
          <a:srgbClr val="3366FF"/>
        </a:hlink>
        <a:folHlink>
          <a:srgbClr val="8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Эхо 11">
        <a:dk1>
          <a:srgbClr val="336666"/>
        </a:dk1>
        <a:lt1>
          <a:srgbClr val="CCFF99"/>
        </a:lt1>
        <a:dk2>
          <a:srgbClr val="008080"/>
        </a:dk2>
        <a:lt2>
          <a:srgbClr val="669900"/>
        </a:lt2>
        <a:accent1>
          <a:srgbClr val="99CCCC"/>
        </a:accent1>
        <a:accent2>
          <a:srgbClr val="CCCCCC"/>
        </a:accent2>
        <a:accent3>
          <a:srgbClr val="E2FFCA"/>
        </a:accent3>
        <a:accent4>
          <a:srgbClr val="2A5656"/>
        </a:accent4>
        <a:accent5>
          <a:srgbClr val="CAE2E2"/>
        </a:accent5>
        <a:accent6>
          <a:srgbClr val="B9B9B9"/>
        </a:accent6>
        <a:hlink>
          <a:srgbClr val="006666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Echo</Template>
  <TotalTime>164</TotalTime>
  <Words>289</Words>
  <Application>Microsoft Office PowerPoint</Application>
  <PresentationFormat>Экран (4:3)</PresentationFormat>
  <Paragraphs>73</Paragraphs>
  <Slides>31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5" baseType="lpstr">
      <vt:lpstr>Arial</vt:lpstr>
      <vt:lpstr>Times New Roman</vt:lpstr>
      <vt:lpstr>Wingdings</vt:lpstr>
      <vt:lpstr>Эхо</vt:lpstr>
      <vt:lpstr>Слайд 1</vt:lpstr>
      <vt:lpstr>Слайд 2</vt:lpstr>
      <vt:lpstr>Слайд 3</vt:lpstr>
      <vt:lpstr>Слайд 4</vt:lpstr>
      <vt:lpstr>Berliner Fernseheturm.</vt:lpstr>
      <vt:lpstr>Neue Gebäude sind schön.</vt:lpstr>
      <vt:lpstr>Auf den Strassen sind viele Skulpturen.</vt:lpstr>
      <vt:lpstr>Das Brandenburger Tor mit seiner Quadriga ist eines der schönsten Tore der Welt.</vt:lpstr>
      <vt:lpstr>Слайд 9</vt:lpstr>
      <vt:lpstr> “Molecule Mаn”- Berlins größte Skulptur an der Spree.</vt:lpstr>
      <vt:lpstr>In Berlin sind viele schöne Gebäude.</vt:lpstr>
      <vt:lpstr>Слайд 12</vt:lpstr>
      <vt:lpstr>Слайд 13</vt:lpstr>
      <vt:lpstr>Слайд 14</vt:lpstr>
      <vt:lpstr>Der Reichstag ist heute wieder der Sitzt des Bundesparlaments.</vt:lpstr>
      <vt:lpstr>Слайд 16</vt:lpstr>
      <vt:lpstr>Слайд 17</vt:lpstr>
      <vt:lpstr>Слайд 18</vt:lpstr>
      <vt:lpstr>Marienkirche.</vt:lpstr>
      <vt:lpstr>Das Berliner Museum</vt:lpstr>
      <vt:lpstr>Слайд 21</vt:lpstr>
      <vt:lpstr>Schön ist sie zu allen Jahreszeiten.</vt:lpstr>
      <vt:lpstr>   Hier  steht   der  Berliner  Fernsehturm.</vt:lpstr>
      <vt:lpstr>Слайд 24</vt:lpstr>
      <vt:lpstr>Слайд 25</vt:lpstr>
      <vt:lpstr>Den Berliner Zoo besuchen die Kinder besonders gern.</vt:lpstr>
      <vt:lpstr>Слайд 27</vt:lpstr>
      <vt:lpstr>Im Zoo.</vt:lpstr>
      <vt:lpstr>Berliner Wand.</vt:lpstr>
      <vt:lpstr>Treptower Park.</vt:lpstr>
      <vt:lpstr>Слайд 31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Berlin- die Hauptstadt der BRD.</dc:title>
  <dc:creator>User</dc:creator>
  <cp:lastModifiedBy>Людмила</cp:lastModifiedBy>
  <cp:revision>10</cp:revision>
  <dcterms:created xsi:type="dcterms:W3CDTF">2011-03-31T12:17:21Z</dcterms:created>
  <dcterms:modified xsi:type="dcterms:W3CDTF">2021-04-11T20:27:42Z</dcterms:modified>
</cp:coreProperties>
</file>