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72" r:id="rId6"/>
    <p:sldId id="264" r:id="rId7"/>
    <p:sldId id="275" r:id="rId8"/>
    <p:sldId id="265" r:id="rId9"/>
    <p:sldId id="273" r:id="rId10"/>
    <p:sldId id="266" r:id="rId11"/>
    <p:sldId id="268" r:id="rId12"/>
    <p:sldId id="269" r:id="rId13"/>
    <p:sldId id="270" r:id="rId14"/>
    <p:sldId id="271" r:id="rId15"/>
    <p:sldId id="276" r:id="rId16"/>
    <p:sldId id="27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CC"/>
    <a:srgbClr val="008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481" autoAdjust="0"/>
  </p:normalViewPr>
  <p:slideViewPr>
    <p:cSldViewPr>
      <p:cViewPr>
        <p:scale>
          <a:sx n="76" d="100"/>
          <a:sy n="76" d="100"/>
        </p:scale>
        <p:origin x="-2634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Новые фоны для презентаций\2055573-9e36b4319befa88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928670"/>
            <a:ext cx="7572428" cy="3286147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Вопросительные </a:t>
            </a:r>
            <a:r>
              <a:rPr lang="ru-RU" sz="6600" b="1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относительные  </a:t>
            </a:r>
            <a:r>
              <a:rPr lang="ru-RU" sz="6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местоимения</a:t>
            </a:r>
            <a:endParaRPr lang="ru-RU" sz="66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Новые фоны для презентаций\2055573-9e36b4319befa88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686700" cy="1143000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Синтаксическая пятиминутка</a:t>
            </a:r>
            <a:endParaRPr lang="ru-RU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357298"/>
            <a:ext cx="7686700" cy="476886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Повторим числительные.</a:t>
            </a:r>
          </a:p>
          <a:p>
            <a:r>
              <a:rPr lang="ru-RU" sz="1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Записать предложение. Числительные написать словами.</a:t>
            </a:r>
          </a:p>
          <a:p>
            <a:r>
              <a:rPr lang="ru-RU" sz="1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Произвести синтаксический разбор предложения, указав, каким членом предложения являются числительные.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ru-RU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500 килограммов макулатуры можно получить 375 килограммов новой бумаги и изготовить около 30 тысяч ученических тетрадей.</a:t>
            </a:r>
            <a:endParaRPr lang="ru-RU" sz="40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Новые фоны для презентаций\2055573-9e36b4319befa88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686700" cy="1143000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Словарный диктант</a:t>
            </a:r>
            <a:endParaRPr lang="ru-RU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357298"/>
            <a:ext cx="7686700" cy="4768865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Запишите словосочетания, поставив выделенные в скобках местоимения в нужном падеже. </a:t>
            </a:r>
          </a:p>
          <a:p>
            <a:r>
              <a:rPr lang="ru-RU" sz="2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падеж местоимений.</a:t>
            </a:r>
          </a:p>
          <a:p>
            <a:pPr>
              <a:buNone/>
            </a:pPr>
            <a:r>
              <a:rPr lang="ru-RU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Возражать (он), выложить из (она) сумки, расположиться у (он), растет надо (я), тоскуешь по (она), чувствовать (он) боль, расписание для (я), прийти со (свой) товарищем, печатать (сам) себе, поется в (мой) песне, лекция для (мы).</a:t>
            </a:r>
            <a:endParaRPr lang="ru-RU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Новые фоны для презентаций\2055573-9e36b4319befa88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686700" cy="1143000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Словарный диктант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357298"/>
            <a:ext cx="7686700" cy="4768865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Запишите словосочетания, поставив выделенные в скобках местоимения в нужном падеже. </a:t>
            </a:r>
          </a:p>
          <a:p>
            <a:r>
              <a:rPr lang="ru-RU" sz="2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Укажите падеж местоимений.</a:t>
            </a:r>
          </a:p>
          <a:p>
            <a:pPr>
              <a:buNone/>
            </a:pPr>
            <a:r>
              <a:rPr lang="ru-RU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Возражать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ему</a:t>
            </a:r>
            <a:r>
              <a:rPr lang="ru-RU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выложить из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ее</a:t>
            </a:r>
            <a:r>
              <a:rPr lang="ru-RU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сумки, расположиться у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него</a:t>
            </a:r>
            <a:r>
              <a:rPr lang="ru-RU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растет надо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мной</a:t>
            </a:r>
            <a:r>
              <a:rPr lang="ru-RU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тоскуешь по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ней</a:t>
            </a:r>
            <a:r>
              <a:rPr lang="ru-RU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чувствовать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</a:t>
            </a:r>
            <a:r>
              <a:rPr lang="ru-RU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боль, расписание для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меня</a:t>
            </a:r>
            <a:r>
              <a:rPr lang="ru-RU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прийти со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своим</a:t>
            </a:r>
            <a:r>
              <a:rPr lang="ru-RU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товарищем, печатать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самому</a:t>
            </a:r>
            <a:r>
              <a:rPr lang="ru-RU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себе, поется в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моей</a:t>
            </a:r>
            <a:r>
              <a:rPr lang="ru-RU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песне, лекция для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</a:t>
            </a:r>
            <a:r>
              <a:rPr lang="ru-RU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8229600" cy="1143000"/>
          </a:xfrm>
        </p:spPr>
        <p:txBody>
          <a:bodyPr/>
          <a:lstStyle/>
          <a:p>
            <a:pPr eaLnBrk="1" hangingPunct="1"/>
            <a:r>
              <a:rPr lang="ru-RU" sz="3600" b="1" u="sng" dirty="0" smtClean="0">
                <a:solidFill>
                  <a:srgbClr val="009900"/>
                </a:solidFill>
              </a:rPr>
              <a:t>ТЕСТ</a:t>
            </a:r>
            <a:br>
              <a:rPr lang="ru-RU" sz="3600" b="1" u="sng" dirty="0" smtClean="0">
                <a:solidFill>
                  <a:srgbClr val="009900"/>
                </a:solidFill>
              </a:rPr>
            </a:br>
            <a:r>
              <a:rPr lang="ru-RU" sz="2800" i="1" dirty="0" smtClean="0">
                <a:solidFill>
                  <a:srgbClr val="666699"/>
                </a:solidFill>
              </a:rPr>
              <a:t>Ответьте на вопросы теста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96975"/>
            <a:ext cx="8785225" cy="3375033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ru-RU" sz="2400" b="1" dirty="0" smtClean="0"/>
              <a:t>Местоимение – часть речи, которая: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FF99CC"/>
                </a:solidFill>
              </a:rPr>
              <a:t>  </a:t>
            </a:r>
            <a:r>
              <a:rPr lang="ru-RU" sz="2400" dirty="0" smtClean="0">
                <a:solidFill>
                  <a:srgbClr val="660033"/>
                </a:solidFill>
              </a:rPr>
              <a:t>1) обозначает принадлежность к кому-либо или чему-либо;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660033"/>
                </a:solidFill>
              </a:rPr>
              <a:t>  2) обозначает предмет, признак, количество;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660033"/>
                </a:solidFill>
              </a:rPr>
              <a:t>  3) указывает на предмет, но не называет его;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660033"/>
                </a:solidFill>
              </a:rPr>
              <a:t>  4) указывает на предмет, признак, количество, но не называет их.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2"/>
            </a:pPr>
            <a:r>
              <a:rPr lang="ru-RU" sz="2400" b="1" dirty="0" smtClean="0"/>
              <a:t>В каком случае нет грамматической ошибки?</a:t>
            </a:r>
            <a:r>
              <a:rPr lang="ru-RU" sz="2400" dirty="0" smtClean="0"/>
              <a:t>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660033"/>
                </a:solidFill>
              </a:rPr>
              <a:t>    1) Об этой;                          3) скучаю по вас;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ru-RU" sz="2400" dirty="0" smtClean="0">
                <a:solidFill>
                  <a:srgbClr val="660033"/>
                </a:solidFill>
              </a:rPr>
              <a:t>    2) с им;                                4) </a:t>
            </a:r>
            <a:r>
              <a:rPr lang="ru-RU" sz="2400" dirty="0" err="1" smtClean="0">
                <a:solidFill>
                  <a:srgbClr val="660033"/>
                </a:solidFill>
              </a:rPr>
              <a:t>ихний</a:t>
            </a:r>
            <a:r>
              <a:rPr lang="ru-RU" sz="2400" dirty="0" smtClean="0">
                <a:solidFill>
                  <a:srgbClr val="660033"/>
                </a:solidFill>
              </a:rPr>
              <a:t> сын.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ru-RU" sz="2400" dirty="0" smtClean="0">
              <a:solidFill>
                <a:srgbClr val="660033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58775" y="4357694"/>
            <a:ext cx="8785225" cy="23113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533400" marR="0" lvl="0" indent="-5334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smtClean="0">
              <a:ln>
                <a:noFill/>
              </a:ln>
              <a:solidFill>
                <a:srgbClr val="6600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33400" marR="0" lvl="0" indent="-5334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</a:t>
            </a: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Возвратное местоимение </a:t>
            </a:r>
            <a:r>
              <a:rPr kumimoji="0" lang="ru-RU" sz="2400" b="1" i="0" u="sng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себя</a:t>
            </a: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 предложении всегда является</a:t>
            </a: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533400" marR="0" lvl="0" indent="-5334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1) определением;</a:t>
            </a:r>
          </a:p>
          <a:p>
            <a:pPr marL="533400" marR="0" lvl="0" indent="-5334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2) дополнением;</a:t>
            </a:r>
          </a:p>
          <a:p>
            <a:pPr marL="533400" marR="0" lvl="0" indent="-5334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3) обстоятельством;</a:t>
            </a:r>
          </a:p>
          <a:p>
            <a:pPr marL="533400" marR="0" lvl="0" indent="-5334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4) сказуемым.</a:t>
            </a: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6600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Новые фоны для презентаций\2055573-9e36b4319befa88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686700" cy="1143000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Запомним это!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600200"/>
            <a:ext cx="7686700" cy="4525963"/>
          </a:xfrm>
        </p:spPr>
        <p:txBody>
          <a:bodyPr/>
          <a:lstStyle/>
          <a:p>
            <a:r>
              <a:rPr lang="ru-RU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каком </a:t>
            </a:r>
            <a:r>
              <a:rPr lang="ru-RU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году ты родился? (а не в 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котором?)</a:t>
            </a:r>
          </a:p>
          <a:p>
            <a:r>
              <a:rPr lang="ru-RU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Какого</a:t>
            </a:r>
            <a:r>
              <a:rPr lang="ru-RU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ты года рождения? (а не 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какого?)</a:t>
            </a:r>
          </a:p>
          <a:p>
            <a:r>
              <a:rPr lang="ru-RU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Каковы</a:t>
            </a:r>
            <a:r>
              <a:rPr lang="ru-RU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твои планы на завтра? (а не 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какие?)</a:t>
            </a:r>
          </a:p>
          <a:p>
            <a:r>
              <a:rPr lang="ru-RU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</a:t>
            </a:r>
            <a:r>
              <a:rPr lang="ru-RU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ты делаешь? (а не 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чего?)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785794"/>
            <a:ext cx="8229600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Новые фоны для презентаций\2055573-9e36b4319befa88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686700" cy="1143000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Выборочный диктант</a:t>
            </a:r>
            <a:endParaRPr lang="ru-RU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214422"/>
            <a:ext cx="7686700" cy="5286412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Выпишите вопросительные местоимения и укажите их грамматические признаки.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Белеет парус одинокий в тумане моря </a:t>
            </a:r>
            <a:r>
              <a:rPr lang="ru-RU" sz="24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голубом</a:t>
            </a:r>
            <a:r>
              <a:rPr lang="ru-RU" sz="2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Что ищет он в стране далекой? Что кинул он в краю родном? (М.Лермонтов)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сказал, что нет чудес на свете? (</a:t>
            </a:r>
            <a:r>
              <a:rPr lang="ru-RU" sz="24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Ю.Друнина</a:t>
            </a:r>
            <a:r>
              <a:rPr lang="ru-RU" sz="2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зверь не кусается, не бросается, а живет выше всех? (Созвездие Большой Медведицы)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Сколько звезд на небе? 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Чей это конь неукротимый бежит в степи необозримой? (А.Пушкин)</a:t>
            </a:r>
            <a:endParaRPr lang="ru-RU" sz="24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Вопросительно-относительные местоимения   ИЗМЕНЯЮТСЯ: Кто, что, сколько  –  по падежам К акой, который, чей –  по родам, числам и  падежам  (как полные прилагательные) К аков – по числам и родам  (как краткие прилаг.)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Новые фоны для презентаций\2055573-9e36b4319befa88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686700" cy="1143000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Грамматический диктант</a:t>
            </a:r>
            <a:endParaRPr lang="ru-RU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214422"/>
            <a:ext cx="7686700" cy="4911741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Запишите предложения.</a:t>
            </a:r>
          </a:p>
          <a:p>
            <a:r>
              <a:rPr lang="ru-RU" sz="2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Подчеркните вопросительные местоимения и укажите их падеж.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поле, поле, кто тебя усеял мертвыми костями? Чей борзый конь тебя топтал в последний час кровавой битвы? Кто на тебе со славой пал? (А.Пушкин)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«Кто там бежит?» - спрашивает Лисица.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 теперь час?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Скольких людей ты можешь назвать своими друзьями?</a:t>
            </a:r>
            <a:endParaRPr lang="ru-RU" sz="2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Служат  для связи простых предложений в составе сложных Употребляются в повествовательных предложениях Относительные местоимения Могут быть разными членами предложения кто, что, какой, который, чей, сколько, как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 descr="https://fsd.kopilkaurokov.ru/uploads/user_file_55562b9897f9e/img_user_file_55562b9897f9e_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Спишите предложения, вставьте буквы, раскройте скобки, найдите в них местоимения, определите их разряд и подчеркните как член предложения. 1. Одиссей – единстве(н,нн)ый из смертных, кто слышал пение сирен и остался в ж..вых. 2. Царица Ино вз..лась спр..сить оракула, за что ра(з,с)гневались боги. 3. Старый Эзон з..плакал от радости, увидев, каким м..гучим и пр..красным стал его сын. 4. Лемносские женщины пр..несли им на к..рабль всего, чем богат был остр..в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Критерии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Вопросительные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Относительные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Примеры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 каких предложениях по цели высказывания используются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Место в предложении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Пример предложения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0034" y="357166"/>
            <a:ext cx="8072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ЗАПОЛНИТЕ   ТАБЛИЦУ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858280" cy="72547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Осложнённое списывание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1</a:t>
            </a:r>
            <a:r>
              <a:rPr lang="ru-RU" dirty="0" smtClean="0"/>
              <a:t>) </a:t>
            </a:r>
            <a:r>
              <a:rPr lang="ru-RU" i="1" dirty="0" smtClean="0"/>
              <a:t>На огороде водружено было (не)сколько чучел на дли(</a:t>
            </a:r>
            <a:r>
              <a:rPr lang="ru-RU" i="1" dirty="0" err="1" smtClean="0"/>
              <a:t>н</a:t>
            </a:r>
            <a:r>
              <a:rPr lang="ru-RU" i="1" dirty="0" smtClean="0"/>
              <a:t>, </a:t>
            </a:r>
            <a:r>
              <a:rPr lang="ru-RU" i="1" dirty="0" err="1" smtClean="0"/>
              <a:t>нн</a:t>
            </a:r>
            <a:r>
              <a:rPr lang="ru-RU" i="1" dirty="0" smtClean="0"/>
              <a:t>)</a:t>
            </a:r>
            <a:r>
              <a:rPr lang="ru-RU" i="1" dirty="0" err="1" smtClean="0"/>
              <a:t>ых</a:t>
            </a:r>
            <a:r>
              <a:rPr lang="ru-RU" i="1" dirty="0" smtClean="0"/>
              <a:t> шестах</a:t>
            </a:r>
            <a:r>
              <a:rPr lang="ru-RU" i="1" dirty="0" smtClean="0"/>
              <a:t>. </a:t>
            </a:r>
            <a:r>
              <a:rPr lang="ru-RU" i="1" dirty="0" smtClean="0"/>
              <a:t> </a:t>
            </a:r>
          </a:p>
          <a:p>
            <a:r>
              <a:rPr lang="ru-RU" i="1" dirty="0" smtClean="0"/>
              <a:t>2</a:t>
            </a:r>
            <a:r>
              <a:rPr lang="ru-RU" i="1" dirty="0" smtClean="0"/>
              <a:t>) (Не)которые фокусники умели так </a:t>
            </a:r>
            <a:r>
              <a:rPr lang="ru-RU" i="1" dirty="0" err="1" smtClean="0"/>
              <a:t>ло</a:t>
            </a:r>
            <a:r>
              <a:rPr lang="ru-RU" i="1" dirty="0" smtClean="0"/>
              <a:t>..ко обманывать </a:t>
            </a:r>
            <a:r>
              <a:rPr lang="ru-RU" i="1" smtClean="0"/>
              <a:t>всяких </a:t>
            </a:r>
            <a:r>
              <a:rPr lang="ru-RU" i="1" smtClean="0"/>
              <a:t> з</a:t>
            </a:r>
            <a:r>
              <a:rPr lang="ru-RU" i="1" dirty="0" err="1" smtClean="0"/>
              <a:t>...вак</a:t>
            </a:r>
            <a:r>
              <a:rPr lang="ru-RU" i="1" dirty="0" smtClean="0"/>
              <a:t> </a:t>
            </a:r>
            <a:r>
              <a:rPr lang="ru-RU" i="1" dirty="0" smtClean="0"/>
              <a:t>что этих фокусников </a:t>
            </a:r>
            <a:r>
              <a:rPr lang="ru-RU" i="1" dirty="0" err="1" smtClean="0"/>
              <a:t>пр...нимали</a:t>
            </a:r>
            <a:r>
              <a:rPr lang="ru-RU" i="1" dirty="0" smtClean="0"/>
              <a:t> </a:t>
            </a:r>
            <a:r>
              <a:rPr lang="ru-RU" i="1" dirty="0" smtClean="0"/>
              <a:t>за </a:t>
            </a:r>
            <a:r>
              <a:rPr lang="ru-RU" i="1" dirty="0" smtClean="0"/>
              <a:t> к... </a:t>
            </a:r>
            <a:r>
              <a:rPr lang="ru-RU" i="1" dirty="0" err="1" smtClean="0"/>
              <a:t>лдунов</a:t>
            </a:r>
            <a:r>
              <a:rPr lang="ru-RU" i="1" dirty="0" smtClean="0"/>
              <a:t> и </a:t>
            </a:r>
            <a:r>
              <a:rPr lang="ru-RU" i="1" dirty="0" smtClean="0"/>
              <a:t>волшебников. </a:t>
            </a:r>
            <a:r>
              <a:rPr lang="ru-RU" i="1" dirty="0" smtClean="0"/>
              <a:t> </a:t>
            </a:r>
          </a:p>
          <a:p>
            <a:r>
              <a:rPr lang="ru-RU" i="1" dirty="0" smtClean="0"/>
              <a:t> </a:t>
            </a:r>
            <a:r>
              <a:rPr lang="ru-RU" i="1" dirty="0" smtClean="0"/>
              <a:t>3) (Не)что (не)обычное слышалось в её</a:t>
            </a:r>
          </a:p>
          <a:p>
            <a:r>
              <a:rPr lang="ru-RU" i="1" dirty="0" smtClean="0"/>
              <a:t>голосе. </a:t>
            </a:r>
            <a:endParaRPr lang="ru-RU" i="1" dirty="0" smtClean="0"/>
          </a:p>
          <a:p>
            <a:r>
              <a:rPr lang="ru-RU" i="1" dirty="0" smtClean="0"/>
              <a:t>4</a:t>
            </a:r>
            <a:r>
              <a:rPr lang="ru-RU" i="1" dirty="0" smtClean="0"/>
              <a:t>) Казалось что он говорил с Арбузовым по телефону </a:t>
            </a:r>
            <a:r>
              <a:rPr lang="ru-RU" i="1" dirty="0" smtClean="0"/>
              <a:t>или через </a:t>
            </a:r>
            <a:r>
              <a:rPr lang="ru-RU" i="1" dirty="0" smtClean="0"/>
              <a:t>(не)сколько комнат. </a:t>
            </a:r>
            <a:r>
              <a:rPr lang="ru-RU" i="1" dirty="0" smtClean="0"/>
              <a:t> </a:t>
            </a:r>
          </a:p>
          <a:p>
            <a:r>
              <a:rPr lang="ru-RU" i="1" dirty="0" smtClean="0"/>
              <a:t>5</a:t>
            </a:r>
            <a:r>
              <a:rPr lang="ru-RU" i="1" dirty="0" smtClean="0"/>
              <a:t>) Он пел разлуку и печаль</a:t>
            </a:r>
            <a:r>
              <a:rPr lang="ru-RU" i="1" dirty="0" smtClean="0"/>
              <a:t>, и </a:t>
            </a:r>
            <a:r>
              <a:rPr lang="ru-RU" i="1" dirty="0" smtClean="0"/>
              <a:t>(не)что, и </a:t>
            </a:r>
            <a:r>
              <a:rPr lang="ru-RU" i="1" dirty="0" err="1" smtClean="0"/>
              <a:t>туманну</a:t>
            </a:r>
            <a:r>
              <a:rPr lang="ru-RU" i="1" dirty="0" smtClean="0"/>
              <a:t> даль. </a:t>
            </a:r>
            <a:r>
              <a:rPr lang="ru-RU" i="1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Домашнее задание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Параграф  79</a:t>
            </a:r>
          </a:p>
          <a:p>
            <a:r>
              <a:rPr lang="ru-RU" sz="5400" dirty="0" smtClean="0"/>
              <a:t>Упражнение 457</a:t>
            </a:r>
            <a:endParaRPr lang="ru-RU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620</Words>
  <Application>Microsoft Office PowerPoint</Application>
  <PresentationFormat>Экран (4:3)</PresentationFormat>
  <Paragraphs>66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Вопросительные и относительные  местоимения</vt:lpstr>
      <vt:lpstr>Синтаксическая пятиминутка</vt:lpstr>
      <vt:lpstr>Словарный диктант</vt:lpstr>
      <vt:lpstr>Словарный диктант</vt:lpstr>
      <vt:lpstr>ТЕСТ Ответьте на вопросы теста</vt:lpstr>
      <vt:lpstr>Запомним это!</vt:lpstr>
      <vt:lpstr>Слайд 7</vt:lpstr>
      <vt:lpstr>Выборочный диктант</vt:lpstr>
      <vt:lpstr>Слайд 9</vt:lpstr>
      <vt:lpstr>Грамматический диктант</vt:lpstr>
      <vt:lpstr>Слайд 11</vt:lpstr>
      <vt:lpstr>Слайд 12</vt:lpstr>
      <vt:lpstr>Слайд 13</vt:lpstr>
      <vt:lpstr>Слайд 14</vt:lpstr>
      <vt:lpstr>2. Осложнённое списывание. 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Кузнецова Л.Н.</dc:creator>
  <cp:lastModifiedBy>Людмила</cp:lastModifiedBy>
  <cp:revision>18</cp:revision>
  <dcterms:modified xsi:type="dcterms:W3CDTF">2021-03-04T20:28:49Z</dcterms:modified>
</cp:coreProperties>
</file>