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3" r:id="rId2"/>
    <p:sldId id="284" r:id="rId3"/>
    <p:sldId id="256" r:id="rId4"/>
    <p:sldId id="271" r:id="rId5"/>
    <p:sldId id="273" r:id="rId6"/>
    <p:sldId id="272" r:id="rId7"/>
    <p:sldId id="262" r:id="rId8"/>
    <p:sldId id="274" r:id="rId9"/>
    <p:sldId id="275" r:id="rId10"/>
    <p:sldId id="276" r:id="rId11"/>
    <p:sldId id="277" r:id="rId12"/>
    <p:sldId id="278" r:id="rId13"/>
    <p:sldId id="279" r:id="rId14"/>
    <p:sldId id="258" r:id="rId15"/>
    <p:sldId id="257" r:id="rId16"/>
    <p:sldId id="270" r:id="rId17"/>
    <p:sldId id="269" r:id="rId18"/>
    <p:sldId id="260" r:id="rId19"/>
    <p:sldId id="261" r:id="rId20"/>
    <p:sldId id="265" r:id="rId21"/>
    <p:sldId id="264" r:id="rId22"/>
    <p:sldId id="263" r:id="rId23"/>
    <p:sldId id="280" r:id="rId24"/>
    <p:sldId id="266" r:id="rId25"/>
    <p:sldId id="267" r:id="rId26"/>
    <p:sldId id="285" r:id="rId27"/>
    <p:sldId id="281" r:id="rId28"/>
    <p:sldId id="282" r:id="rId2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000"/>
    <a:srgbClr val="006600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D6DE03-AFED-4FA0-BF43-378072E1C1FE}" type="datetimeFigureOut">
              <a:rPr lang="ru-RU" smtClean="0"/>
              <a:pPr/>
              <a:t>05.06.2021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5CB7E0-260E-4986-AB02-6DE065219A3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D6DE03-AFED-4FA0-BF43-378072E1C1FE}" type="datetimeFigureOut">
              <a:rPr lang="ru-RU" smtClean="0"/>
              <a:pPr/>
              <a:t>05.06.2021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5CB7E0-260E-4986-AB02-6DE065219A3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circl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D6DE03-AFED-4FA0-BF43-378072E1C1FE}" type="datetimeFigureOut">
              <a:rPr lang="ru-RU" smtClean="0"/>
              <a:pPr/>
              <a:t>05.06.2021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5CB7E0-260E-4986-AB02-6DE065219A3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circl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D6DE03-AFED-4FA0-BF43-378072E1C1FE}" type="datetimeFigureOut">
              <a:rPr lang="ru-RU" smtClean="0"/>
              <a:pPr/>
              <a:t>05.06.2021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5CB7E0-260E-4986-AB02-6DE065219A3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circl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D6DE03-AFED-4FA0-BF43-378072E1C1FE}" type="datetimeFigureOut">
              <a:rPr lang="ru-RU" smtClean="0"/>
              <a:pPr/>
              <a:t>05.06.2021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5CB7E0-260E-4986-AB02-6DE065219A3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circl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D6DE03-AFED-4FA0-BF43-378072E1C1FE}" type="datetimeFigureOut">
              <a:rPr lang="ru-RU" smtClean="0"/>
              <a:pPr/>
              <a:t>05.06.2021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5CB7E0-260E-4986-AB02-6DE065219A3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circl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D6DE03-AFED-4FA0-BF43-378072E1C1FE}" type="datetimeFigureOut">
              <a:rPr lang="ru-RU" smtClean="0"/>
              <a:pPr/>
              <a:t>05.06.2021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5CB7E0-260E-4986-AB02-6DE065219A3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circl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D6DE03-AFED-4FA0-BF43-378072E1C1FE}" type="datetimeFigureOut">
              <a:rPr lang="ru-RU" smtClean="0"/>
              <a:pPr/>
              <a:t>05.06.2021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5CB7E0-260E-4986-AB02-6DE065219A3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circl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D6DE03-AFED-4FA0-BF43-378072E1C1FE}" type="datetimeFigureOut">
              <a:rPr lang="ru-RU" smtClean="0"/>
              <a:pPr/>
              <a:t>05.06.2021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5CB7E0-260E-4986-AB02-6DE065219A3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circl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D6DE03-AFED-4FA0-BF43-378072E1C1FE}" type="datetimeFigureOut">
              <a:rPr lang="ru-RU" smtClean="0"/>
              <a:pPr/>
              <a:t>05.06.2021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5CB7E0-260E-4986-AB02-6DE065219A3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circl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D6DE03-AFED-4FA0-BF43-378072E1C1FE}" type="datetimeFigureOut">
              <a:rPr lang="ru-RU" smtClean="0"/>
              <a:pPr/>
              <a:t>05.06.2021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5CB7E0-260E-4986-AB02-6DE065219A3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circl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gi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D6DE03-AFED-4FA0-BF43-378072E1C1FE}" type="datetimeFigureOut">
              <a:rPr lang="ru-RU" smtClean="0"/>
              <a:pPr/>
              <a:t>05.06.2021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5CB7E0-260E-4986-AB02-6DE065219A3C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circle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7.xml"/><Relationship Id="rId1" Type="http://schemas.openxmlformats.org/officeDocument/2006/relationships/audio" Target="file:///C:\Users\user\Desktop\Kosta_i_rus_kultura\Kosta_i_rus_kultura\www.iratta.com_HONGe_KAFT.mp3" TargetMode="Externa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wmf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3" Type="http://schemas.openxmlformats.org/officeDocument/2006/relationships/image" Target="../media/image19.jpeg"/><Relationship Id="rId7" Type="http://schemas.openxmlformats.org/officeDocument/2006/relationships/image" Target="../media/image23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gi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1357290" y="1714500"/>
            <a:ext cx="6415110" cy="3000375"/>
          </a:xfrm>
        </p:spPr>
        <p:txBody>
          <a:bodyPr>
            <a:noAutofit/>
          </a:bodyPr>
          <a:lstStyle/>
          <a:p>
            <a:r>
              <a:rPr lang="ru-RU" sz="7200" b="1" dirty="0" err="1" smtClean="0">
                <a:solidFill>
                  <a:srgbClr val="C00000"/>
                </a:solidFill>
              </a:rPr>
              <a:t>Коста</a:t>
            </a:r>
            <a:r>
              <a:rPr lang="ru-RU" sz="7200" b="1" smtClean="0">
                <a:solidFill>
                  <a:srgbClr val="C00000"/>
                </a:solidFill>
              </a:rPr>
              <a:t> Хетагуров</a:t>
            </a:r>
            <a:endParaRPr lang="ru-RU" sz="72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357158" y="1350257"/>
            <a:ext cx="7429552" cy="341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1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ahoma" pitchFamily="34" charset="0"/>
                <a:ea typeface="Times New Roman" pitchFamily="18" charset="0"/>
                <a:cs typeface="Tahoma" pitchFamily="34" charset="0"/>
              </a:rPr>
              <a:t>Память о великих людях имеет для нас не меньшее значение,</a:t>
            </a:r>
            <a:br>
              <a:rPr kumimoji="0" lang="ru-RU" sz="3600" b="1" i="1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ahoma" pitchFamily="34" charset="0"/>
                <a:ea typeface="Times New Roman" pitchFamily="18" charset="0"/>
                <a:cs typeface="Tahoma" pitchFamily="34" charset="0"/>
              </a:rPr>
            </a:br>
            <a:r>
              <a:rPr kumimoji="0" lang="ru-RU" sz="3600" b="1" i="1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ahoma" pitchFamily="34" charset="0"/>
                <a:ea typeface="Times New Roman" pitchFamily="18" charset="0"/>
                <a:cs typeface="Tahoma" pitchFamily="34" charset="0"/>
              </a:rPr>
              <a:t>чем их живое присутствие</a:t>
            </a: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ahoma" pitchFamily="34" charset="0"/>
                <a:ea typeface="Times New Roman" pitchFamily="18" charset="0"/>
                <a:cs typeface="Tahoma" pitchFamily="34" charset="0"/>
              </a:rPr>
              <a:t/>
            </a:r>
            <a:b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ahoma" pitchFamily="34" charset="0"/>
                <a:ea typeface="Times New Roman" pitchFamily="18" charset="0"/>
                <a:cs typeface="Tahoma" pitchFamily="34" charset="0"/>
              </a:rPr>
            </a:br>
            <a:r>
              <a:rPr kumimoji="0" lang="ru-RU" sz="360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ahoma" pitchFamily="34" charset="0"/>
                <a:ea typeface="Times New Roman" pitchFamily="18" charset="0"/>
                <a:cs typeface="Tahoma" pitchFamily="34" charset="0"/>
              </a:rPr>
              <a:t>Сенека (Младший)</a:t>
            </a:r>
            <a:endParaRPr kumimoji="0" lang="ru-RU" sz="3600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slow">
    <p:circl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00034" y="857232"/>
            <a:ext cx="8286808" cy="5447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600" b="1" dirty="0" err="1" smtClean="0">
                <a:solidFill>
                  <a:srgbClr val="006600"/>
                </a:solidFill>
                <a:latin typeface="Monotype Corsiva" pitchFamily="66" charset="0"/>
              </a:rPr>
              <a:t>Коста</a:t>
            </a:r>
            <a:r>
              <a:rPr lang="ru-RU" sz="6600" b="1" dirty="0" smtClean="0">
                <a:solidFill>
                  <a:srgbClr val="006600"/>
                </a:solidFill>
                <a:latin typeface="Monotype Corsiva" pitchFamily="66" charset="0"/>
              </a:rPr>
              <a:t> Хетагуров </a:t>
            </a:r>
          </a:p>
          <a:p>
            <a:pPr algn="ctr"/>
            <a:endParaRPr lang="ru-RU" sz="6600" b="1" dirty="0" smtClean="0">
              <a:solidFill>
                <a:srgbClr val="006600"/>
              </a:solidFill>
              <a:latin typeface="Monotype Corsiva" pitchFamily="66" charset="0"/>
            </a:endParaRPr>
          </a:p>
          <a:p>
            <a:pPr algn="ctr"/>
            <a:endParaRPr lang="ru-RU" sz="6600" b="1" dirty="0" smtClean="0">
              <a:solidFill>
                <a:srgbClr val="006600"/>
              </a:solidFill>
              <a:latin typeface="Monotype Corsiva" pitchFamily="66" charset="0"/>
            </a:endParaRPr>
          </a:p>
          <a:p>
            <a:pPr algn="ctr"/>
            <a:r>
              <a:rPr lang="ru-RU" sz="6600" b="1" dirty="0" smtClean="0">
                <a:solidFill>
                  <a:srgbClr val="006600"/>
                </a:solidFill>
                <a:latin typeface="Monotype Corsiva" pitchFamily="66" charset="0"/>
              </a:rPr>
              <a:t>        </a:t>
            </a:r>
          </a:p>
          <a:p>
            <a:pPr algn="ctr"/>
            <a:r>
              <a:rPr lang="ru-RU" sz="6600" b="1" dirty="0" smtClean="0">
                <a:solidFill>
                  <a:srgbClr val="006600"/>
                </a:solidFill>
                <a:latin typeface="Monotype Corsiva" pitchFamily="66" charset="0"/>
              </a:rPr>
              <a:t>и  русская культура</a:t>
            </a:r>
          </a:p>
          <a:p>
            <a:endParaRPr lang="ru-RU" dirty="0"/>
          </a:p>
        </p:txBody>
      </p:sp>
      <p:pic>
        <p:nvPicPr>
          <p:cNvPr id="6" name="www.iratta.com_HONGe_KAFT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8715404" y="6429396"/>
            <a:ext cx="304800" cy="304800"/>
          </a:xfrm>
          <a:prstGeom prst="rect">
            <a:avLst/>
          </a:prstGeom>
        </p:spPr>
      </p:pic>
      <p:pic>
        <p:nvPicPr>
          <p:cNvPr id="7" name="Picture 2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357554" y="1785926"/>
            <a:ext cx="2448510" cy="3429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7000" numSld="999" showWhenStopped="0">
                <p:cTn id="16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9"/>
          <p:cNvGrpSpPr>
            <a:grpSpLocks/>
          </p:cNvGrpSpPr>
          <p:nvPr/>
        </p:nvGrpSpPr>
        <p:grpSpPr bwMode="auto">
          <a:xfrm>
            <a:off x="1142975" y="857232"/>
            <a:ext cx="7165195" cy="5177553"/>
            <a:chOff x="142843" y="142852"/>
            <a:chExt cx="8034847" cy="5252606"/>
          </a:xfrm>
        </p:grpSpPr>
        <p:pic>
          <p:nvPicPr>
            <p:cNvPr id="5126" name="Picture 5" descr="Nar[1]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42843" y="142852"/>
              <a:ext cx="8034847" cy="5073149"/>
            </a:xfrm>
            <a:prstGeom prst="rect">
              <a:avLst/>
            </a:prstGeom>
            <a:noFill/>
            <a:ln w="19050">
              <a:solidFill>
                <a:srgbClr val="000000"/>
              </a:solidFill>
              <a:miter lim="800000"/>
              <a:headEnd/>
              <a:tailEnd/>
            </a:ln>
          </p:spPr>
        </p:pic>
        <p:sp>
          <p:nvSpPr>
            <p:cNvPr id="34822" name="Text Box 6"/>
            <p:cNvSpPr txBox="1">
              <a:spLocks noChangeArrowheads="1"/>
            </p:cNvSpPr>
            <p:nvPr/>
          </p:nvSpPr>
          <p:spPr bwMode="auto">
            <a:xfrm>
              <a:off x="142844" y="4998580"/>
              <a:ext cx="2857500" cy="396878"/>
            </a:xfrm>
            <a:prstGeom prst="rect">
              <a:avLst/>
            </a:prstGeom>
            <a:solidFill>
              <a:schemeClr val="accent6">
                <a:lumMod val="50000"/>
              </a:schemeClr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ru-RU" sz="20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Осетинский аул Нар</a:t>
              </a:r>
            </a:p>
          </p:txBody>
        </p:sp>
      </p:grpSp>
      <p:sp>
        <p:nvSpPr>
          <p:cNvPr id="34824" name="Text Box 8"/>
          <p:cNvSpPr txBox="1">
            <a:spLocks noChangeArrowheads="1"/>
          </p:cNvSpPr>
          <p:nvPr/>
        </p:nvSpPr>
        <p:spPr bwMode="auto">
          <a:xfrm rot="224316" flipH="1">
            <a:off x="12892052" y="5298948"/>
            <a:ext cx="45719" cy="246221"/>
          </a:xfrm>
          <a:prstGeom prst="rect">
            <a:avLst/>
          </a:prstGeom>
          <a:solidFill>
            <a:schemeClr val="accent6">
              <a:lumMod val="5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endParaRPr lang="ru-RU" sz="1000" b="1" dirty="0"/>
          </a:p>
        </p:txBody>
      </p:sp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41" name="Picture 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85852" y="1071547"/>
            <a:ext cx="3202089" cy="44291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1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4876" y="1071546"/>
            <a:ext cx="3286148" cy="47798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1285852" y="5500702"/>
            <a:ext cx="335758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ru-RU" b="1" dirty="0" smtClean="0"/>
              <a:t>Отец поэта – Леван </a:t>
            </a:r>
            <a:r>
              <a:rPr lang="ru-RU" b="1" dirty="0" err="1" smtClean="0"/>
              <a:t>Елизарович</a:t>
            </a:r>
            <a:endParaRPr lang="ru-RU" b="1" dirty="0"/>
          </a:p>
        </p:txBody>
      </p:sp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7400" y="1285860"/>
            <a:ext cx="6894671" cy="3786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47" name="Text Box 7"/>
          <p:cNvSpPr txBox="1">
            <a:spLocks noChangeArrowheads="1"/>
          </p:cNvSpPr>
          <p:nvPr/>
        </p:nvSpPr>
        <p:spPr bwMode="auto">
          <a:xfrm>
            <a:off x="2214546" y="5429265"/>
            <a:ext cx="550072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dirty="0"/>
              <a:t>      </a:t>
            </a:r>
            <a:r>
              <a:rPr lang="ru-RU" sz="2000" b="1" dirty="0"/>
              <a:t>Ставропольская</a:t>
            </a:r>
            <a:r>
              <a:rPr lang="ru-RU" sz="2000" dirty="0"/>
              <a:t> мужская гимназия</a:t>
            </a:r>
          </a:p>
        </p:txBody>
      </p:sp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1142976" y="928670"/>
            <a:ext cx="6715172" cy="1231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Book Antiqua" pitchFamily="18" charset="0"/>
                <a:ea typeface="Times New Roman" pitchFamily="18" charset="0"/>
              </a:rPr>
              <a:t>Я – осетин К. Хетагуров –  художник, поэт и народный певец.</a:t>
            </a:r>
          </a:p>
          <a:p>
            <a:pPr marL="0" marR="0" lvl="0" indent="45085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Book Antiqua" pitchFamily="18" charset="0"/>
                <a:ea typeface="Times New Roman" pitchFamily="18" charset="0"/>
              </a:rPr>
              <a:t>К. Хетагуров</a:t>
            </a:r>
            <a:endParaRPr kumimoji="0" lang="ru-RU" b="1" i="1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Book Antiqua" pitchFamily="18" charset="0"/>
            </a:endParaRPr>
          </a:p>
        </p:txBody>
      </p:sp>
      <p:pic>
        <p:nvPicPr>
          <p:cNvPr id="1026" name="Picture 2" descr="Коста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28794" y="1857364"/>
            <a:ext cx="4071966" cy="39315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10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4"/>
          <p:cNvPicPr>
            <a:picLocks noChangeAspect="1" noChangeArrowheads="1"/>
          </p:cNvPicPr>
          <p:nvPr/>
        </p:nvPicPr>
        <p:blipFill>
          <a:blip r:embed="rId2" cstate="print">
            <a:lum bright="-6000" contrast="-6000"/>
          </a:blip>
          <a:srcRect/>
          <a:stretch>
            <a:fillRect/>
          </a:stretch>
        </p:blipFill>
        <p:spPr bwMode="auto">
          <a:xfrm>
            <a:off x="1142977" y="711493"/>
            <a:ext cx="6879215" cy="44320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1" name="Text Box 5"/>
          <p:cNvSpPr txBox="1">
            <a:spLocks noChangeArrowheads="1"/>
          </p:cNvSpPr>
          <p:nvPr/>
        </p:nvSpPr>
        <p:spPr bwMode="auto">
          <a:xfrm>
            <a:off x="611188" y="5516563"/>
            <a:ext cx="756126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000" b="1"/>
              <a:t>Петербургская Академия художеств в 80-е годы </a:t>
            </a:r>
            <a:r>
              <a:rPr lang="en-US" sz="2000" b="1"/>
              <a:t>XIX</a:t>
            </a:r>
            <a:r>
              <a:rPr lang="ru-RU" sz="2000" b="1"/>
              <a:t> века.</a:t>
            </a:r>
          </a:p>
        </p:txBody>
      </p:sp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3" name="Text Box 5"/>
          <p:cNvSpPr txBox="1">
            <a:spLocks noChangeArrowheads="1"/>
          </p:cNvSpPr>
          <p:nvPr/>
        </p:nvSpPr>
        <p:spPr bwMode="auto">
          <a:xfrm>
            <a:off x="1000100" y="2071678"/>
            <a:ext cx="7000924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ru-RU" sz="4000" b="1" i="1" dirty="0" err="1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Коста</a:t>
            </a:r>
            <a:r>
              <a:rPr lang="ru-RU" sz="4000" b="1" i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Леванович Хетагуров – </a:t>
            </a:r>
          </a:p>
          <a:p>
            <a:pPr algn="ctr">
              <a:spcBef>
                <a:spcPct val="50000"/>
              </a:spcBef>
              <a:defRPr/>
            </a:pPr>
            <a:r>
              <a:rPr lang="ru-RU" sz="4000" b="1" i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первый осетинский живописец.</a:t>
            </a:r>
          </a:p>
        </p:txBody>
      </p:sp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1249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1249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493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7" name="Text Box 5"/>
          <p:cNvSpPr txBox="1">
            <a:spLocks noChangeArrowheads="1"/>
          </p:cNvSpPr>
          <p:nvPr/>
        </p:nvSpPr>
        <p:spPr bwMode="auto">
          <a:xfrm>
            <a:off x="5643569" y="5214950"/>
            <a:ext cx="2571769" cy="7848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ru-RU" b="1" dirty="0">
                <a:solidFill>
                  <a:schemeClr val="accent4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Ущелье</a:t>
            </a:r>
          </a:p>
          <a:p>
            <a:pPr>
              <a:spcBef>
                <a:spcPct val="50000"/>
              </a:spcBef>
              <a:defRPr/>
            </a:pPr>
            <a:r>
              <a:rPr lang="ru-RU" b="1" dirty="0">
                <a:solidFill>
                  <a:schemeClr val="accent4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dirty="0" err="1">
                <a:solidFill>
                  <a:schemeClr val="accent4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Аман-ауз</a:t>
            </a:r>
            <a:endParaRPr lang="ru-RU" b="1" dirty="0">
              <a:solidFill>
                <a:schemeClr val="accent4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43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4414" y="785794"/>
            <a:ext cx="3971680" cy="5181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81" name="Text Box 5"/>
          <p:cNvSpPr txBox="1">
            <a:spLocks noChangeArrowheads="1"/>
          </p:cNvSpPr>
          <p:nvPr/>
        </p:nvSpPr>
        <p:spPr bwMode="auto">
          <a:xfrm>
            <a:off x="5286381" y="4714885"/>
            <a:ext cx="2143139" cy="1138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ru-RU" sz="1400" b="1" dirty="0">
                <a:solidFill>
                  <a:schemeClr val="accent4">
                    <a:lumMod val="10000"/>
                  </a:schemeClr>
                </a:solidFill>
              </a:rPr>
              <a:t>«Дети – каменщики»</a:t>
            </a:r>
          </a:p>
          <a:p>
            <a:pPr algn="ctr">
              <a:spcBef>
                <a:spcPct val="50000"/>
              </a:spcBef>
              <a:defRPr/>
            </a:pPr>
            <a:r>
              <a:rPr lang="ru-RU" sz="1200" b="1" dirty="0">
                <a:solidFill>
                  <a:schemeClr val="accent4">
                    <a:lumMod val="10000"/>
                  </a:schemeClr>
                </a:solidFill>
              </a:rPr>
              <a:t>СО </a:t>
            </a:r>
            <a:r>
              <a:rPr lang="ru-RU" sz="1200" b="1" dirty="0" err="1">
                <a:solidFill>
                  <a:schemeClr val="accent4">
                    <a:lumMod val="10000"/>
                  </a:schemeClr>
                </a:solidFill>
              </a:rPr>
              <a:t>респ</a:t>
            </a:r>
            <a:r>
              <a:rPr lang="ru-RU" sz="1200" b="1" dirty="0">
                <a:solidFill>
                  <a:schemeClr val="accent4">
                    <a:lumMod val="10000"/>
                  </a:schemeClr>
                </a:solidFill>
              </a:rPr>
              <a:t>. худ. музей</a:t>
            </a:r>
          </a:p>
          <a:p>
            <a:pPr algn="ctr">
              <a:spcBef>
                <a:spcPct val="50000"/>
              </a:spcBef>
              <a:defRPr/>
            </a:pPr>
            <a:r>
              <a:rPr lang="ru-RU" sz="1200" b="1" dirty="0">
                <a:solidFill>
                  <a:schemeClr val="accent4">
                    <a:lumMod val="10000"/>
                  </a:schemeClr>
                </a:solidFill>
              </a:rPr>
              <a:t>им. М.С. Туганова. </a:t>
            </a:r>
          </a:p>
          <a:p>
            <a:pPr algn="ctr">
              <a:spcBef>
                <a:spcPct val="50000"/>
              </a:spcBef>
              <a:defRPr/>
            </a:pPr>
            <a:r>
              <a:rPr lang="ru-RU" sz="1200" b="1" dirty="0">
                <a:solidFill>
                  <a:schemeClr val="accent4">
                    <a:lumMod val="10000"/>
                  </a:schemeClr>
                </a:solidFill>
              </a:rPr>
              <a:t>г. Владикавказ</a:t>
            </a:r>
          </a:p>
        </p:txBody>
      </p:sp>
      <p:pic>
        <p:nvPicPr>
          <p:cNvPr id="11267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4414" y="857232"/>
            <a:ext cx="3768676" cy="52014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4"/>
          <p:cNvPicPr>
            <a:picLocks noChangeAspect="1" noChangeArrowheads="1"/>
          </p:cNvPicPr>
          <p:nvPr/>
        </p:nvPicPr>
        <p:blipFill>
          <a:blip r:embed="rId2" cstate="print">
            <a:lum contrast="6000"/>
          </a:blip>
          <a:srcRect/>
          <a:stretch>
            <a:fillRect/>
          </a:stretch>
        </p:blipFill>
        <p:spPr bwMode="auto">
          <a:xfrm>
            <a:off x="2214546" y="928670"/>
            <a:ext cx="2933223" cy="5000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1" name="Text Box 5"/>
          <p:cNvSpPr txBox="1">
            <a:spLocks noChangeArrowheads="1"/>
          </p:cNvSpPr>
          <p:nvPr/>
        </p:nvSpPr>
        <p:spPr bwMode="auto">
          <a:xfrm>
            <a:off x="6443663" y="5229225"/>
            <a:ext cx="2592387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/>
          </a:p>
        </p:txBody>
      </p:sp>
      <p:sp>
        <p:nvSpPr>
          <p:cNvPr id="12292" name="Text Box 6"/>
          <p:cNvSpPr txBox="1">
            <a:spLocks noChangeArrowheads="1"/>
          </p:cNvSpPr>
          <p:nvPr/>
        </p:nvSpPr>
        <p:spPr bwMode="auto">
          <a:xfrm>
            <a:off x="5572133" y="5429265"/>
            <a:ext cx="250033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dirty="0"/>
              <a:t>  «За водой»</a:t>
            </a:r>
          </a:p>
        </p:txBody>
      </p:sp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Заголовок 1"/>
          <p:cNvSpPr>
            <a:spLocks noGrp="1"/>
          </p:cNvSpPr>
          <p:nvPr>
            <p:ph type="title"/>
          </p:nvPr>
        </p:nvSpPr>
        <p:spPr>
          <a:xfrm>
            <a:off x="1714480" y="571481"/>
            <a:ext cx="1785950" cy="857256"/>
          </a:xfrm>
        </p:spPr>
        <p:txBody>
          <a:bodyPr/>
          <a:lstStyle/>
          <a:p>
            <a:pPr eaLnBrk="1" hangingPunct="1"/>
            <a:r>
              <a:rPr lang="ru-RU" sz="3200" b="1" dirty="0" smtClean="0">
                <a:effectLst/>
              </a:rPr>
              <a:t>1898 год</a:t>
            </a:r>
          </a:p>
        </p:txBody>
      </p:sp>
      <p:pic>
        <p:nvPicPr>
          <p:cNvPr id="8195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4414" y="1285860"/>
            <a:ext cx="3659434" cy="4725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6" name="Picture 8" descr="0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57752" y="857232"/>
            <a:ext cx="3143205" cy="5143536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571604" y="2500306"/>
            <a:ext cx="6072230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err="1" smtClean="0">
                <a:solidFill>
                  <a:srgbClr val="008000"/>
                </a:solidFill>
                <a:latin typeface="Monotype Corsiva" pitchFamily="66" charset="0"/>
              </a:rPr>
              <a:t>Коста</a:t>
            </a:r>
            <a:r>
              <a:rPr lang="ru-RU" sz="3200" b="1" dirty="0" smtClean="0">
                <a:solidFill>
                  <a:srgbClr val="008000"/>
                </a:solidFill>
                <a:latin typeface="Monotype Corsiva" pitchFamily="66" charset="0"/>
              </a:rPr>
              <a:t> Хетагуров в </a:t>
            </a:r>
            <a:r>
              <a:rPr lang="ru-RU" sz="3200" b="1" dirty="0">
                <a:solidFill>
                  <a:srgbClr val="008000"/>
                </a:solidFill>
                <a:latin typeface="Monotype Corsiva" pitchFamily="66" charset="0"/>
              </a:rPr>
              <a:t>русских писателях </a:t>
            </a:r>
            <a:r>
              <a:rPr lang="ru-RU" sz="3200" b="1" dirty="0" smtClean="0">
                <a:solidFill>
                  <a:srgbClr val="008000"/>
                </a:solidFill>
                <a:latin typeface="Monotype Corsiva" pitchFamily="66" charset="0"/>
              </a:rPr>
              <a:t>больше всего ценил самоотверженное служение родине и народу, свободолюбие и гуманизм .</a:t>
            </a:r>
            <a:endParaRPr lang="ru-RU" sz="3200" b="1" dirty="0">
              <a:solidFill>
                <a:srgbClr val="008000"/>
              </a:solidFill>
              <a:latin typeface="Monotype Corsiva" pitchFamily="66" charset="0"/>
            </a:endParaRPr>
          </a:p>
        </p:txBody>
      </p:sp>
      <p:pic>
        <p:nvPicPr>
          <p:cNvPr id="3" name="Рисунок 2" descr="HH00546_.WM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28728" y="4546365"/>
            <a:ext cx="1214446" cy="1240885"/>
          </a:xfrm>
          <a:prstGeom prst="rect">
            <a:avLst/>
          </a:prstGeom>
        </p:spPr>
      </p:pic>
      <p:pic>
        <p:nvPicPr>
          <p:cNvPr id="4" name="Рисунок 3" descr="HH00546_.WM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572264" y="1071546"/>
            <a:ext cx="1214446" cy="1240885"/>
          </a:xfrm>
          <a:prstGeom prst="rect">
            <a:avLst/>
          </a:prstGeom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571604" y="1500174"/>
            <a:ext cx="4143404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008000"/>
                </a:solidFill>
                <a:latin typeface="Monotype Corsiva" pitchFamily="66" charset="0"/>
              </a:rPr>
              <a:t>Он </a:t>
            </a:r>
            <a:r>
              <a:rPr lang="ru-RU" sz="2800" b="1" dirty="0" smtClean="0">
                <a:solidFill>
                  <a:srgbClr val="008000"/>
                </a:solidFill>
                <a:latin typeface="Monotype Corsiva" pitchFamily="66" charset="0"/>
              </a:rPr>
              <a:t>признавал </a:t>
            </a:r>
            <a:r>
              <a:rPr lang="ru-RU" sz="2800" b="1" dirty="0">
                <a:solidFill>
                  <a:srgbClr val="008000"/>
                </a:solidFill>
                <a:latin typeface="Monotype Corsiva" pitchFamily="66" charset="0"/>
              </a:rPr>
              <a:t>их своими идейными вождями, </a:t>
            </a:r>
            <a:r>
              <a:rPr lang="ru-RU" sz="2800" b="1" dirty="0" smtClean="0">
                <a:solidFill>
                  <a:srgbClr val="008000"/>
                </a:solidFill>
                <a:latin typeface="Monotype Corsiva" pitchFamily="66" charset="0"/>
              </a:rPr>
              <a:t>учился </a:t>
            </a:r>
            <a:r>
              <a:rPr lang="ru-RU" sz="2800" b="1" dirty="0">
                <a:solidFill>
                  <a:srgbClr val="008000"/>
                </a:solidFill>
                <a:latin typeface="Monotype Corsiva" pitchFamily="66" charset="0"/>
              </a:rPr>
              <a:t>у них «быть готовым на бой за великое, честное дело» против того же «мира рабства, лжи, насилья и гонений», против которого восставали лучшие люди России.</a:t>
            </a:r>
          </a:p>
        </p:txBody>
      </p:sp>
      <p:pic>
        <p:nvPicPr>
          <p:cNvPr id="3" name="Рисунок 2" descr="600_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072198" y="2071678"/>
            <a:ext cx="1571636" cy="2627776"/>
          </a:xfrm>
          <a:prstGeom prst="rect">
            <a:avLst/>
          </a:prstGeom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42976" y="857232"/>
            <a:ext cx="6858048" cy="5116172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1714480" y="1285860"/>
            <a:ext cx="3071834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008000"/>
                </a:solidFill>
                <a:latin typeface="Monotype Corsiva" pitchFamily="66" charset="0"/>
              </a:rPr>
              <a:t>Опыт русской поэзии служил для него образцом. Но он тонко учитывал в своем искусстве своеобразие </a:t>
            </a:r>
            <a:r>
              <a:rPr lang="ru-RU" sz="2800" b="1" dirty="0" smtClean="0">
                <a:solidFill>
                  <a:srgbClr val="008000"/>
                </a:solidFill>
                <a:latin typeface="Monotype Corsiva" pitchFamily="66" charset="0"/>
              </a:rPr>
              <a:t>русской  и осетинской </a:t>
            </a:r>
            <a:r>
              <a:rPr lang="ru-RU" sz="2800" b="1" dirty="0">
                <a:solidFill>
                  <a:srgbClr val="008000"/>
                </a:solidFill>
                <a:latin typeface="Monotype Corsiva" pitchFamily="66" charset="0"/>
              </a:rPr>
              <a:t>традиций.</a:t>
            </a:r>
          </a:p>
        </p:txBody>
      </p:sp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214414" y="928670"/>
            <a:ext cx="671517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008000"/>
                </a:solidFill>
                <a:latin typeface="Monotype Corsiva" pitchFamily="66" charset="0"/>
              </a:rPr>
              <a:t>У Хетагурова было уважительно-трепетное отношение к великим представителям русской культуры. </a:t>
            </a:r>
          </a:p>
          <a:p>
            <a:r>
              <a:rPr lang="ru-RU" sz="2400" b="1" dirty="0" smtClean="0">
                <a:solidFill>
                  <a:srgbClr val="008000"/>
                </a:solidFill>
                <a:latin typeface="Monotype Corsiva" pitchFamily="66" charset="0"/>
              </a:rPr>
              <a:t>Стихи, посвященные </a:t>
            </a:r>
            <a:endParaRPr lang="ru-RU" sz="24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214414" y="5286388"/>
            <a:ext cx="671517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08000"/>
                </a:solidFill>
                <a:latin typeface="Monotype Corsiva" pitchFamily="66" charset="0"/>
              </a:rPr>
              <a:t>–лучшее тому подтверждение. </a:t>
            </a:r>
          </a:p>
          <a:p>
            <a:pPr algn="ctr"/>
            <a:r>
              <a:rPr lang="ru-RU" sz="2000" b="1" dirty="0" smtClean="0">
                <a:solidFill>
                  <a:srgbClr val="008000"/>
                </a:solidFill>
                <a:latin typeface="Monotype Corsiva" pitchFamily="66" charset="0"/>
              </a:rPr>
              <a:t>Для каждого из них он находит достойные слова.</a:t>
            </a:r>
            <a:endParaRPr lang="ru-RU" sz="2000" dirty="0"/>
          </a:p>
        </p:txBody>
      </p:sp>
      <p:grpSp>
        <p:nvGrpSpPr>
          <p:cNvPr id="21" name="Группа 20"/>
          <p:cNvGrpSpPr/>
          <p:nvPr/>
        </p:nvGrpSpPr>
        <p:grpSpPr>
          <a:xfrm>
            <a:off x="1214414" y="1714488"/>
            <a:ext cx="6739054" cy="3655480"/>
            <a:chOff x="1214414" y="1714488"/>
            <a:chExt cx="6739054" cy="3655480"/>
          </a:xfrm>
        </p:grpSpPr>
        <p:pic>
          <p:nvPicPr>
            <p:cNvPr id="6" name="Рисунок 5" descr="maska5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000496" y="1714488"/>
              <a:ext cx="1000132" cy="1176625"/>
            </a:xfrm>
            <a:prstGeom prst="rect">
              <a:avLst/>
            </a:prstGeom>
          </p:spPr>
        </p:pic>
        <p:pic>
          <p:nvPicPr>
            <p:cNvPr id="7" name="Рисунок 6" descr="12357210988cbd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357950" y="2071678"/>
              <a:ext cx="928694" cy="1207589"/>
            </a:xfrm>
            <a:prstGeom prst="rect">
              <a:avLst/>
            </a:prstGeom>
          </p:spPr>
        </p:pic>
        <p:sp>
          <p:nvSpPr>
            <p:cNvPr id="8" name="Прямоугольник 7"/>
            <p:cNvSpPr/>
            <p:nvPr/>
          </p:nvSpPr>
          <p:spPr>
            <a:xfrm>
              <a:off x="3714744" y="2786058"/>
              <a:ext cx="183255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b="1" dirty="0" smtClean="0">
                  <a:solidFill>
                    <a:srgbClr val="C00000"/>
                  </a:solidFill>
                  <a:latin typeface="Monotype Corsiva" pitchFamily="66" charset="0"/>
                </a:rPr>
                <a:t>М.Ю. Лермонтову</a:t>
              </a:r>
              <a:endParaRPr lang="ru-RU" dirty="0"/>
            </a:p>
          </p:txBody>
        </p:sp>
        <p:pic>
          <p:nvPicPr>
            <p:cNvPr id="9" name="Рисунок 8" descr="Островский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643042" y="2214554"/>
              <a:ext cx="843504" cy="1130296"/>
            </a:xfrm>
            <a:prstGeom prst="rect">
              <a:avLst/>
            </a:prstGeom>
          </p:spPr>
        </p:pic>
        <p:sp>
          <p:nvSpPr>
            <p:cNvPr id="10" name="Прямоугольник 9"/>
            <p:cNvSpPr/>
            <p:nvPr/>
          </p:nvSpPr>
          <p:spPr>
            <a:xfrm>
              <a:off x="1285852" y="3214686"/>
              <a:ext cx="178606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b="1" dirty="0" smtClean="0">
                  <a:solidFill>
                    <a:srgbClr val="C00000"/>
                  </a:solidFill>
                  <a:latin typeface="Monotype Corsiva" pitchFamily="66" charset="0"/>
                </a:rPr>
                <a:t>А.Н. Островскому</a:t>
              </a:r>
              <a:endParaRPr lang="ru-RU" dirty="0"/>
            </a:p>
          </p:txBody>
        </p:sp>
        <p:pic>
          <p:nvPicPr>
            <p:cNvPr id="11" name="Рисунок 10" descr="Плещеев.jp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786578" y="3786190"/>
              <a:ext cx="974154" cy="1285884"/>
            </a:xfrm>
            <a:prstGeom prst="rect">
              <a:avLst/>
            </a:prstGeom>
          </p:spPr>
        </p:pic>
        <p:sp>
          <p:nvSpPr>
            <p:cNvPr id="12" name="Прямоугольник 11"/>
            <p:cNvSpPr/>
            <p:nvPr/>
          </p:nvSpPr>
          <p:spPr>
            <a:xfrm>
              <a:off x="6500826" y="4929198"/>
              <a:ext cx="1452642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b="1" dirty="0" smtClean="0">
                  <a:solidFill>
                    <a:srgbClr val="C00000"/>
                  </a:solidFill>
                  <a:latin typeface="Monotype Corsiva" pitchFamily="66" charset="0"/>
                </a:rPr>
                <a:t>А.Н. Плещееву</a:t>
              </a:r>
              <a:endParaRPr lang="ru-RU" dirty="0"/>
            </a:p>
          </p:txBody>
        </p:sp>
        <p:sp>
          <p:nvSpPr>
            <p:cNvPr id="13" name="Прямоугольник 12"/>
            <p:cNvSpPr/>
            <p:nvPr/>
          </p:nvSpPr>
          <p:spPr>
            <a:xfrm>
              <a:off x="6143636" y="3143248"/>
              <a:ext cx="156324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b="1" dirty="0" smtClean="0">
                  <a:solidFill>
                    <a:srgbClr val="C00000"/>
                  </a:solidFill>
                  <a:latin typeface="Monotype Corsiva" pitchFamily="66" charset="0"/>
                </a:rPr>
                <a:t>А.С. </a:t>
              </a:r>
              <a:r>
                <a:rPr lang="ru-RU" b="1" dirty="0" err="1" smtClean="0">
                  <a:solidFill>
                    <a:srgbClr val="C00000"/>
                  </a:solidFill>
                  <a:latin typeface="Monotype Corsiva" pitchFamily="66" charset="0"/>
                </a:rPr>
                <a:t>Грибоедову</a:t>
              </a:r>
              <a:endParaRPr lang="ru-RU" dirty="0"/>
            </a:p>
          </p:txBody>
        </p:sp>
        <p:pic>
          <p:nvPicPr>
            <p:cNvPr id="14" name="Рисунок 13" descr="Чайковский ПИ.jpg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929190" y="3500438"/>
              <a:ext cx="833432" cy="1291233"/>
            </a:xfrm>
            <a:prstGeom prst="rect">
              <a:avLst/>
            </a:prstGeom>
          </p:spPr>
        </p:pic>
        <p:sp>
          <p:nvSpPr>
            <p:cNvPr id="15" name="Прямоугольник 14"/>
            <p:cNvSpPr/>
            <p:nvPr/>
          </p:nvSpPr>
          <p:spPr>
            <a:xfrm>
              <a:off x="4500562" y="4786322"/>
              <a:ext cx="180690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b="1" dirty="0" smtClean="0">
                  <a:solidFill>
                    <a:srgbClr val="C00000"/>
                  </a:solidFill>
                  <a:latin typeface="Monotype Corsiva" pitchFamily="66" charset="0"/>
                </a:rPr>
                <a:t>П.И. Чайковскому</a:t>
              </a:r>
              <a:endParaRPr lang="ru-RU" dirty="0"/>
            </a:p>
          </p:txBody>
        </p:sp>
        <p:pic>
          <p:nvPicPr>
            <p:cNvPr id="16" name="Рисунок 15" descr="Неверов.jpg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428728" y="3786190"/>
              <a:ext cx="792481" cy="1238252"/>
            </a:xfrm>
            <a:prstGeom prst="rect">
              <a:avLst/>
            </a:prstGeom>
          </p:spPr>
        </p:pic>
        <p:sp>
          <p:nvSpPr>
            <p:cNvPr id="17" name="Прямоугольник 16"/>
            <p:cNvSpPr/>
            <p:nvPr/>
          </p:nvSpPr>
          <p:spPr>
            <a:xfrm>
              <a:off x="1214414" y="5000636"/>
              <a:ext cx="1426994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b="1" dirty="0" smtClean="0">
                  <a:solidFill>
                    <a:srgbClr val="C00000"/>
                  </a:solidFill>
                  <a:latin typeface="Monotype Corsiva" pitchFamily="66" charset="0"/>
                </a:rPr>
                <a:t>Я.М. Неверову</a:t>
              </a:r>
              <a:endParaRPr lang="ru-RU" dirty="0"/>
            </a:p>
          </p:txBody>
        </p:sp>
        <p:pic>
          <p:nvPicPr>
            <p:cNvPr id="19" name="Рисунок 18" descr="прфессор Смирнов.jpg"/>
            <p:cNvPicPr>
              <a:picLocks noChangeAspect="1"/>
            </p:cNvPicPr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286115" y="3500438"/>
              <a:ext cx="964413" cy="1285884"/>
            </a:xfrm>
            <a:prstGeom prst="rect">
              <a:avLst/>
            </a:prstGeom>
          </p:spPr>
        </p:pic>
        <p:sp>
          <p:nvSpPr>
            <p:cNvPr id="20" name="Прямоугольник 19"/>
            <p:cNvSpPr/>
            <p:nvPr/>
          </p:nvSpPr>
          <p:spPr>
            <a:xfrm>
              <a:off x="2928926" y="4786322"/>
              <a:ext cx="1532792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b="1" dirty="0" smtClean="0">
                  <a:solidFill>
                    <a:srgbClr val="C00000"/>
                  </a:solidFill>
                  <a:latin typeface="Monotype Corsiva" pitchFamily="66" charset="0"/>
                </a:rPr>
                <a:t>В.И. Смирнову </a:t>
              </a:r>
              <a:endParaRPr lang="ru-RU" dirty="0"/>
            </a:p>
          </p:txBody>
        </p:sp>
      </p:grpSp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Rectangle 1"/>
          <p:cNvSpPr>
            <a:spLocks noChangeArrowheads="1"/>
          </p:cNvSpPr>
          <p:nvPr/>
        </p:nvSpPr>
        <p:spPr bwMode="auto">
          <a:xfrm>
            <a:off x="1142976" y="3786190"/>
            <a:ext cx="5715040" cy="1631216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Book Antiqua" pitchFamily="18" charset="0"/>
                <a:ea typeface="Times New Roman" pitchFamily="18" charset="0"/>
              </a:rPr>
              <a:t>Твой мощный стих, могучие аккорды 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Book Antiqua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Book Antiqua" pitchFamily="18" charset="0"/>
                <a:ea typeface="Times New Roman" pitchFamily="18" charset="0"/>
              </a:rPr>
              <a:t>Рассеяли б остаток прежней тьмы, -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Book Antiqua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Book Antiqua" pitchFamily="18" charset="0"/>
                <a:ea typeface="Times New Roman" pitchFamily="18" charset="0"/>
              </a:rPr>
              <a:t>Тогда бы по пути добра, любви, свободы 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Book Antiqua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Book Antiqua" pitchFamily="18" charset="0"/>
                <a:ea typeface="Times New Roman" pitchFamily="18" charset="0"/>
              </a:rPr>
              <a:t>Пошли бы за тобой вперед со славой мы.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Book Antiqua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Times New Roman" pitchFamily="18" charset="0"/>
              </a:rPr>
              <a:t>(«Памяти М.Ю.Лермонтова»)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</a:endParaRPr>
          </a:p>
        </p:txBody>
      </p:sp>
      <p:pic>
        <p:nvPicPr>
          <p:cNvPr id="3" name="Рисунок 2" descr="maska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000364" y="857231"/>
            <a:ext cx="2500330" cy="2941565"/>
          </a:xfrm>
          <a:prstGeom prst="rect">
            <a:avLst/>
          </a:prstGeom>
        </p:spPr>
      </p:pic>
      <p:pic>
        <p:nvPicPr>
          <p:cNvPr id="4" name="Рисунок 3" descr="N0010401804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643702" y="4100517"/>
            <a:ext cx="1333502" cy="1866903"/>
          </a:xfrm>
          <a:prstGeom prst="rect">
            <a:avLst/>
          </a:prstGeom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1000"/>
                                        <p:tgtEl>
                                          <p:spTgt spid="30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3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2214546" y="1000108"/>
            <a:ext cx="5072066" cy="1631216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Book Antiqua" pitchFamily="18" charset="0"/>
                <a:ea typeface="Times New Roman" pitchFamily="18" charset="0"/>
              </a:rPr>
              <a:t>Пусть умер он для новых вдохновений,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Book Antiqua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Book Antiqua" pitchFamily="18" charset="0"/>
                <a:ea typeface="Times New Roman" pitchFamily="18" charset="0"/>
              </a:rPr>
              <a:t>Для новых дум, печалей и труда, 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Book Antiqua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Book Antiqua" pitchFamily="18" charset="0"/>
                <a:ea typeface="Times New Roman" pitchFamily="18" charset="0"/>
              </a:rPr>
              <a:t>Ведь не умрет его великий гений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Book Antiqua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Book Antiqua" pitchFamily="18" charset="0"/>
                <a:ea typeface="Times New Roman" pitchFamily="18" charset="0"/>
              </a:rPr>
              <a:t>В его родном народе никогда.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Book Antiqua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Book Antiqua" pitchFamily="18" charset="0"/>
                <a:ea typeface="Times New Roman" pitchFamily="18" charset="0"/>
              </a:rPr>
              <a:t>(«Памяти А.Н.Островского»)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Book Antiqua" pitchFamily="18" charset="0"/>
            </a:endParaRPr>
          </a:p>
        </p:txBody>
      </p:sp>
      <p:pic>
        <p:nvPicPr>
          <p:cNvPr id="4" name="Рисунок 3" descr="Островский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428992" y="2713191"/>
            <a:ext cx="2357454" cy="3158989"/>
          </a:xfrm>
          <a:prstGeom prst="rect">
            <a:avLst/>
          </a:prstGeom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20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9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1"/>
          <p:cNvSpPr>
            <a:spLocks noChangeArrowheads="1"/>
          </p:cNvSpPr>
          <p:nvPr/>
        </p:nvSpPr>
        <p:spPr bwMode="auto">
          <a:xfrm>
            <a:off x="1500166" y="3929066"/>
            <a:ext cx="6000760" cy="1631216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Book Antiqua" pitchFamily="18" charset="0"/>
                <a:ea typeface="Times New Roman" pitchFamily="18" charset="0"/>
              </a:rPr>
              <a:t>Ему не надо слез. Лишь то святое дело, 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Book Antiqua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Book Antiqua" pitchFamily="18" charset="0"/>
                <a:ea typeface="Times New Roman" pitchFamily="18" charset="0"/>
              </a:rPr>
              <a:t>Которому он жизнь с любовью посвятил, 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Book Antiqua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Book Antiqua" pitchFamily="18" charset="0"/>
                <a:ea typeface="Times New Roman" pitchFamily="18" charset="0"/>
              </a:rPr>
              <a:t>Пусть не умрет в тебе, - иди под знамя смело, 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Book Antiqua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Book Antiqua" pitchFamily="18" charset="0"/>
                <a:ea typeface="Times New Roman" pitchFamily="18" charset="0"/>
              </a:rPr>
              <a:t>Храня его завет и не жалея сил!..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Book Antiqua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Book Antiqua" pitchFamily="18" charset="0"/>
                <a:ea typeface="Times New Roman" pitchFamily="18" charset="0"/>
              </a:rPr>
              <a:t>(«Памяти А.Н.Плещеева»)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Book Antiqua" pitchFamily="18" charset="0"/>
            </a:endParaRPr>
          </a:p>
        </p:txBody>
      </p:sp>
      <p:pic>
        <p:nvPicPr>
          <p:cNvPr id="3" name="Рисунок 2" descr="Плещеев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420320" y="1071546"/>
            <a:ext cx="2056548" cy="2714644"/>
          </a:xfrm>
          <a:prstGeom prst="rect">
            <a:avLst/>
          </a:prstGeom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204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1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1"/>
          <p:cNvSpPr>
            <a:spLocks noChangeArrowheads="1"/>
          </p:cNvSpPr>
          <p:nvPr/>
        </p:nvSpPr>
        <p:spPr bwMode="auto">
          <a:xfrm>
            <a:off x="3214678" y="1285860"/>
            <a:ext cx="4714908" cy="1631216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Book Antiqua" pitchFamily="18" charset="0"/>
                <a:ea typeface="Times New Roman" pitchFamily="18" charset="0"/>
              </a:rPr>
              <a:t>Но нет!.. Борьбу окончить эту 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Book Antiqua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Book Antiqua" pitchFamily="18" charset="0"/>
                <a:ea typeface="Times New Roman" pitchFamily="18" charset="0"/>
              </a:rPr>
              <a:t>Не скоро правде даст порок, -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Book Antiqua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Book Antiqua" pitchFamily="18" charset="0"/>
                <a:ea typeface="Times New Roman" pitchFamily="18" charset="0"/>
              </a:rPr>
              <a:t>Ведь бедный Чацкий твой по свету 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Book Antiqua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Book Antiqua" pitchFamily="18" charset="0"/>
                <a:ea typeface="Times New Roman" pitchFamily="18" charset="0"/>
              </a:rPr>
              <a:t>Все тот же ищет уголок.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Book Antiqua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Book Antiqua" pitchFamily="18" charset="0"/>
                <a:ea typeface="Times New Roman" pitchFamily="18" charset="0"/>
              </a:rPr>
              <a:t>(«Памяти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Book Antiqua" pitchFamily="18" charset="0"/>
                <a:ea typeface="Times New Roman" pitchFamily="18" charset="0"/>
              </a:rPr>
              <a:t>А.С.Грибоедова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Book Antiqua" pitchFamily="18" charset="0"/>
                <a:ea typeface="Times New Roman" pitchFamily="18" charset="0"/>
              </a:rPr>
              <a:t>»)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Book Antiqua" pitchFamily="18" charset="0"/>
            </a:endParaRPr>
          </a:p>
        </p:txBody>
      </p:sp>
      <p:pic>
        <p:nvPicPr>
          <p:cNvPr id="3" name="Рисунок 2" descr="360194.jpg"/>
          <p:cNvPicPr>
            <a:picLocks noChangeAspect="1"/>
          </p:cNvPicPr>
          <p:nvPr/>
        </p:nvPicPr>
        <p:blipFill>
          <a:blip r:embed="rId2" cstate="print"/>
          <a:srcRect l="7318" t="7317" r="12194"/>
          <a:stretch>
            <a:fillRect/>
          </a:stretch>
        </p:blipFill>
        <p:spPr>
          <a:xfrm>
            <a:off x="5715008" y="3517760"/>
            <a:ext cx="1928826" cy="222105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4" name="Рисунок 3" descr="12357210988cbd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214414" y="2099310"/>
            <a:ext cx="3000396" cy="390144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215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5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1"/>
          <p:cNvSpPr>
            <a:spLocks noChangeArrowheads="1"/>
          </p:cNvSpPr>
          <p:nvPr/>
        </p:nvSpPr>
        <p:spPr bwMode="auto">
          <a:xfrm>
            <a:off x="1428728" y="1071546"/>
            <a:ext cx="6143636" cy="1631216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Book Antiqua" pitchFamily="18" charset="0"/>
                <a:ea typeface="Times New Roman" pitchFamily="18" charset="0"/>
              </a:rPr>
              <a:t>Оценим ли теперь великую потерю,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Book Antiqua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Book Antiqua" pitchFamily="18" charset="0"/>
                <a:ea typeface="Times New Roman" pitchFamily="18" charset="0"/>
              </a:rPr>
              <a:t>И вещие слова поэта он поймет: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Book Antiqua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Book Antiqua" pitchFamily="18" charset="0"/>
                <a:ea typeface="Times New Roman" pitchFamily="18" charset="0"/>
              </a:rPr>
              <a:t>«Пусть арфа сломана, - аккорд еще рыдает...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Book Antiqua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Book Antiqua" pitchFamily="18" charset="0"/>
                <a:ea typeface="Times New Roman" pitchFamily="18" charset="0"/>
              </a:rPr>
              <a:t>Не говорите мне: он умер, - он живет!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Book Antiqua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Book Antiqua" pitchFamily="18" charset="0"/>
                <a:ea typeface="Times New Roman" pitchFamily="18" charset="0"/>
              </a:rPr>
              <a:t>(«Памяти П.И.Чайковского»)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Book Antiqua" pitchFamily="18" charset="0"/>
            </a:endParaRPr>
          </a:p>
        </p:txBody>
      </p:sp>
      <p:pic>
        <p:nvPicPr>
          <p:cNvPr id="3" name="Рисунок 2" descr="085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786578" y="1071546"/>
            <a:ext cx="1162050" cy="485775"/>
          </a:xfrm>
          <a:prstGeom prst="rect">
            <a:avLst/>
          </a:prstGeom>
        </p:spPr>
      </p:pic>
      <p:pic>
        <p:nvPicPr>
          <p:cNvPr id="4" name="Рисунок 3" descr="6d3a03c5fc1a551c555b26f387412e28_full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857488" y="2857496"/>
            <a:ext cx="3105160" cy="2947079"/>
          </a:xfrm>
          <a:prstGeom prst="rect">
            <a:avLst/>
          </a:prstGeom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225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29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4"/>
          <p:cNvPicPr>
            <a:picLocks noChangeAspect="1" noChangeArrowheads="1"/>
          </p:cNvPicPr>
          <p:nvPr/>
        </p:nvPicPr>
        <p:blipFill>
          <a:blip r:embed="rId2" cstate="print">
            <a:lum contrast="6000"/>
          </a:blip>
          <a:srcRect/>
          <a:stretch>
            <a:fillRect/>
          </a:stretch>
        </p:blipFill>
        <p:spPr bwMode="auto">
          <a:xfrm>
            <a:off x="2071670" y="857232"/>
            <a:ext cx="3658189" cy="5143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15" name="Text Box 5"/>
          <p:cNvSpPr txBox="1">
            <a:spLocks noChangeArrowheads="1"/>
          </p:cNvSpPr>
          <p:nvPr/>
        </p:nvSpPr>
        <p:spPr bwMode="auto">
          <a:xfrm>
            <a:off x="6784975" y="6256338"/>
            <a:ext cx="2179638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/>
          </a:p>
        </p:txBody>
      </p:sp>
      <p:sp>
        <p:nvSpPr>
          <p:cNvPr id="13316" name="Text Box 6"/>
          <p:cNvSpPr txBox="1">
            <a:spLocks noChangeArrowheads="1"/>
          </p:cNvSpPr>
          <p:nvPr/>
        </p:nvSpPr>
        <p:spPr bwMode="auto">
          <a:xfrm>
            <a:off x="5857885" y="5143512"/>
            <a:ext cx="2857520" cy="661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1600" b="1" dirty="0" err="1"/>
              <a:t>Коста</a:t>
            </a:r>
            <a:r>
              <a:rPr lang="ru-RU" sz="1600" b="1" dirty="0"/>
              <a:t> – просветитель.</a:t>
            </a:r>
          </a:p>
          <a:p>
            <a:pPr>
              <a:spcBef>
                <a:spcPct val="50000"/>
              </a:spcBef>
            </a:pPr>
            <a:r>
              <a:rPr lang="ru-RU" sz="1400" b="1" dirty="0"/>
              <a:t>Скульптура М. </a:t>
            </a:r>
            <a:r>
              <a:rPr lang="ru-RU" sz="1400" b="1" dirty="0" err="1"/>
              <a:t>Томаева</a:t>
            </a:r>
            <a:r>
              <a:rPr lang="ru-RU" sz="1400" b="1" dirty="0"/>
              <a:t>.</a:t>
            </a:r>
          </a:p>
        </p:txBody>
      </p:sp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857488" y="928670"/>
            <a:ext cx="3286148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i="1" dirty="0" err="1" smtClean="0">
                <a:solidFill>
                  <a:srgbClr val="008000"/>
                </a:solidFill>
                <a:latin typeface="Monotype Corsiva" pitchFamily="66" charset="0"/>
              </a:rPr>
              <a:t>Коста</a:t>
            </a:r>
            <a:r>
              <a:rPr lang="ru-RU" sz="2000" b="1" i="1" dirty="0" smtClean="0">
                <a:solidFill>
                  <a:srgbClr val="008000"/>
                </a:solidFill>
                <a:latin typeface="Monotype Corsiva" pitchFamily="66" charset="0"/>
              </a:rPr>
              <a:t> Хетагуров пользовался широкой известностью не только на Кавказе. Он печатался в различных газетах и журналах России, в том числе и столичных. Он имел тесные связи с деятелями культуры многих народов , был личным другом знаменитого русского художника </a:t>
            </a:r>
          </a:p>
          <a:p>
            <a:pPr algn="ctr"/>
            <a:r>
              <a:rPr lang="ru-RU" sz="2000" b="1" i="1" dirty="0" smtClean="0">
                <a:solidFill>
                  <a:srgbClr val="C00000"/>
                </a:solidFill>
                <a:latin typeface="Monotype Corsiva" pitchFamily="66" charset="0"/>
              </a:rPr>
              <a:t>В. В. Верещагина...</a:t>
            </a:r>
            <a:endParaRPr lang="ru-RU" sz="2000" b="1" dirty="0">
              <a:solidFill>
                <a:srgbClr val="C00000"/>
              </a:solidFill>
              <a:latin typeface="Monotype Corsiva" pitchFamily="66" charset="0"/>
            </a:endParaRPr>
          </a:p>
        </p:txBody>
      </p:sp>
      <p:pic>
        <p:nvPicPr>
          <p:cNvPr id="4" name="Рисунок 3" descr="hetagurov_00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85852" y="1000108"/>
            <a:ext cx="1622958" cy="2071702"/>
          </a:xfrm>
          <a:prstGeom prst="rect">
            <a:avLst/>
          </a:prstGeom>
        </p:spPr>
      </p:pic>
      <p:pic>
        <p:nvPicPr>
          <p:cNvPr id="5" name="Рисунок 4" descr="Верещагин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286512" y="1000108"/>
            <a:ext cx="1549402" cy="228128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Картина Верещагина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214414" y="3714752"/>
            <a:ext cx="2414738" cy="220776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 descr="Письмо прервано 1901 Верещагин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072198" y="3810870"/>
            <a:ext cx="1881191" cy="218902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928926" y="5500702"/>
            <a:ext cx="164307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00" b="1" dirty="0" smtClean="0">
                <a:solidFill>
                  <a:srgbClr val="002060"/>
                </a:solidFill>
              </a:rPr>
              <a:t>«Великая церковь</a:t>
            </a:r>
          </a:p>
          <a:p>
            <a:pPr algn="ctr"/>
            <a:r>
              <a:rPr lang="ru-RU" sz="1000" b="1" dirty="0" smtClean="0">
                <a:solidFill>
                  <a:srgbClr val="002060"/>
                </a:solidFill>
              </a:rPr>
              <a:t>Киево-Печерской лавры», 1905 г.</a:t>
            </a:r>
            <a:endParaRPr lang="ru-RU" sz="1000" b="1" dirty="0">
              <a:solidFill>
                <a:srgbClr val="00206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929190" y="5572140"/>
            <a:ext cx="16430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00" b="1" dirty="0" smtClean="0">
                <a:solidFill>
                  <a:srgbClr val="002060"/>
                </a:solidFill>
              </a:rPr>
              <a:t>«Письмо прервано»,</a:t>
            </a:r>
          </a:p>
          <a:p>
            <a:pPr algn="ctr"/>
            <a:r>
              <a:rPr lang="ru-RU" sz="1000" b="1" dirty="0" smtClean="0">
                <a:solidFill>
                  <a:srgbClr val="002060"/>
                </a:solidFill>
              </a:rPr>
              <a:t> 1901 г.</a:t>
            </a:r>
            <a:endParaRPr lang="ru-RU" sz="10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000"/>
                            </p:stCondLst>
                            <p:childTnLst>
                              <p:par>
                                <p:cTn id="2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/>
      <p:bldP spid="9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1"/>
          <p:cNvSpPr>
            <a:spLocks noChangeArrowheads="1"/>
          </p:cNvSpPr>
          <p:nvPr/>
        </p:nvSpPr>
        <p:spPr bwMode="auto">
          <a:xfrm>
            <a:off x="5000628" y="3000372"/>
            <a:ext cx="3000396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42900" algn="l"/>
              </a:tabLst>
            </a:pPr>
            <a:r>
              <a:rPr kumimoji="0" lang="ru-RU" b="1" i="1" u="none" strike="noStrike" cap="none" normalizeH="0" baseline="0" dirty="0" smtClean="0">
                <a:ln>
                  <a:noFill/>
                </a:ln>
                <a:solidFill>
                  <a:srgbClr val="006600"/>
                </a:solidFill>
                <a:effectLst/>
                <a:latin typeface="Monotype Corsiva" pitchFamily="66" charset="0"/>
                <a:ea typeface="Times New Roman" pitchFamily="18" charset="0"/>
              </a:rPr>
              <a:t>Он был великим другом русского народа и вся его деятельность была направлена на укрепление дружбы народов.</a:t>
            </a:r>
            <a:endParaRPr kumimoji="0" lang="ru-RU" b="1" i="0" u="none" strike="noStrike" cap="none" normalizeH="0" baseline="0" dirty="0" smtClean="0">
              <a:ln>
                <a:noFill/>
              </a:ln>
              <a:solidFill>
                <a:srgbClr val="006600"/>
              </a:solidFill>
              <a:effectLst/>
              <a:latin typeface="Monotype Corsiva" pitchFamily="66" charset="0"/>
            </a:endParaRPr>
          </a:p>
          <a:p>
            <a:pPr marL="0" marR="0" lvl="0" indent="45085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42900" algn="l"/>
              </a:tabLst>
            </a:pPr>
            <a:r>
              <a:rPr kumimoji="0" lang="ru-RU" i="1" u="none" strike="noStrike" cap="none" normalizeH="0" baseline="0" dirty="0" smtClean="0">
                <a:ln>
                  <a:noFill/>
                </a:ln>
                <a:solidFill>
                  <a:srgbClr val="006600"/>
                </a:solidFill>
                <a:effectLst/>
                <a:latin typeface="Monotype Corsiva" pitchFamily="66" charset="0"/>
                <a:ea typeface="Times New Roman" pitchFamily="18" charset="0"/>
              </a:rPr>
              <a:t>Л.П. Семенов</a:t>
            </a:r>
            <a:endParaRPr kumimoji="0" lang="ru-RU" i="1" u="none" strike="noStrike" cap="none" normalizeH="0" baseline="0" dirty="0" smtClean="0">
              <a:ln>
                <a:noFill/>
              </a:ln>
              <a:solidFill>
                <a:srgbClr val="006600"/>
              </a:solidFill>
              <a:effectLst/>
              <a:latin typeface="Monotype Corsiva" pitchFamily="66" charset="0"/>
            </a:endParaRPr>
          </a:p>
        </p:txBody>
      </p:sp>
      <p:pic>
        <p:nvPicPr>
          <p:cNvPr id="3" name="Рисунок 2" descr="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42976" y="857232"/>
            <a:ext cx="3875511" cy="5167349"/>
          </a:xfrm>
          <a:prstGeom prst="rect">
            <a:avLst/>
          </a:prstGeom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1000"/>
                                        <p:tgtEl>
                                          <p:spTgt spid="235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3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286000" y="1500175"/>
            <a:ext cx="5429272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     </a:t>
            </a:r>
            <a:r>
              <a:rPr lang="ru-RU" b="1" dirty="0" smtClean="0">
                <a:solidFill>
                  <a:srgbClr val="0070C0"/>
                </a:solidFill>
              </a:rPr>
              <a:t>             </a:t>
            </a:r>
            <a:r>
              <a:rPr lang="ru-RU" sz="4000" b="1" dirty="0" err="1" smtClean="0">
                <a:solidFill>
                  <a:srgbClr val="0070C0"/>
                </a:solidFill>
              </a:rPr>
              <a:t>Коста</a:t>
            </a:r>
            <a:r>
              <a:rPr lang="ru-RU" sz="4000" b="1" dirty="0" smtClean="0">
                <a:solidFill>
                  <a:srgbClr val="0070C0"/>
                </a:solidFill>
              </a:rPr>
              <a:t> Хетагуров                             был гражданином мира: «Весь мир — мой храм, любовь — моя святыня. Вселенная — Отечество мое» </a:t>
            </a:r>
            <a:endParaRPr lang="ru-RU" sz="4000" b="1" dirty="0">
              <a:solidFill>
                <a:srgbClr val="0070C0"/>
              </a:solidFill>
            </a:endParaRPr>
          </a:p>
        </p:txBody>
      </p:sp>
      <p:pic>
        <p:nvPicPr>
          <p:cNvPr id="3" name="Рисунок 2" descr="Духовная родина Коста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85852" y="928670"/>
            <a:ext cx="1500198" cy="1357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4"/>
          <p:cNvPicPr>
            <a:picLocks noChangeAspect="1" noChangeArrowheads="1"/>
          </p:cNvPicPr>
          <p:nvPr/>
        </p:nvPicPr>
        <p:blipFill>
          <a:blip r:embed="rId2" cstate="print">
            <a:lum contrast="12000"/>
          </a:blip>
          <a:srcRect/>
          <a:stretch>
            <a:fillRect/>
          </a:stretch>
        </p:blipFill>
        <p:spPr bwMode="auto">
          <a:xfrm>
            <a:off x="1160041" y="785794"/>
            <a:ext cx="6863878" cy="48577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3" name="Text Box 5"/>
          <p:cNvSpPr txBox="1">
            <a:spLocks noChangeArrowheads="1"/>
          </p:cNvSpPr>
          <p:nvPr/>
        </p:nvSpPr>
        <p:spPr bwMode="auto">
          <a:xfrm>
            <a:off x="395288" y="5643578"/>
            <a:ext cx="835342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dirty="0"/>
              <a:t>Дом – музей К. Л. Хетагурова в с. Нар</a:t>
            </a:r>
          </a:p>
        </p:txBody>
      </p:sp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2976" y="857232"/>
            <a:ext cx="3521197" cy="51794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39" name="Picture 6"/>
          <p:cNvPicPr>
            <a:picLocks noChangeAspect="1" noChangeArrowheads="1"/>
          </p:cNvPicPr>
          <p:nvPr/>
        </p:nvPicPr>
        <p:blipFill>
          <a:blip r:embed="rId3" cstate="print">
            <a:lum bright="36000" contrast="50000"/>
          </a:blip>
          <a:srcRect/>
          <a:stretch>
            <a:fillRect/>
          </a:stretch>
        </p:blipFill>
        <p:spPr bwMode="auto">
          <a:xfrm>
            <a:off x="4500562" y="857232"/>
            <a:ext cx="3495663" cy="5214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14338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70" decel="100000"/>
                                        <p:tgtEl>
                                          <p:spTgt spid="1433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770" decel="100000"/>
                                        <p:tgtEl>
                                          <p:spTgt spid="14339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4339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1" dur="770" fill="hold"/>
                                        <p:tgtEl>
                                          <p:spTgt spid="143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43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3" dur="770" fill="hold"/>
                                        <p:tgtEl>
                                          <p:spTgt spid="143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43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568</TotalTime>
  <Words>527</Words>
  <Application>Microsoft Office PowerPoint</Application>
  <PresentationFormat>Экран (4:3)</PresentationFormat>
  <Paragraphs>75</Paragraphs>
  <Slides>28</Slides>
  <Notes>0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28</vt:i4>
      </vt:variant>
    </vt:vector>
  </HeadingPairs>
  <TitlesOfParts>
    <vt:vector size="29" baseType="lpstr">
      <vt:lpstr>Тема Office</vt:lpstr>
      <vt:lpstr>Коста Хетагуров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1898 год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</vt:vector>
  </TitlesOfParts>
  <Company>Home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Ефименко Е. В.</dc:creator>
  <cp:lastModifiedBy>Ольга</cp:lastModifiedBy>
  <cp:revision>61</cp:revision>
  <dcterms:created xsi:type="dcterms:W3CDTF">2009-09-28T14:01:02Z</dcterms:created>
  <dcterms:modified xsi:type="dcterms:W3CDTF">2021-06-05T17:23:10Z</dcterms:modified>
</cp:coreProperties>
</file>