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Old Standard TT"/>
      <p:regular r:id="rId17"/>
      <p:bold r:id="rId18"/>
      <p: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ldStandardT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ldStandardTT-italic.fntdata"/><Relationship Id="rId6" Type="http://schemas.openxmlformats.org/officeDocument/2006/relationships/slide" Target="slides/slide1.xml"/><Relationship Id="rId18" Type="http://schemas.openxmlformats.org/officeDocument/2006/relationships/font" Target="fonts/OldStandardT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5f98513c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5f98513c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5f98513c0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b5f98513c0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5f98513c0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5f98513c0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5f98513c0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5f98513c0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5f98513c0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b5f98513c0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5f98513c0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5f98513c0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b5f98513c0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b5f98513c0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5f98513c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b5f98513c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b5f98513c0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b5f98513c0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b5f98513c0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b5f98513c0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3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perback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120325" y="1779600"/>
            <a:ext cx="5054100" cy="158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ИМЯ ЧИСЛИТЕЛЬНОЕ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 ЧАСТЬ РЕЧИ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4000">
                <a:solidFill>
                  <a:srgbClr val="000000"/>
                </a:solidFill>
              </a:rPr>
              <a:t>Что такое числительное?</a:t>
            </a:r>
            <a:endParaRPr b="1" sz="4000">
              <a:solidFill>
                <a:srgbClr val="000000"/>
              </a:solidFill>
            </a:endParaRPr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2100">
                <a:solidFill>
                  <a:schemeClr val="dk2"/>
                </a:solidFill>
              </a:rPr>
              <a:t>ЧИСЛИТЕЛЬНОЕ</a:t>
            </a:r>
            <a:r>
              <a:rPr b="1" lang="ru" sz="2100">
                <a:solidFill>
                  <a:schemeClr val="lt2"/>
                </a:solidFill>
              </a:rPr>
              <a:t> </a:t>
            </a:r>
            <a:r>
              <a:rPr lang="ru" sz="2100"/>
              <a:t>- самостоятельная часть речи, которая </a:t>
            </a:r>
            <a:r>
              <a:rPr i="1" lang="ru" sz="2100"/>
              <a:t>обозначает число, количество предметов, порядок их при счёте</a:t>
            </a:r>
            <a:r>
              <a:rPr lang="ru" sz="2100"/>
              <a:t> и отвечает на вопросы </a:t>
            </a:r>
            <a:r>
              <a:rPr i="1" lang="ru" sz="2100"/>
              <a:t>сколько? который? (какой?).</a:t>
            </a:r>
            <a:endParaRPr i="1"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РАЗРЯДЫ ЧИСЛИТЕЛЬНЫХ</a:t>
            </a:r>
            <a:endParaRPr b="1"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lt2"/>
                </a:solidFill>
              </a:rPr>
              <a:t>Количественные</a:t>
            </a:r>
            <a:endParaRPr b="1" sz="20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600">
                <a:solidFill>
                  <a:srgbClr val="000000"/>
                </a:solidFill>
              </a:rPr>
              <a:t>обозначают количество предметов или отвлечённое число.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600">
                <a:solidFill>
                  <a:srgbClr val="000000"/>
                </a:solidFill>
              </a:rPr>
              <a:t>НАПРИМЕР: </a:t>
            </a:r>
            <a:br>
              <a:rPr b="1" i="1" lang="ru" sz="1600">
                <a:solidFill>
                  <a:srgbClr val="000000"/>
                </a:solidFill>
              </a:rPr>
            </a:br>
            <a:r>
              <a:rPr b="1" i="1" lang="ru" sz="1600">
                <a:solidFill>
                  <a:srgbClr val="000000"/>
                </a:solidFill>
              </a:rPr>
              <a:t>пять тетрадей, два студента; три, двадцать два, сто пятьдесят и пр.</a:t>
            </a:r>
            <a:endParaRPr b="1" i="1" sz="1600">
              <a:solidFill>
                <a:srgbClr val="000000"/>
              </a:solidFill>
            </a:endParaRPr>
          </a:p>
        </p:txBody>
      </p:sp>
      <p:sp>
        <p:nvSpPr>
          <p:cNvPr id="73" name="Google Shape;73;p15"/>
          <p:cNvSpPr txBox="1"/>
          <p:nvPr>
            <p:ph idx="2" type="body"/>
          </p:nvPr>
        </p:nvSpPr>
        <p:spPr>
          <a:xfrm>
            <a:off x="4775875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chemeClr val="lt2"/>
                </a:solidFill>
              </a:rPr>
              <a:t>Порядковые</a:t>
            </a:r>
            <a:endParaRPr b="1" sz="24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000000"/>
                </a:solidFill>
              </a:rPr>
              <a:t>называют порядковый номер предмета при счёте </a:t>
            </a:r>
            <a:r>
              <a:rPr lang="ru" sz="1900">
                <a:solidFill>
                  <a:srgbClr val="000000"/>
                </a:solidFill>
              </a:rPr>
              <a:t>(порядковые числительные, кроме</a:t>
            </a:r>
            <a:r>
              <a:rPr i="1" lang="ru" sz="1900">
                <a:solidFill>
                  <a:srgbClr val="000000"/>
                </a:solidFill>
              </a:rPr>
              <a:t> первый</a:t>
            </a:r>
            <a:r>
              <a:rPr lang="ru" sz="1900">
                <a:solidFill>
                  <a:srgbClr val="000000"/>
                </a:solidFill>
              </a:rPr>
              <a:t> и </a:t>
            </a:r>
            <a:r>
              <a:rPr i="1" lang="ru" sz="1900">
                <a:solidFill>
                  <a:srgbClr val="000000"/>
                </a:solidFill>
              </a:rPr>
              <a:t>второй</a:t>
            </a:r>
            <a:r>
              <a:rPr lang="ru" sz="1900">
                <a:solidFill>
                  <a:srgbClr val="000000"/>
                </a:solidFill>
              </a:rPr>
              <a:t>, образуются от количественных).</a:t>
            </a:r>
            <a:br>
              <a:rPr lang="ru" sz="1900">
                <a:solidFill>
                  <a:srgbClr val="000000"/>
                </a:solidFill>
              </a:rPr>
            </a:br>
            <a:endParaRPr sz="19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1900">
                <a:solidFill>
                  <a:srgbClr val="000000"/>
                </a:solidFill>
              </a:rPr>
              <a:t>НАПРИМЕР:</a:t>
            </a:r>
            <a:br>
              <a:rPr lang="ru" sz="1900">
                <a:solidFill>
                  <a:srgbClr val="000000"/>
                </a:solidFill>
              </a:rPr>
            </a:br>
            <a:r>
              <a:rPr b="1" i="1" lang="ru" sz="1900">
                <a:solidFill>
                  <a:srgbClr val="000000"/>
                </a:solidFill>
              </a:rPr>
              <a:t>первый том, второй том…, третий пятый, седьмой </a:t>
            </a:r>
            <a:endParaRPr b="1" i="1" sz="19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453450" y="3009800"/>
            <a:ext cx="3716400" cy="1497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4973925" y="3009800"/>
            <a:ext cx="3659700" cy="1497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ПРИЗНАКИ ЧИСЛИТЕЛЬНЫХ</a:t>
            </a:r>
            <a:endParaRPr b="1"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2"/>
                </a:solidFill>
              </a:rPr>
              <a:t>Морфологические</a:t>
            </a:r>
            <a:endParaRPr b="1" sz="2100">
              <a:solidFill>
                <a:schemeClr val="lt2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100">
              <a:solidFill>
                <a:schemeClr val="lt2"/>
              </a:solidFill>
            </a:endParaRPr>
          </a:p>
        </p:txBody>
      </p:sp>
      <p:sp>
        <p:nvSpPr>
          <p:cNvPr id="82" name="Google Shape;82;p16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2100">
                <a:solidFill>
                  <a:schemeClr val="lt2"/>
                </a:solidFill>
              </a:rPr>
              <a:t>Синтаксические</a:t>
            </a:r>
            <a:endParaRPr b="1" sz="2100">
              <a:solidFill>
                <a:schemeClr val="lt2"/>
              </a:solidFill>
            </a:endParaRPr>
          </a:p>
        </p:txBody>
      </p:sp>
      <p:cxnSp>
        <p:nvCxnSpPr>
          <p:cNvPr id="83" name="Google Shape;83;p16"/>
          <p:cNvCxnSpPr/>
          <p:nvPr/>
        </p:nvCxnSpPr>
        <p:spPr>
          <a:xfrm flipH="1">
            <a:off x="1172825" y="1596750"/>
            <a:ext cx="551100" cy="46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" name="Google Shape;84;p16"/>
          <p:cNvCxnSpPr/>
          <p:nvPr/>
        </p:nvCxnSpPr>
        <p:spPr>
          <a:xfrm>
            <a:off x="3009800" y="1582625"/>
            <a:ext cx="480300" cy="48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" name="Google Shape;85;p16"/>
          <p:cNvCxnSpPr/>
          <p:nvPr/>
        </p:nvCxnSpPr>
        <p:spPr>
          <a:xfrm flipH="1">
            <a:off x="5865450" y="1579150"/>
            <a:ext cx="481200" cy="48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6" name="Google Shape;86;p16"/>
          <p:cNvCxnSpPr/>
          <p:nvPr/>
        </p:nvCxnSpPr>
        <p:spPr>
          <a:xfrm>
            <a:off x="7459575" y="1609225"/>
            <a:ext cx="436200" cy="46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" name="Google Shape;87;p16"/>
          <p:cNvSpPr txBox="1"/>
          <p:nvPr/>
        </p:nvSpPr>
        <p:spPr>
          <a:xfrm>
            <a:off x="451175" y="2105525"/>
            <a:ext cx="1866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 u="sng">
                <a:latin typeface="Old Standard TT"/>
                <a:ea typeface="Old Standard TT"/>
                <a:cs typeface="Old Standard TT"/>
                <a:sym typeface="Old Standard TT"/>
              </a:rPr>
              <a:t>количественные числительные</a:t>
            </a:r>
            <a:endParaRPr b="1" sz="1600" u="sng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2827400" y="2105525"/>
            <a:ext cx="1624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 u="sng">
                <a:latin typeface="Old Standard TT"/>
                <a:ea typeface="Old Standard TT"/>
                <a:cs typeface="Old Standard TT"/>
                <a:sym typeface="Old Standard TT"/>
              </a:rPr>
              <a:t>порядковые числительные</a:t>
            </a:r>
            <a:endParaRPr b="1" sz="1600" u="sng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5008150" y="2135600"/>
            <a:ext cx="18663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600" u="sng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количественные числительные</a:t>
            </a:r>
            <a:endParaRPr b="1" sz="1600" u="sng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7399400" y="2135600"/>
            <a:ext cx="1624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600" u="sng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порядковые числительные</a:t>
            </a:r>
            <a:endParaRPr b="1" sz="1600" u="sng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421100" y="2812375"/>
            <a:ext cx="1503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ld Standard TT"/>
                <a:ea typeface="Old Standard TT"/>
                <a:cs typeface="Old Standard TT"/>
                <a:sym typeface="Old Standard TT"/>
              </a:rPr>
              <a:t>Могут изменяться только по </a:t>
            </a:r>
            <a:r>
              <a:rPr i="1" lang="ru">
                <a:latin typeface="Old Standard TT"/>
                <a:ea typeface="Old Standard TT"/>
                <a:cs typeface="Old Standard TT"/>
                <a:sym typeface="Old Standard TT"/>
              </a:rPr>
              <a:t>падежам. </a:t>
            </a:r>
            <a:br>
              <a:rPr lang="ru">
                <a:latin typeface="Old Standard TT"/>
                <a:ea typeface="Old Standard TT"/>
                <a:cs typeface="Old Standard TT"/>
                <a:sym typeface="Old Standard TT"/>
              </a:rPr>
            </a:br>
            <a:br>
              <a:rPr lang="ru"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lang="ru">
                <a:solidFill>
                  <a:srgbClr val="FF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Рода и числа они не имеют!</a:t>
            </a:r>
            <a:endParaRPr>
              <a:solidFill>
                <a:srgbClr val="FF0000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2811975" y="2896750"/>
            <a:ext cx="13281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ld Standard TT"/>
                <a:ea typeface="Old Standard TT"/>
                <a:cs typeface="Old Standard TT"/>
                <a:sym typeface="Old Standard TT"/>
              </a:rPr>
              <a:t>Изменяются по </a:t>
            </a:r>
            <a:r>
              <a:rPr i="1" lang="ru">
                <a:latin typeface="Old Standard TT"/>
                <a:ea typeface="Old Standard TT"/>
                <a:cs typeface="Old Standard TT"/>
                <a:sym typeface="Old Standard TT"/>
              </a:rPr>
              <a:t>родам, числам и падежам</a:t>
            </a:r>
            <a:endParaRPr i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5143500" y="2953275"/>
            <a:ext cx="17310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ld Standard TT"/>
                <a:ea typeface="Old Standard TT"/>
                <a:cs typeface="Old Standard TT"/>
                <a:sym typeface="Old Standard TT"/>
              </a:rPr>
              <a:t>Могут являться любым членом предложения.</a:t>
            </a:r>
            <a:br>
              <a:rPr lang="ru" sz="1000">
                <a:latin typeface="Old Standard TT"/>
                <a:ea typeface="Old Standard TT"/>
                <a:cs typeface="Old Standard TT"/>
                <a:sym typeface="Old Standard TT"/>
              </a:rPr>
            </a:br>
            <a:br>
              <a:rPr lang="ru" sz="1000"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lang="ru" sz="1000">
                <a:latin typeface="Old Standard TT"/>
                <a:ea typeface="Old Standard TT"/>
                <a:cs typeface="Old Standard TT"/>
                <a:sym typeface="Old Standard TT"/>
              </a:rPr>
              <a:t>Сочетание количественного числительного </a:t>
            </a:r>
            <a:r>
              <a:rPr i="1" lang="ru" sz="1000">
                <a:latin typeface="Old Standard TT"/>
                <a:ea typeface="Old Standard TT"/>
                <a:cs typeface="Old Standard TT"/>
                <a:sym typeface="Old Standard TT"/>
              </a:rPr>
              <a:t>(в им. и вин. падеже</a:t>
            </a:r>
            <a:r>
              <a:rPr lang="ru" sz="1000">
                <a:latin typeface="Old Standard TT"/>
                <a:ea typeface="Old Standard TT"/>
                <a:cs typeface="Old Standard TT"/>
                <a:sym typeface="Old Standard TT"/>
              </a:rPr>
              <a:t>) с существительным=один член предложения</a:t>
            </a:r>
            <a:endParaRPr sz="1000"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7328300" y="3038050"/>
            <a:ext cx="1503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ld Standard TT"/>
                <a:ea typeface="Old Standard TT"/>
                <a:cs typeface="Old Standard TT"/>
                <a:sym typeface="Old Standard TT"/>
              </a:rPr>
              <a:t>в предложении чаще всего выступают в роли </a:t>
            </a:r>
            <a:r>
              <a:rPr i="1" lang="ru">
                <a:latin typeface="Old Standard TT"/>
                <a:ea typeface="Old Standard TT"/>
                <a:cs typeface="Old Standard TT"/>
                <a:sym typeface="Old Standard TT"/>
              </a:rPr>
              <a:t>определений</a:t>
            </a:r>
            <a:r>
              <a:rPr lang="ru">
                <a:latin typeface="Old Standard TT"/>
                <a:ea typeface="Old Standard TT"/>
                <a:cs typeface="Old Standard TT"/>
                <a:sym typeface="Old Standard TT"/>
              </a:rPr>
              <a:t>, реже - </a:t>
            </a:r>
            <a:r>
              <a:rPr i="1" lang="ru">
                <a:latin typeface="Old Standard TT"/>
                <a:ea typeface="Old Standard TT"/>
                <a:cs typeface="Old Standard TT"/>
                <a:sym typeface="Old Standard TT"/>
              </a:rPr>
              <a:t>сказуемых</a:t>
            </a:r>
            <a:endParaRPr i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ПО СТРОЕНИЮ ЧИСЛИТЕЛЬНЫЕ БЫВАЮТ...</a:t>
            </a:r>
            <a:endParaRPr b="1"/>
          </a:p>
        </p:txBody>
      </p:sp>
      <p:sp>
        <p:nvSpPr>
          <p:cNvPr id="100" name="Google Shape;100;p17"/>
          <p:cNvSpPr txBox="1"/>
          <p:nvPr>
            <p:ph idx="1" type="body"/>
          </p:nvPr>
        </p:nvSpPr>
        <p:spPr>
          <a:xfrm>
            <a:off x="707350" y="1257625"/>
            <a:ext cx="20904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2100">
                <a:solidFill>
                  <a:schemeClr val="lt2"/>
                </a:solidFill>
              </a:rPr>
              <a:t>Простые</a:t>
            </a:r>
            <a:endParaRPr b="1" sz="2100">
              <a:solidFill>
                <a:schemeClr val="lt2"/>
              </a:solidFill>
            </a:endParaRPr>
          </a:p>
        </p:txBody>
      </p:sp>
      <p:sp>
        <p:nvSpPr>
          <p:cNvPr id="101" name="Google Shape;101;p17"/>
          <p:cNvSpPr txBox="1"/>
          <p:nvPr>
            <p:ph idx="2" type="body"/>
          </p:nvPr>
        </p:nvSpPr>
        <p:spPr>
          <a:xfrm>
            <a:off x="6923700" y="1257625"/>
            <a:ext cx="20208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2100">
                <a:solidFill>
                  <a:schemeClr val="lt2"/>
                </a:solidFill>
              </a:rPr>
              <a:t>Сложные</a:t>
            </a:r>
            <a:endParaRPr b="1" sz="2100">
              <a:solidFill>
                <a:schemeClr val="lt2"/>
              </a:solidFill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3695850" y="1681550"/>
            <a:ext cx="1752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2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Составные</a:t>
            </a:r>
            <a:endParaRPr b="1" sz="2100">
              <a:solidFill>
                <a:schemeClr val="lt2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341000" y="989125"/>
            <a:ext cx="1879308" cy="137062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3568850" y="1339350"/>
            <a:ext cx="1879308" cy="137062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7"/>
          <p:cNvSpPr/>
          <p:nvPr/>
        </p:nvSpPr>
        <p:spPr>
          <a:xfrm>
            <a:off x="6538225" y="989113"/>
            <a:ext cx="1879308" cy="1370628"/>
          </a:xfrm>
          <a:prstGeom prst="cloud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941500" y="2580125"/>
            <a:ext cx="678300" cy="11730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7"/>
          <p:cNvSpPr/>
          <p:nvPr/>
        </p:nvSpPr>
        <p:spPr>
          <a:xfrm>
            <a:off x="7226550" y="2580125"/>
            <a:ext cx="678300" cy="11730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7"/>
          <p:cNvSpPr/>
          <p:nvPr/>
        </p:nvSpPr>
        <p:spPr>
          <a:xfrm>
            <a:off x="4169350" y="2812775"/>
            <a:ext cx="678300" cy="7077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 txBox="1"/>
          <p:nvPr/>
        </p:nvSpPr>
        <p:spPr>
          <a:xfrm>
            <a:off x="468000" y="3834175"/>
            <a:ext cx="17523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ld Standard TT"/>
                <a:ea typeface="Old Standard TT"/>
                <a:cs typeface="Old Standard TT"/>
                <a:sym typeface="Old Standard TT"/>
              </a:rPr>
              <a:t>Имеют один корень: </a:t>
            </a:r>
            <a:r>
              <a:rPr i="1" lang="ru">
                <a:latin typeface="Old Standard TT"/>
                <a:ea typeface="Old Standard TT"/>
                <a:cs typeface="Old Standard TT"/>
                <a:sym typeface="Old Standard TT"/>
              </a:rPr>
              <a:t>четыре, сорок, сто, второй, четвёртый, сотый и пр.</a:t>
            </a:r>
            <a:endParaRPr i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3604050" y="3520475"/>
            <a:ext cx="1935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ld Standard TT"/>
                <a:ea typeface="Old Standard TT"/>
                <a:cs typeface="Old Standard TT"/>
                <a:sym typeface="Old Standard TT"/>
              </a:rPr>
              <a:t>Состоят из нескольких слов, каждое из которых может быть как простым, так и сложным: </a:t>
            </a:r>
            <a:r>
              <a:rPr i="1" lang="ru">
                <a:latin typeface="Old Standard TT"/>
                <a:ea typeface="Old Standard TT"/>
                <a:cs typeface="Old Standard TT"/>
                <a:sym typeface="Old Standard TT"/>
              </a:rPr>
              <a:t>сорок восемь и пр.</a:t>
            </a:r>
            <a:endParaRPr i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6796700" y="3726475"/>
            <a:ext cx="1677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Old Standard TT"/>
                <a:ea typeface="Old Standard TT"/>
                <a:cs typeface="Old Standard TT"/>
                <a:sym typeface="Old Standard TT"/>
              </a:rPr>
              <a:t>Имеют несколько корней: </a:t>
            </a:r>
            <a:r>
              <a:rPr i="1" lang="ru">
                <a:latin typeface="Old Standard TT"/>
                <a:ea typeface="Old Standard TT"/>
                <a:cs typeface="Old Standard TT"/>
                <a:sym typeface="Old Standard TT"/>
              </a:rPr>
              <a:t>пятьдесят, одиннадцать, двухтысячный и пр.</a:t>
            </a:r>
            <a:endParaRPr i="1"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311700" y="445025"/>
            <a:ext cx="8520600" cy="8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ОТДЕЛЬНО СРЕДИ ЧИСЛИТЕЛЬНЫХ ВЫДЕЛЯЮТСЯ:</a:t>
            </a:r>
            <a:endParaRPr b="1"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311700" y="1766300"/>
            <a:ext cx="3999900" cy="187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2"/>
                </a:solidFill>
              </a:rPr>
              <a:t>Собирательные числительные</a:t>
            </a:r>
            <a:endParaRPr b="1" sz="2100">
              <a:solidFill>
                <a:schemeClr val="lt2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600">
                <a:solidFill>
                  <a:srgbClr val="000000"/>
                </a:solidFill>
              </a:rPr>
              <a:t>Обозначают количество предметов как одно целое</a:t>
            </a:r>
            <a:endParaRPr b="1" sz="1600">
              <a:solidFill>
                <a:srgbClr val="000000"/>
              </a:solidFill>
            </a:endParaRPr>
          </a:p>
        </p:txBody>
      </p:sp>
      <p:sp>
        <p:nvSpPr>
          <p:cNvPr id="118" name="Google Shape;118;p18"/>
          <p:cNvSpPr txBox="1"/>
          <p:nvPr>
            <p:ph idx="2" type="body"/>
          </p:nvPr>
        </p:nvSpPr>
        <p:spPr>
          <a:xfrm>
            <a:off x="4804150" y="1639100"/>
            <a:ext cx="3857700" cy="24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chemeClr val="lt2"/>
                </a:solidFill>
              </a:rPr>
              <a:t>Дробные числительные</a:t>
            </a:r>
            <a:endParaRPr b="1" sz="2100">
              <a:solidFill>
                <a:schemeClr val="lt2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ru" sz="1600">
                <a:solidFill>
                  <a:srgbClr val="000000"/>
                </a:solidFill>
              </a:rPr>
              <a:t>Называют не целые числа, а их части. Этим они и отличаются от остальных числительных.</a:t>
            </a:r>
            <a:endParaRPr b="1" sz="1600">
              <a:solidFill>
                <a:srgbClr val="000000"/>
              </a:solidFill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268475" y="1766300"/>
            <a:ext cx="4112100" cy="2077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8"/>
          <p:cNvSpPr/>
          <p:nvPr/>
        </p:nvSpPr>
        <p:spPr>
          <a:xfrm>
            <a:off x="4676950" y="1766300"/>
            <a:ext cx="4112100" cy="2077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СОБИРАТЕЛЬНЫЕ ЧИСЛИТЕЛЬНЫЕ</a:t>
            </a:r>
            <a:endParaRPr b="1"/>
          </a:p>
        </p:txBody>
      </p:sp>
      <p:sp>
        <p:nvSpPr>
          <p:cNvPr id="126" name="Google Shape;126;p19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ОБРАЗУЮТСЯ ОТ КОЛИЧЕСТВЕННЫХ ЧИСЛИТЕЛЬНЫХ (</a:t>
            </a:r>
            <a:r>
              <a:rPr lang="ru"/>
              <a:t>кроме слова оба (обе)</a:t>
            </a:r>
            <a:r>
              <a:rPr i="1" lang="ru"/>
              <a:t> </a:t>
            </a:r>
            <a:r>
              <a:rPr lang="ru"/>
              <a:t>при помощи суффиксов</a:t>
            </a:r>
            <a:r>
              <a:rPr i="1" lang="ru"/>
              <a:t> -ер-, -ой-: пять - пятеро, три - трое (е=йэ).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УПОТРЕБЛЯЮТСЯ С СУЩЕСТВИТЕЛЬНЫМИ: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-обозначающими людей мужского пола </a:t>
            </a:r>
            <a:r>
              <a:rPr i="1" lang="ru"/>
              <a:t>(трое друзей)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/>
              <a:t>-</a:t>
            </a:r>
            <a:r>
              <a:rPr lang="ru"/>
              <a:t>обозначающими детёнышей животных </a:t>
            </a:r>
            <a:r>
              <a:rPr i="1" lang="ru"/>
              <a:t>(семеро козлят)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/>
              <a:t>-</a:t>
            </a:r>
            <a:r>
              <a:rPr lang="ru"/>
              <a:t>имеющими только форму мн. ч или обозначающими парные предметы</a:t>
            </a:r>
            <a:r>
              <a:rPr i="1" lang="ru"/>
              <a:t> (трое ножниц, двое брюк)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/>
              <a:t>-СКЛОНЯЮТСЯ КАК ИМЕНА ПРИЛАГАТЕЛЬНЫЕ ВО МН. ЧИСЛЕ</a:t>
            </a:r>
            <a:endParaRPr i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ДРОБНЫЕ ЧИСЛИТЕЛЬНЫЕ</a:t>
            </a:r>
            <a:endParaRPr b="1"/>
          </a:p>
        </p:txBody>
      </p:sp>
      <p:sp>
        <p:nvSpPr>
          <p:cNvPr id="132" name="Google Shape;132;p20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-ДРОБНЫЕ ЧИСЛИТЕЛЬНЫЕ, КРОМЕ СЛОВ </a:t>
            </a:r>
            <a:r>
              <a:rPr i="1" lang="ru"/>
              <a:t>ПОЛТОРА</a:t>
            </a:r>
            <a:r>
              <a:rPr lang="ru"/>
              <a:t> И </a:t>
            </a:r>
            <a:r>
              <a:rPr i="1" lang="ru"/>
              <a:t>ПОЛТОРАСТА</a:t>
            </a:r>
            <a:r>
              <a:rPr lang="ru"/>
              <a:t>- СОСТАВНЫЕ.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ЧИСЛИТЕЛЬ дроби - количественное числительное.</a:t>
            </a:r>
            <a:br>
              <a:rPr lang="ru"/>
            </a:br>
            <a:r>
              <a:rPr lang="ru"/>
              <a:t>ЗНАМЕНАТЕЛЬ - порядковое числительное </a:t>
            </a:r>
            <a:br>
              <a:rPr lang="ru"/>
            </a:br>
            <a:r>
              <a:rPr lang="ru"/>
              <a:t>Например:</a:t>
            </a:r>
            <a:r>
              <a:rPr i="1" lang="ru"/>
              <a:t> восемь десятых.</a:t>
            </a:r>
            <a:endParaRPr i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/>
              <a:t>СКЛОНЕНИЕ ЧИСЛИТЕЛЬНЫХ</a:t>
            </a:r>
            <a:endParaRPr b="1"/>
          </a:p>
        </p:txBody>
      </p:sp>
      <p:sp>
        <p:nvSpPr>
          <p:cNvPr id="138" name="Google Shape;138;p2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/>
              <a:t>числительное </a:t>
            </a:r>
            <a:r>
              <a:rPr b="1" i="1" lang="ru"/>
              <a:t>один</a:t>
            </a:r>
            <a:r>
              <a:rPr lang="ru"/>
              <a:t> согласуется с существительным в роде, числе, падеже и склоняется, как прилагательное: </a:t>
            </a:r>
            <a:r>
              <a:rPr i="1" lang="ru"/>
              <a:t>один день, одного дня, одному дню и пр.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/>
              <a:t>числительные </a:t>
            </a:r>
            <a:r>
              <a:rPr b="1" i="1" lang="ru"/>
              <a:t>два (две), три, четыре</a:t>
            </a:r>
            <a:r>
              <a:rPr lang="ru"/>
              <a:t> имеют особые формы: </a:t>
            </a:r>
            <a:r>
              <a:rPr i="1" lang="ru"/>
              <a:t>два, двух, двум, два (двух), двумя, о двух; три, трёх, трём, три (трёх), тремя, о трёх; четыре, четырёх, четырём, четыре (четырёх), четырьмя, о четырёх.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/>
              <a:t>числительные </a:t>
            </a:r>
            <a:r>
              <a:rPr b="1" i="1" lang="ru"/>
              <a:t>от пяти до двадцати </a:t>
            </a:r>
            <a:r>
              <a:rPr lang="ru"/>
              <a:t>и </a:t>
            </a:r>
            <a:r>
              <a:rPr b="1" i="1" lang="ru"/>
              <a:t>тридцать</a:t>
            </a:r>
            <a:r>
              <a:rPr lang="ru"/>
              <a:t> склоняются, как существительное 3-го скл </a:t>
            </a:r>
            <a:r>
              <a:rPr i="1" lang="ru"/>
              <a:t>степь</a:t>
            </a:r>
            <a:r>
              <a:rPr lang="ru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/>
              <a:t>числительные </a:t>
            </a:r>
            <a:r>
              <a:rPr b="1" i="1" lang="ru"/>
              <a:t>сорок, девяносто, сто </a:t>
            </a:r>
            <a:r>
              <a:rPr lang="ru"/>
              <a:t>при склонении образуют две формы: </a:t>
            </a:r>
            <a:r>
              <a:rPr b="1" lang="ru"/>
              <a:t>И.п, В. п</a:t>
            </a:r>
            <a:r>
              <a:rPr lang="ru"/>
              <a:t> - </a:t>
            </a:r>
            <a:r>
              <a:rPr i="1" lang="ru"/>
              <a:t>сорок, девяносто, сто</a:t>
            </a:r>
            <a:r>
              <a:rPr lang="ru"/>
              <a:t>; </a:t>
            </a:r>
            <a:r>
              <a:rPr b="1" lang="ru"/>
              <a:t>Р. п., Д. п., Т. п., П. п.</a:t>
            </a:r>
            <a:r>
              <a:rPr lang="ru"/>
              <a:t> -</a:t>
            </a:r>
            <a:r>
              <a:rPr i="1" lang="ru"/>
              <a:t> сорока, девяноста, ста.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u"/>
              <a:t>при склонении  сложных количественных числительных изменяется каждая часть слова (пятьдесят - пят</a:t>
            </a:r>
            <a:r>
              <a:rPr b="1" lang="ru"/>
              <a:t>и</a:t>
            </a:r>
            <a:r>
              <a:rPr lang="ru"/>
              <a:t>десят</a:t>
            </a:r>
            <a:r>
              <a:rPr b="1" lang="ru"/>
              <a:t>и</a:t>
            </a:r>
            <a:r>
              <a:rPr lang="ru"/>
              <a:t>, пять</a:t>
            </a:r>
            <a:r>
              <a:rPr b="1" lang="ru"/>
              <a:t>ю</a:t>
            </a:r>
            <a:r>
              <a:rPr lang="ru"/>
              <a:t>десят</a:t>
            </a:r>
            <a:r>
              <a:rPr b="1" lang="ru"/>
              <a:t>ью</a:t>
            </a:r>
            <a:r>
              <a:rPr lang="ru"/>
              <a:t> и пр.)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900" y="1059800"/>
            <a:ext cx="8674200" cy="332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5475" y="152400"/>
            <a:ext cx="4581300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