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Old Standard TT"/>
      <p:regular r:id="rId21"/>
      <p:bold r:id="rId22"/>
      <p: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OldStandardTT-bold.fntdata"/><Relationship Id="rId10" Type="http://schemas.openxmlformats.org/officeDocument/2006/relationships/slide" Target="slides/slide5.xml"/><Relationship Id="rId21" Type="http://schemas.openxmlformats.org/officeDocument/2006/relationships/font" Target="fonts/OldStandardTT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ldStandardT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b967e8ec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b967e8ec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b971d962de_3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b971d962de_3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b971d962de_3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b971d962de_3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b971d962de_3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b971d962de_3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b971d962de_3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b971d962de_3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b971d962de_3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b971d962de_3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b980f5eb8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b980f5eb8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b980f5eb8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b980f5eb8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b985401218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b98540121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98540121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98540121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985401218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985401218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98540121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98540121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b985401218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b98540121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b985401218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b985401218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100"/>
            <a:ext cx="9144000" cy="1711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None/>
              <a:defRPr sz="42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3"/>
          <p:cNvCxnSpPr/>
          <p:nvPr/>
        </p:nvCxnSpPr>
        <p:spPr>
          <a:xfrm>
            <a:off x="641934" y="3597500"/>
            <a:ext cx="390300" cy="0"/>
          </a:xfrm>
          <a:prstGeom prst="straightConnector1">
            <a:avLst/>
          </a:prstGeom>
          <a:noFill/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" name="Google Shape;17;p3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71675"/>
            <a:ext cx="3999900" cy="3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6864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382350"/>
            <a:ext cx="4045200" cy="1333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 sz="4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039650"/>
            <a:ext cx="8520600" cy="21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perback">
    <p:bg>
      <p:bgPr>
        <a:solidFill>
          <a:schemeClr val="accen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6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ld Standard TT"/>
              <a:buNone/>
              <a:defRPr sz="3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71600"/>
            <a:ext cx="8520600" cy="3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ld Standard TT"/>
              <a:buChar char="●"/>
              <a:defRPr sz="18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●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○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ld Standard TT"/>
              <a:buChar char="■"/>
              <a:defRPr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Самый странный детектив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2700" y="3840639"/>
            <a:ext cx="8118600" cy="7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или загадочное убийство одной старухи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/>
        </p:nvSpPr>
        <p:spPr>
          <a:xfrm>
            <a:off x="636000" y="817050"/>
            <a:ext cx="39360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ДЕТЕКТИВ </a:t>
            </a:r>
            <a: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(лат. </a:t>
            </a:r>
            <a:r>
              <a:rPr b="1" i="1"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detectio</a:t>
            </a:r>
            <a: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– раскрытие англ. </a:t>
            </a:r>
            <a:r>
              <a:rPr b="1" i="1"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detective</a:t>
            </a:r>
            <a: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– сыщик) </a:t>
            </a:r>
            <a:r>
              <a:rPr lang="ru" sz="24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– художественное произведение, в основе сюжета которого лежит конфликт между добром и злом, реализованный в раскрытии преступления.</a:t>
            </a:r>
            <a:endParaRPr sz="24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58275" y="632850"/>
            <a:ext cx="3509399" cy="350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2085025" y="325000"/>
            <a:ext cx="4973940" cy="1102194"/>
          </a:xfrm>
          <a:prstGeom prst="flowChartTerminator">
            <a:avLst/>
          </a:prstGeom>
          <a:solidFill>
            <a:schemeClr val="lt2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2628275" y="480425"/>
            <a:ext cx="3871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ОСНОВНЫЕ ДЕТЕКТИВНЫЕ СХЕМЫ</a:t>
            </a:r>
            <a:endParaRPr b="1" sz="20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297575" y="1427200"/>
            <a:ext cx="3999900" cy="344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2500" lnSpcReduction="10000"/>
          </a:bodyPr>
          <a:lstStyle/>
          <a:p>
            <a:pPr indent="-334327" lvl="0" marL="45720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ld Standard TT"/>
              <a:buChar char="❖"/>
            </a:pPr>
            <a:r>
              <a:rPr b="1" lang="ru" sz="1800">
                <a:solidFill>
                  <a:srgbClr val="FFFFFF"/>
                </a:solidFill>
              </a:rPr>
              <a:t>Каминный детектив </a:t>
            </a:r>
            <a:br>
              <a:rPr b="1" lang="ru" sz="1800">
                <a:solidFill>
                  <a:srgbClr val="FFFFFF"/>
                </a:solidFill>
              </a:rPr>
            </a:br>
            <a:r>
              <a:rPr b="1" i="1" lang="ru" sz="1500">
                <a:solidFill>
                  <a:srgbClr val="FF0000"/>
                </a:solidFill>
              </a:rPr>
              <a:t>(Эдгар По “Убийство на улице морг”)</a:t>
            </a:r>
            <a:endParaRPr i="1" sz="1500">
              <a:solidFill>
                <a:srgbClr val="FF0000"/>
              </a:solidFill>
            </a:endParaRPr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ld Standard TT"/>
              <a:buChar char="❖"/>
            </a:pPr>
            <a:r>
              <a:rPr b="1" lang="ru" sz="1800">
                <a:solidFill>
                  <a:srgbClr val="FFFFFF"/>
                </a:solidFill>
              </a:rPr>
              <a:t>Убил кто-то другой </a:t>
            </a:r>
            <a:br>
              <a:rPr b="1" lang="ru" sz="1800">
                <a:solidFill>
                  <a:srgbClr val="FFFFFF"/>
                </a:solidFill>
              </a:rPr>
            </a:br>
            <a:r>
              <a:rPr b="1" i="1" lang="ru" sz="1500">
                <a:solidFill>
                  <a:srgbClr val="FF0000"/>
                </a:solidFill>
              </a:rPr>
              <a:t>(М. Райнхарт “Дверь”)</a:t>
            </a:r>
            <a:endParaRPr i="1" sz="1500">
              <a:solidFill>
                <a:srgbClr val="FF0000"/>
              </a:solidFill>
            </a:endParaRPr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ld Standard TT"/>
              <a:buChar char="❖"/>
            </a:pPr>
            <a:r>
              <a:rPr b="1" lang="ru" sz="1800">
                <a:solidFill>
                  <a:srgbClr val="FFFFFF"/>
                </a:solidFill>
              </a:rPr>
              <a:t>Вместо убийства - самоубийство</a:t>
            </a:r>
            <a:r>
              <a:rPr lang="ru" sz="1800">
                <a:solidFill>
                  <a:srgbClr val="FFFFFF"/>
                </a:solidFill>
              </a:rPr>
              <a:t> </a:t>
            </a:r>
            <a:br>
              <a:rPr lang="ru" sz="1800">
                <a:solidFill>
                  <a:srgbClr val="FFFFFF"/>
                </a:solidFill>
              </a:rPr>
            </a:br>
            <a:r>
              <a:rPr b="1" i="1" lang="ru" sz="1500">
                <a:solidFill>
                  <a:srgbClr val="FF0000"/>
                </a:solidFill>
              </a:rPr>
              <a:t>(А. Кристи “Десять негритят”)</a:t>
            </a:r>
            <a:endParaRPr b="1" i="1" sz="1500">
              <a:solidFill>
                <a:srgbClr val="FF0000"/>
              </a:solidFill>
            </a:endParaRPr>
          </a:p>
          <a:p>
            <a:pPr indent="-33432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ld Standard TT"/>
              <a:buChar char="❖"/>
            </a:pPr>
            <a:r>
              <a:rPr b="1" lang="ru" sz="1800">
                <a:solidFill>
                  <a:srgbClr val="FFFFFF"/>
                </a:solidFill>
              </a:rPr>
              <a:t>Каждый из подозреваемых - убийца</a:t>
            </a:r>
            <a:r>
              <a:rPr lang="ru" sz="1800">
                <a:solidFill>
                  <a:srgbClr val="FFFFFF"/>
                </a:solidFill>
              </a:rPr>
              <a:t> </a:t>
            </a:r>
            <a:br>
              <a:rPr lang="ru" sz="1800">
                <a:solidFill>
                  <a:srgbClr val="FFFFFF"/>
                </a:solidFill>
              </a:rPr>
            </a:br>
            <a:r>
              <a:rPr b="1" i="1" lang="ru" sz="1491">
                <a:solidFill>
                  <a:srgbClr val="FF0000"/>
                </a:solidFill>
              </a:rPr>
              <a:t>(А. Кристи “Убийство в Восточном экспрессе”)</a:t>
            </a:r>
            <a:endParaRPr b="1" i="1" sz="1491">
              <a:solidFill>
                <a:srgbClr val="FF0000"/>
              </a:solidFill>
            </a:endParaRPr>
          </a:p>
        </p:txBody>
      </p:sp>
      <p:sp>
        <p:nvSpPr>
          <p:cNvPr id="74" name="Google Shape;74;p15"/>
          <p:cNvSpPr txBox="1"/>
          <p:nvPr>
            <p:ph idx="2" type="body"/>
          </p:nvPr>
        </p:nvSpPr>
        <p:spPr>
          <a:xfrm>
            <a:off x="4874775" y="1427200"/>
            <a:ext cx="3999900" cy="322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ld Standard TT"/>
              <a:buChar char="❖"/>
            </a:pPr>
            <a:r>
              <a:rPr b="1" lang="ru" sz="1650">
                <a:solidFill>
                  <a:srgbClr val="FFFFFF"/>
                </a:solidFill>
              </a:rPr>
              <a:t>Убийства не было </a:t>
            </a:r>
            <a:br>
              <a:rPr b="1" lang="ru" sz="1800">
                <a:solidFill>
                  <a:srgbClr val="FFFFFF"/>
                </a:solidFill>
              </a:rPr>
            </a:br>
            <a:r>
              <a:rPr b="1" i="1" lang="ru" sz="1350">
                <a:solidFill>
                  <a:srgbClr val="FF0000"/>
                </a:solidFill>
              </a:rPr>
              <a:t>(В. Набоков “Истинная жизнь Себастьяна Найта”). </a:t>
            </a:r>
            <a:endParaRPr i="1" sz="1350">
              <a:solidFill>
                <a:srgbClr val="FF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ld Standard TT"/>
              <a:buChar char="❖"/>
            </a:pPr>
            <a:r>
              <a:rPr b="1" lang="ru" sz="1650">
                <a:solidFill>
                  <a:srgbClr val="FFFFFF"/>
                </a:solidFill>
              </a:rPr>
              <a:t>Убил следователь </a:t>
            </a:r>
            <a:br>
              <a:rPr b="1" lang="ru" sz="1800">
                <a:solidFill>
                  <a:srgbClr val="FFFFFF"/>
                </a:solidFill>
              </a:rPr>
            </a:br>
            <a:r>
              <a:rPr b="1" i="1" lang="ru" sz="1350">
                <a:solidFill>
                  <a:srgbClr val="FF0000"/>
                </a:solidFill>
              </a:rPr>
              <a:t>(А. Кристи “Мышеловка”)</a:t>
            </a:r>
            <a:endParaRPr b="1" i="1" sz="1350">
              <a:solidFill>
                <a:srgbClr val="FF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ld Standard TT"/>
              <a:buChar char="❖"/>
            </a:pPr>
            <a:r>
              <a:rPr b="1" lang="ru" sz="1650">
                <a:solidFill>
                  <a:srgbClr val="FFFFFF"/>
                </a:solidFill>
              </a:rPr>
              <a:t>Убил автор</a:t>
            </a:r>
            <a:r>
              <a:rPr lang="ru" sz="1650">
                <a:solidFill>
                  <a:srgbClr val="FFFFFF"/>
                </a:solidFill>
              </a:rPr>
              <a:t> </a:t>
            </a:r>
            <a:br>
              <a:rPr lang="ru" sz="1800">
                <a:solidFill>
                  <a:srgbClr val="FFFFFF"/>
                </a:solidFill>
              </a:rPr>
            </a:br>
            <a:r>
              <a:rPr b="1" i="1" lang="ru" sz="1350">
                <a:solidFill>
                  <a:srgbClr val="FF0000"/>
                </a:solidFill>
              </a:rPr>
              <a:t>(А. Чехов “”На охоте)</a:t>
            </a:r>
            <a:endParaRPr b="1" i="1" sz="1350">
              <a:solidFill>
                <a:srgbClr val="FF0000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❖"/>
            </a:pPr>
            <a:r>
              <a:rPr b="1" lang="ru" sz="1650">
                <a:solidFill>
                  <a:srgbClr val="FFFFFF"/>
                </a:solidFill>
              </a:rPr>
              <a:t>Убил читатель</a:t>
            </a:r>
            <a:r>
              <a:rPr lang="ru" sz="1650">
                <a:solidFill>
                  <a:srgbClr val="FFFFFF"/>
                </a:solidFill>
              </a:rPr>
              <a:t> </a:t>
            </a:r>
            <a:br>
              <a:rPr lang="ru" sz="1800">
                <a:solidFill>
                  <a:srgbClr val="FFFFFF"/>
                </a:solidFill>
              </a:rPr>
            </a:br>
            <a:r>
              <a:rPr b="1" i="1" lang="ru" sz="1350">
                <a:solidFill>
                  <a:srgbClr val="FF0000"/>
                </a:solidFill>
              </a:rPr>
              <a:t>(Д. Пристли "Визит инспектора")</a:t>
            </a:r>
            <a:endParaRPr b="1" i="1" sz="135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2850" y="666750"/>
            <a:ext cx="5715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/>
          <p:nvPr/>
        </p:nvSpPr>
        <p:spPr>
          <a:xfrm>
            <a:off x="254350" y="579350"/>
            <a:ext cx="2755458" cy="847800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445125" y="764750"/>
            <a:ext cx="2663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Что известно нам?</a:t>
            </a:r>
            <a:endParaRPr b="1" sz="21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325000" y="1738050"/>
            <a:ext cx="26637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Кто, когда и кого убил.</a:t>
            </a:r>
            <a:endParaRPr sz="18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445125" y="3038050"/>
            <a:ext cx="2423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ВОПРОС:</a:t>
            </a:r>
            <a:br>
              <a:rPr lang="ru" sz="18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br>
              <a:rPr lang="ru" sz="18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r>
              <a:rPr i="1" lang="ru" sz="18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зачем убили?</a:t>
            </a:r>
            <a:endParaRPr i="1" sz="18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/>
          <p:nvPr/>
        </p:nvSpPr>
        <p:spPr>
          <a:xfrm>
            <a:off x="3392850" y="174500"/>
            <a:ext cx="5694624" cy="165326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 txBox="1"/>
          <p:nvPr/>
        </p:nvSpPr>
        <p:spPr>
          <a:xfrm>
            <a:off x="3583663" y="423938"/>
            <a:ext cx="53130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На что следует обратить внимание при определении мотивов совершённого преступления?</a:t>
            </a:r>
            <a:endParaRPr b="1" sz="21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4855575" y="2176100"/>
            <a:ext cx="40131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Font typeface="Old Standard TT"/>
              <a:buChar char="❖"/>
            </a:pPr>
            <a:r>
              <a:rPr lang="ru" sz="16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условия жизни преступника;</a:t>
            </a:r>
            <a:endParaRPr sz="16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Font typeface="Old Standard TT"/>
              <a:buChar char="❖"/>
            </a:pPr>
            <a:r>
              <a:rPr lang="ru" sz="16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его окружение (семья, знакомые и пр.)</a:t>
            </a:r>
            <a:endParaRPr sz="16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600"/>
              <a:buFont typeface="Old Standard TT"/>
              <a:buChar char="❖"/>
            </a:pPr>
            <a:r>
              <a:rPr lang="ru" sz="16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случалось ли с преступником в последнее время что-то необычное, что могло бы повлиять на его решение.</a:t>
            </a:r>
            <a:endParaRPr sz="16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575" y="1266675"/>
            <a:ext cx="4686000" cy="33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Предполагаемый мотив №1</a:t>
            </a:r>
            <a:endParaRPr/>
          </a:p>
        </p:txBody>
      </p:sp>
      <p:sp>
        <p:nvSpPr>
          <p:cNvPr id="97" name="Google Shape;97;p18"/>
          <p:cNvSpPr txBox="1"/>
          <p:nvPr/>
        </p:nvSpPr>
        <p:spPr>
          <a:xfrm>
            <a:off x="748925" y="3970675"/>
            <a:ext cx="6683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Какие жизненные обстоятельства могли подтолкнуть к преступлению?</a:t>
            </a:r>
            <a:endParaRPr sz="20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84775"/>
            <a:ext cx="3305700" cy="1226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ru" sz="1900">
                <a:solidFill>
                  <a:srgbClr val="F3F3F3"/>
                </a:solidFill>
              </a:rPr>
              <a:t>САМ ГОРОД + КРАЙНЯЯ БЕДНОСТЬ РАСКОЛЬНИКОВА</a:t>
            </a:r>
            <a:endParaRPr b="1" sz="1900">
              <a:solidFill>
                <a:srgbClr val="F3F3F3"/>
              </a:solidFill>
            </a:endParaRPr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389600"/>
            <a:ext cx="2808000" cy="344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u="sng">
                <a:solidFill>
                  <a:srgbClr val="F3F3F3"/>
                </a:solidFill>
              </a:rPr>
              <a:t>ГОРОД: </a:t>
            </a:r>
            <a:endParaRPr b="1" u="sng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</a:rPr>
              <a:t>грязь, одиночество, всеобщее безразличие, безысходность, нищета, пьяницы на улицах и пр.</a:t>
            </a:r>
            <a:endParaRPr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u="sng">
                <a:solidFill>
                  <a:srgbClr val="F3F3F3"/>
                </a:solidFill>
              </a:rPr>
              <a:t>ЖИЗНЬ ГЕРОЯ В ЭТОМ ГОРОДЕ:</a:t>
            </a:r>
            <a:endParaRPr b="1" u="sng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F3F3F3"/>
                </a:solidFill>
              </a:rPr>
              <a:t>“Он был задавлен бедностью...”</a:t>
            </a:r>
            <a:endParaRPr i="1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F3F3F3"/>
                </a:solidFill>
              </a:rPr>
              <a:t>“... он был до того худо одет...”</a:t>
            </a:r>
            <a:endParaRPr i="1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ru">
                <a:solidFill>
                  <a:srgbClr val="F3F3F3"/>
                </a:solidFill>
              </a:rPr>
              <a:t>“второй день, как он уж почти ничего не ел...”</a:t>
            </a:r>
            <a:endParaRPr i="1">
              <a:solidFill>
                <a:srgbClr val="F3F3F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ru">
                <a:solidFill>
                  <a:srgbClr val="F3F3F3"/>
                </a:solidFill>
              </a:rPr>
              <a:t>“с ненавистью посмотрел на свою каморку...”</a:t>
            </a:r>
            <a:endParaRPr i="1">
              <a:solidFill>
                <a:srgbClr val="F3F3F3"/>
              </a:solidFill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150" y="84775"/>
            <a:ext cx="3598250" cy="282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0954" y="2571750"/>
            <a:ext cx="4026451" cy="226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512700" y="1893300"/>
            <a:ext cx="8118600" cy="152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Предполагаемый мотив № 2</a:t>
            </a:r>
            <a:endParaRPr/>
          </a:p>
        </p:txBody>
      </p:sp>
      <p:sp>
        <p:nvSpPr>
          <p:cNvPr id="111" name="Google Shape;111;p20"/>
          <p:cNvSpPr txBox="1"/>
          <p:nvPr/>
        </p:nvSpPr>
        <p:spPr>
          <a:xfrm>
            <a:off x="551100" y="3772850"/>
            <a:ext cx="8167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С преступником произошло что-то, что поставило точку пустым размышлениям и подтолкнуло к вполне реальным действиям.</a:t>
            </a:r>
            <a:endParaRPr sz="20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/>
        </p:nvSpPr>
        <p:spPr>
          <a:xfrm>
            <a:off x="466300" y="1535700"/>
            <a:ext cx="39708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Встреча с Семёном Мармеладовым в трактире. </a:t>
            </a:r>
            <a:br>
              <a:rPr b="1"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br>
              <a:rPr b="1"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r>
              <a:rPr b="1"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Дальнейшая встреча с Екатериной Ивановной и знакомство с обстановкой жилища Семёна Захаровича.</a:t>
            </a:r>
            <a:endParaRPr b="1" sz="20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9500" y="152400"/>
            <a:ext cx="370308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/>
        </p:nvSpPr>
        <p:spPr>
          <a:xfrm>
            <a:off x="474950" y="1890475"/>
            <a:ext cx="3575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Письмо Пульхерии Александровны, матери нашего преступника</a:t>
            </a:r>
            <a:endParaRPr b="1" sz="20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0050" y="607600"/>
            <a:ext cx="4885025" cy="3673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6750" y="1001750"/>
            <a:ext cx="4611201" cy="3353601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3"/>
          <p:cNvSpPr txBox="1"/>
          <p:nvPr/>
        </p:nvSpPr>
        <p:spPr>
          <a:xfrm>
            <a:off x="522825" y="1662600"/>
            <a:ext cx="3363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Раскольников невольно подслушал разговор студента и офицера в трактире.</a:t>
            </a:r>
            <a:b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b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endParaRPr sz="20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/>
          <p:nvPr/>
        </p:nvSpPr>
        <p:spPr>
          <a:xfrm>
            <a:off x="2622000" y="409775"/>
            <a:ext cx="3899988" cy="1158678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4"/>
          <p:cNvSpPr txBox="1"/>
          <p:nvPr/>
        </p:nvSpPr>
        <p:spPr>
          <a:xfrm>
            <a:off x="2989350" y="621750"/>
            <a:ext cx="3165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ИСТОКИ БУНТА</a:t>
            </a:r>
            <a:br>
              <a:rPr b="1" lang="ru" sz="26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r>
              <a:rPr b="1" lang="ru" sz="15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(возможные причины преступления)</a:t>
            </a:r>
            <a:endParaRPr b="1" sz="15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cxnSp>
        <p:nvCxnSpPr>
          <p:cNvPr id="136" name="Google Shape;136;p24"/>
          <p:cNvCxnSpPr/>
          <p:nvPr/>
        </p:nvCxnSpPr>
        <p:spPr>
          <a:xfrm flipH="1">
            <a:off x="2331600" y="1469575"/>
            <a:ext cx="593400" cy="593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7" name="Google Shape;137;p24"/>
          <p:cNvCxnSpPr/>
          <p:nvPr/>
        </p:nvCxnSpPr>
        <p:spPr>
          <a:xfrm>
            <a:off x="6231550" y="1462525"/>
            <a:ext cx="636000" cy="642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8" name="Google Shape;138;p24"/>
          <p:cNvSpPr/>
          <p:nvPr/>
        </p:nvSpPr>
        <p:spPr>
          <a:xfrm>
            <a:off x="285700" y="2150663"/>
            <a:ext cx="2546802" cy="84218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4"/>
          <p:cNvSpPr/>
          <p:nvPr/>
        </p:nvSpPr>
        <p:spPr>
          <a:xfrm>
            <a:off x="5989525" y="2150663"/>
            <a:ext cx="2546802" cy="84218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4"/>
          <p:cNvSpPr txBox="1"/>
          <p:nvPr/>
        </p:nvSpPr>
        <p:spPr>
          <a:xfrm>
            <a:off x="586550" y="2346150"/>
            <a:ext cx="203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СОЦИАЛЬНЫЕ</a:t>
            </a:r>
            <a:endParaRPr b="1" sz="18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41" name="Google Shape;141;p24"/>
          <p:cNvSpPr txBox="1"/>
          <p:nvPr/>
        </p:nvSpPr>
        <p:spPr>
          <a:xfrm>
            <a:off x="421100" y="3188375"/>
            <a:ext cx="24114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ld Standard TT"/>
              <a:buAutoNum type="arabicPeriod"/>
            </a:pPr>
            <a: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Крайняя бедность героя.</a:t>
            </a:r>
            <a:endParaRPr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ld Standard TT"/>
              <a:buAutoNum type="arabicPeriod"/>
            </a:pPr>
            <a: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Город со всей его мрачностью, безысходностью и нищетой.</a:t>
            </a:r>
            <a:endParaRPr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ld Standard TT"/>
              <a:buAutoNum type="arabicPeriod"/>
            </a:pPr>
            <a: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Разврат.</a:t>
            </a:r>
            <a:endParaRPr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ld Standard TT"/>
              <a:buAutoNum type="arabicPeriod"/>
            </a:pPr>
            <a: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Бесправие.</a:t>
            </a:r>
            <a:endParaRPr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42" name="Google Shape;142;p24"/>
          <p:cNvSpPr txBox="1"/>
          <p:nvPr/>
        </p:nvSpPr>
        <p:spPr>
          <a:xfrm>
            <a:off x="6188625" y="2340900"/>
            <a:ext cx="214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ФИЛОСОФСКИЕ</a:t>
            </a:r>
            <a:endParaRPr b="1" sz="18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>
            <a:off x="5920675" y="3066325"/>
            <a:ext cx="27414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ld Standard TT"/>
              <a:buAutoNum type="arabicPeriod"/>
            </a:pPr>
            <a: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Справедливость, как арифметика </a:t>
            </a:r>
            <a:r>
              <a:rPr i="1"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“За одну жизнь - тысячи жизней, спасённых от гниения и разложения...”</a:t>
            </a:r>
            <a:endParaRPr i="1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Old Standard TT"/>
              <a:buAutoNum type="arabicPeriod"/>
            </a:pPr>
            <a: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Одиночество героя: </a:t>
            </a:r>
            <a:r>
              <a:rPr i="1"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“Он решительно ушел от всех, как черепаха в свою скорлупу...”</a:t>
            </a:r>
            <a:endParaRPr i="1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44" name="Google Shape;144;p24"/>
          <p:cNvSpPr/>
          <p:nvPr/>
        </p:nvSpPr>
        <p:spPr>
          <a:xfrm>
            <a:off x="3718575" y="1583400"/>
            <a:ext cx="2953500" cy="2124000"/>
          </a:xfrm>
          <a:prstGeom prst="wedgeEllipseCallout">
            <a:avLst>
              <a:gd fmla="val 57204" name="adj1"/>
              <a:gd fmla="val 51254" name="adj2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4"/>
          <p:cNvSpPr txBox="1"/>
          <p:nvPr/>
        </p:nvSpPr>
        <p:spPr>
          <a:xfrm>
            <a:off x="3989625" y="1976700"/>
            <a:ext cx="24114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Зарождение теории Раскольникова!</a:t>
            </a:r>
            <a:endParaRPr sz="22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/>
          <p:nvPr/>
        </p:nvSpPr>
        <p:spPr>
          <a:xfrm>
            <a:off x="2622000" y="409775"/>
            <a:ext cx="3899988" cy="1158678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5"/>
          <p:cNvSpPr txBox="1"/>
          <p:nvPr/>
        </p:nvSpPr>
        <p:spPr>
          <a:xfrm>
            <a:off x="2925000" y="496513"/>
            <a:ext cx="3440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600">
                <a:solidFill>
                  <a:srgbClr val="FFFFFF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ТЕОРИЯ РАСКОЛЬНИКОВА</a:t>
            </a:r>
            <a:endParaRPr b="1" sz="2600">
              <a:solidFill>
                <a:srgbClr val="FFFFFF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cxnSp>
        <p:nvCxnSpPr>
          <p:cNvPr id="152" name="Google Shape;152;p25"/>
          <p:cNvCxnSpPr/>
          <p:nvPr/>
        </p:nvCxnSpPr>
        <p:spPr>
          <a:xfrm flipH="1">
            <a:off x="2331600" y="1469575"/>
            <a:ext cx="593400" cy="593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3" name="Google Shape;153;p25"/>
          <p:cNvCxnSpPr/>
          <p:nvPr/>
        </p:nvCxnSpPr>
        <p:spPr>
          <a:xfrm>
            <a:off x="6231550" y="1462525"/>
            <a:ext cx="636000" cy="642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4" name="Google Shape;154;p25"/>
          <p:cNvSpPr/>
          <p:nvPr/>
        </p:nvSpPr>
        <p:spPr>
          <a:xfrm>
            <a:off x="285700" y="2150663"/>
            <a:ext cx="2546802" cy="84218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5"/>
          <p:cNvSpPr/>
          <p:nvPr/>
        </p:nvSpPr>
        <p:spPr>
          <a:xfrm>
            <a:off x="5989525" y="2150663"/>
            <a:ext cx="2546802" cy="842184"/>
          </a:xfrm>
          <a:prstGeom prst="flowChartTerminator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5"/>
          <p:cNvSpPr txBox="1"/>
          <p:nvPr/>
        </p:nvSpPr>
        <p:spPr>
          <a:xfrm>
            <a:off x="447450" y="2279250"/>
            <a:ext cx="2223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“ВШИ”,</a:t>
            </a:r>
            <a:br>
              <a:rPr b="1" lang="ru" sz="13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r>
              <a:rPr b="1" lang="ru" sz="13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“ТВАРИ ДРОЖАЩИЕ”</a:t>
            </a:r>
            <a:endParaRPr b="1" sz="13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57" name="Google Shape;157;p25"/>
          <p:cNvSpPr txBox="1"/>
          <p:nvPr/>
        </p:nvSpPr>
        <p:spPr>
          <a:xfrm>
            <a:off x="421100" y="3188375"/>
            <a:ext cx="24114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Должны жить в послушании, не нарушая закона.</a:t>
            </a:r>
            <a:b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А если они его и преступят, то поплатятся жуткими угрызениями совести, которые в итоге их и доведут.</a:t>
            </a:r>
            <a:endParaRPr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58" name="Google Shape;158;p25"/>
          <p:cNvSpPr txBox="1"/>
          <p:nvPr/>
        </p:nvSpPr>
        <p:spPr>
          <a:xfrm>
            <a:off x="6188625" y="2340900"/>
            <a:ext cx="2148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3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люди ТАЛАНТЛИВЫЕ, “ПРАВО ИМЕЮЩИЕ”</a:t>
            </a:r>
            <a:endParaRPr b="1" sz="13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59" name="Google Shape;159;p25"/>
          <p:cNvSpPr txBox="1"/>
          <p:nvPr/>
        </p:nvSpPr>
        <p:spPr>
          <a:xfrm>
            <a:off x="5920675" y="3066325"/>
            <a:ext cx="27414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Имеют право на преступление любого рода. </a:t>
            </a:r>
            <a:b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Даже если их осудят современники, то рано или поздно, их преступление станет признанным подвигом.</a:t>
            </a:r>
            <a:b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r>
              <a:rPr lang="ru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Угрызений совести не испытывают, т.к. знают, что совершают благо.</a:t>
            </a:r>
            <a:endParaRPr i="1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/>
          <p:nvPr/>
        </p:nvSpPr>
        <p:spPr>
          <a:xfrm>
            <a:off x="692400" y="1094100"/>
            <a:ext cx="34980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“Не для того, чтобы матери помочь, я убил - вздор! Не для того я убил, чтобы, получив средства и власть, сделаться благодетелем человечества. Вздор!.. Не столько деньги мне нужны были, как другое…”</a:t>
            </a:r>
            <a:endParaRPr i="1" sz="20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pic>
        <p:nvPicPr>
          <p:cNvPr id="165" name="Google Shape;1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325" y="152400"/>
            <a:ext cx="4264994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/>
          <p:nvPr/>
        </p:nvSpPr>
        <p:spPr>
          <a:xfrm>
            <a:off x="785100" y="1094100"/>
            <a:ext cx="7573800" cy="361140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Главная идея Достоевского:</a:t>
            </a:r>
            <a: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</a:t>
            </a:r>
            <a:b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b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r>
              <a:rPr b="1" lang="ru" sz="2000">
                <a:solidFill>
                  <a:srgbClr val="FF0000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нельзя прийти к благу через преступление.</a:t>
            </a:r>
            <a: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 </a:t>
            </a:r>
            <a:endParaRPr sz="20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Он первым в мировой литературе показал гибельность индивидуалистических идей «сильной личности» и их безнравственность. </a:t>
            </a:r>
            <a:b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</a:br>
            <a:r>
              <a:rPr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Роман «Преступление и наказание» убеждает нас в том, что не столько социальные условия, сколько нравственные заблуждения и утрата человечности ведут к преступлению.</a:t>
            </a:r>
            <a:endParaRPr sz="2000">
              <a:solidFill>
                <a:srgbClr val="F3F3F3"/>
              </a:solidFill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  <p:sp>
        <p:nvSpPr>
          <p:cNvPr id="171" name="Google Shape;171;p27"/>
          <p:cNvSpPr txBox="1"/>
          <p:nvPr/>
        </p:nvSpPr>
        <p:spPr>
          <a:xfrm>
            <a:off x="2020650" y="240225"/>
            <a:ext cx="5115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000">
                <a:solidFill>
                  <a:srgbClr val="F3F3F3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ОСНОВНОЙ ВЫВОД</a:t>
            </a:r>
            <a:endParaRPr>
              <a:latin typeface="Old Standard TT"/>
              <a:ea typeface="Old Standard TT"/>
              <a:cs typeface="Old Standard TT"/>
              <a:sym typeface="Old Standard T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perback">
  <a:themeElements>
    <a:clrScheme name="Paperback">
      <a:dk1>
        <a:srgbClr val="000000"/>
      </a:dk1>
      <a:lt1>
        <a:srgbClr val="FFFFFF"/>
      </a:lt1>
      <a:dk2>
        <a:srgbClr val="00695C"/>
      </a:dk2>
      <a:lt2>
        <a:srgbClr val="26A69A"/>
      </a:lt2>
      <a:accent1>
        <a:srgbClr val="FFFBF0"/>
      </a:accent1>
      <a:accent2>
        <a:srgbClr val="B7B7B7"/>
      </a:accent2>
      <a:accent3>
        <a:srgbClr val="FB8C00"/>
      </a:accent3>
      <a:accent4>
        <a:srgbClr val="80CBC4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