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4"/>
  </p:notesMasterIdLst>
  <p:sldIdLst>
    <p:sldId id="277" r:id="rId2"/>
    <p:sldId id="256" r:id="rId3"/>
    <p:sldId id="263" r:id="rId4"/>
    <p:sldId id="257" r:id="rId5"/>
    <p:sldId id="266" r:id="rId6"/>
    <p:sldId id="259" r:id="rId7"/>
    <p:sldId id="261" r:id="rId8"/>
    <p:sldId id="264" r:id="rId9"/>
    <p:sldId id="262" r:id="rId10"/>
    <p:sldId id="265" r:id="rId11"/>
    <p:sldId id="267" r:id="rId12"/>
    <p:sldId id="270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60" r:id="rId21"/>
    <p:sldId id="269" r:id="rId22"/>
    <p:sldId id="25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Rg st="1" end="21"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5050"/>
    <a:srgbClr val="0000FF"/>
    <a:srgbClr val="FF7C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-108" y="-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828B9-F84D-4153-B947-126E784A32E4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0C3723-C9E2-467D-9959-E3BE462E9D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01424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0C3723-C9E2-467D-9959-E3BE462E9D60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06254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38180490"/>
      </p:ext>
    </p:extLst>
  </p:cSld>
  <p:clrMapOvr>
    <a:masterClrMapping/>
  </p:clrMapOvr>
  <p:transition spd="med" advClick="0" advTm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537492743"/>
      </p:ext>
    </p:extLst>
  </p:cSld>
  <p:clrMapOvr>
    <a:masterClrMapping/>
  </p:clrMapOvr>
  <p:transition spd="med" advClick="0" advTm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13838479"/>
      </p:ext>
    </p:extLst>
  </p:cSld>
  <p:clrMapOvr>
    <a:masterClrMapping/>
  </p:clrMapOvr>
  <p:transition spd="med" advClick="0" advTm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8002976"/>
      </p:ext>
    </p:extLst>
  </p:cSld>
  <p:clrMapOvr>
    <a:masterClrMapping/>
  </p:clrMapOvr>
  <p:transition spd="med" advClick="0" advTm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57601694"/>
      </p:ext>
    </p:extLst>
  </p:cSld>
  <p:clrMapOvr>
    <a:masterClrMapping/>
  </p:clrMapOvr>
  <p:transition spd="med" advClick="0" advTm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5924744"/>
      </p:ext>
    </p:extLst>
  </p:cSld>
  <p:clrMapOvr>
    <a:masterClrMapping/>
  </p:clrMapOvr>
  <p:transition spd="med" advClick="0" advTm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05293858"/>
      </p:ext>
    </p:extLst>
  </p:cSld>
  <p:clrMapOvr>
    <a:masterClrMapping/>
  </p:clrMapOvr>
  <p:transition spd="med" advClick="0" advTm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33029263"/>
      </p:ext>
    </p:extLst>
  </p:cSld>
  <p:clrMapOvr>
    <a:masterClrMapping/>
  </p:clrMapOvr>
  <p:transition spd="med" advClick="0" advTm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20967148"/>
      </p:ext>
    </p:extLst>
  </p:cSld>
  <p:clrMapOvr>
    <a:masterClrMapping/>
  </p:clrMapOvr>
  <p:transition spd="med" advClick="0" advTm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4280210"/>
      </p:ext>
    </p:extLst>
  </p:cSld>
  <p:clrMapOvr>
    <a:masterClrMapping/>
  </p:clrMapOvr>
  <p:transition spd="med" advClick="0" advTm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3538301"/>
      </p:ext>
    </p:extLst>
  </p:cSld>
  <p:clrMapOvr>
    <a:masterClrMapping/>
  </p:clrMapOvr>
  <p:transition spd="med" advClick="0" advTm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1912938322"/>
      </p:ext>
    </p:extLst>
  </p:cSld>
  <p:clrMapOvr>
    <a:masterClrMapping/>
  </p:clrMapOvr>
  <p:transition spd="med" advClick="0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68318799"/>
      </p:ext>
    </p:extLst>
  </p:cSld>
  <p:clrMapOvr>
    <a:masterClrMapping/>
  </p:clrMapOvr>
  <p:transition spd="med" advClick="0"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69762465"/>
      </p:ext>
    </p:extLst>
  </p:cSld>
  <p:clrMapOvr>
    <a:masterClrMapping/>
  </p:clrMapOvr>
  <p:transition spd="med" advClick="0"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65899285"/>
      </p:ext>
    </p:extLst>
  </p:cSld>
  <p:clrMapOvr>
    <a:masterClrMapping/>
  </p:clrMapOvr>
  <p:transition spd="med" advClick="0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63551850"/>
      </p:ext>
    </p:extLst>
  </p:cSld>
  <p:clrMapOvr>
    <a:masterClrMapping/>
  </p:clrMapOvr>
  <p:transition spd="med" advClick="0"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23099628"/>
      </p:ext>
    </p:extLst>
  </p:cSld>
  <p:clrMapOvr>
    <a:masterClrMapping/>
  </p:clrMapOvr>
  <p:transition spd="med"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BB4C7F05-8ED9-450C-94E7-D778CC2A9068}" type="datetimeFigureOut">
              <a:rPr lang="ru-RU" smtClean="0"/>
              <a:pPr/>
              <a:t>24.02.2021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5F2017-19D5-49C8-9490-1B815C12A11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386976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transition spd="med" advClick="0" advTm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user\Desktop\&#1080;&#1085;&#1090;&#1077;&#1088;%20&#1091;&#1088;&#1086;&#1082;\muzyka_-_Pokaz_mod._(Dydka.com)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novate.ru/blogs/300817/42776/" TargetMode="External"/><Relationship Id="rId2" Type="http://schemas.openxmlformats.org/officeDocument/2006/relationships/hyperlink" Target="https://fashion.24tv.ua/ru/be_in_trend_slovarik_fashion_terminov_n1101108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google.com/search" TargetMode="External"/><Relationship Id="rId5" Type="http://schemas.openxmlformats.org/officeDocument/2006/relationships/hyperlink" Target="http://in-image.ru/fashiondictionary.html" TargetMode="External"/><Relationship Id="rId4" Type="http://schemas.openxmlformats.org/officeDocument/2006/relationships/hyperlink" Target="https://www.marieclaire.ru/moda/modnyiy-slovar-terminyi-o-kotoryih-vyi-mogli-ne-zna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J:\школа\Светлица 25.08.2018\фото с масстер класса в музее\IMG_20180701_153413.jpg"/>
          <p:cNvPicPr/>
          <p:nvPr/>
        </p:nvPicPr>
        <p:blipFill>
          <a:blip r:embed="rId3" cstate="print"/>
          <a:srcRect t="17792" r="14889" b="17613"/>
          <a:stretch>
            <a:fillRect/>
          </a:stretch>
        </p:blipFill>
        <p:spPr bwMode="auto">
          <a:xfrm rot="456076">
            <a:off x="6651898" y="2198633"/>
            <a:ext cx="3075666" cy="32804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 descr="D:\Цифровичек\фото\фотки Гей\DSC07214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 val="0"/>
              </a:ext>
            </a:extLst>
          </a:blip>
          <a:srcRect l="30064" t="25512" r="36827" b="7876"/>
          <a:stretch/>
        </p:blipFill>
        <p:spPr bwMode="auto">
          <a:xfrm rot="20937097">
            <a:off x="2235311" y="2122123"/>
            <a:ext cx="2557453" cy="375431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cx="http://schemas.microsoft.com/office/drawing/2014/chartex" xmlns:wpc="http://schemas.microsoft.com/office/word/2010/wordprocessingCanvas" xmlns=""/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288973" y="539827"/>
            <a:ext cx="9132984" cy="154236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6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Лайфхак</a:t>
            </a:r>
            <a:r>
              <a:rPr lang="en-US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(Life hack)</a:t>
            </a:r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от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479652">
            <a:off x="6497376" y="5376229"/>
            <a:ext cx="28023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Марычевой Л. А.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учителя технологии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20874914">
            <a:off x="2874083" y="5797439"/>
            <a:ext cx="22809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eidarova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S. L.</a:t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English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teacher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muzyka_-_Pokaz_mod._(Dydka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5943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226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50843" y="2060154"/>
            <a:ext cx="10961783" cy="199405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5932" y="1282010"/>
            <a:ext cx="10928194" cy="3655692"/>
          </a:xfrm>
        </p:spPr>
        <p:txBody>
          <a:bodyPr/>
          <a:lstStyle/>
          <a:p>
            <a:pPr algn="ctr"/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 бренда, </a:t>
            </a:r>
            <a:r>
              <a:rPr lang="ru-RU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аутфит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кампейн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что означают эти 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fashion-термины</a:t>
            </a:r>
            <a:r>
              <a:rPr lang="ru-RU" b="1" dirty="0">
                <a:solidFill>
                  <a:srgbClr val="262A2B"/>
                </a:solidFill>
                <a:latin typeface="ProximaNovaBold"/>
              </a:rPr>
              <a:t/>
            </a:r>
            <a:br>
              <a:rPr lang="ru-RU" b="1" dirty="0">
                <a:solidFill>
                  <a:srgbClr val="262A2B"/>
                </a:solidFill>
                <a:latin typeface="ProximaNovaBold"/>
              </a:rPr>
            </a:b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15535667"/>
      </p:ext>
    </p:extLst>
  </p:cSld>
  <p:clrMapOvr>
    <a:masterClrMapping/>
  </p:clrMapOvr>
  <p:transition spd="med" advClick="0" advTm="5141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77955" y="550842"/>
            <a:ext cx="9177051" cy="153134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9877" y="488344"/>
            <a:ext cx="9204113" cy="1400530"/>
          </a:xfrm>
        </p:spPr>
        <p:txBody>
          <a:bodyPr/>
          <a:lstStyle/>
          <a:p>
            <a:pPr algn="ctr"/>
            <a:r>
              <a:rPr lang="ru-RU" sz="9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 бренда</a:t>
            </a:r>
            <a:endParaRPr lang="ru-RU" sz="9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348023"/>
            <a:ext cx="9715109" cy="3790207"/>
          </a:xfrm>
        </p:spPr>
        <p:txBody>
          <a:bodyPr/>
          <a:lstStyle/>
          <a:p>
            <a:pPr algn="just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характерные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бренда – силуэты,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принты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идеи, которыми славится бренд. </a:t>
            </a:r>
            <a:endParaRPr lang="ru-RU" sz="2400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ДНК делает бренд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узнаваемым и меняется дизайнером каждый сезон.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795" y="3742366"/>
            <a:ext cx="6300439" cy="2976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14259893"/>
      </p:ext>
    </p:extLst>
  </p:cSld>
  <p:clrMapOvr>
    <a:masterClrMapping/>
  </p:clrMapOvr>
  <p:transition spd="med" advClick="0" advTm="457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8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46601" y="484741"/>
            <a:ext cx="9760945" cy="168558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4326" y="468351"/>
            <a:ext cx="9675449" cy="1466169"/>
          </a:xfrm>
        </p:spPr>
        <p:txBody>
          <a:bodyPr/>
          <a:lstStyle/>
          <a:p>
            <a:pPr algn="ctr"/>
            <a:r>
              <a:rPr lang="en-US" sz="8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FASHIONPROFF</a:t>
            </a:r>
            <a:endParaRPr lang="ru-RU" sz="8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47854" y="2497872"/>
            <a:ext cx="10036097" cy="427140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Мода – это не только господство определенной сферы жизни или культуры, для многих – это образ жизни. </a:t>
            </a:r>
            <a: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неудивительно, ведь в эпоху </a:t>
            </a:r>
            <a:r>
              <a:rPr lang="ru-RU" sz="32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инфлюэнсеров</a:t>
            </a:r>
            <a:r>
              <a:rPr lang="ru-RU" sz="3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социальных сетях, которые диктуют, что ты оденешь завтра, быть в тренде – очень важно </a:t>
            </a: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каждому человеку.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43053553"/>
      </p:ext>
    </p:extLst>
  </p:cSld>
  <p:clrMapOvr>
    <a:masterClrMapping/>
  </p:clrMapOvr>
  <p:transition spd="med" advClick="0" advTm="4782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1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99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68635" y="594911"/>
            <a:ext cx="10322805" cy="155337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3312" y="644008"/>
            <a:ext cx="10240839" cy="1400530"/>
          </a:xfrm>
        </p:spPr>
        <p:txBody>
          <a:bodyPr/>
          <a:lstStyle/>
          <a:p>
            <a:pPr algn="ctr"/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Шоу-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рум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show-room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10240839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Демонстрационный зал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бутике или салоне, где проходят показы свежих коллекций и предоставление новых товаров-образцов для оптовых и розничных покупателей.</a:t>
            </a:r>
          </a:p>
        </p:txBody>
      </p:sp>
      <p:pic>
        <p:nvPicPr>
          <p:cNvPr id="3074" name="Picture 2" descr="https://proffashion.com/wp-content/uploads/2020/02/KMO_157655_00004_1_t218_17264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518" y="3222702"/>
            <a:ext cx="6060854" cy="34680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1062935"/>
      </p:ext>
    </p:extLst>
  </p:cSld>
  <p:clrMapOvr>
    <a:masterClrMapping/>
  </p:clrMapOvr>
  <p:transition spd="med" advClick="0" advTm="45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FF7C80"/>
            </a:gs>
            <a:gs pos="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6096" y="506774"/>
            <a:ext cx="9727894" cy="157541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86862" cy="1400530"/>
          </a:xfrm>
        </p:spPr>
        <p:txBody>
          <a:bodyPr/>
          <a:lstStyle/>
          <a:p>
            <a:pPr algn="ctr" fontAlgn="base"/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Учимся 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профессиональному 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фешн</a:t>
            </a:r>
            <a:r>
              <a:rPr lang="ru-RU" sz="4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сленгу</a:t>
            </a:r>
            <a:r>
              <a:rPr lang="ru-RU" b="1" dirty="0">
                <a:solidFill>
                  <a:srgbClr val="000000"/>
                </a:solidFill>
                <a:latin typeface="Playfair Display"/>
              </a:rPr>
              <a:t/>
            </a:r>
            <a:br>
              <a:rPr lang="ru-RU" b="1" dirty="0">
                <a:solidFill>
                  <a:srgbClr val="000000"/>
                </a:solidFill>
                <a:latin typeface="Playfair Display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646111" y="2207940"/>
            <a:ext cx="4572660" cy="42263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профессиональная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сфера обладает присущей ей терминологией, которую людям, далеким от индустрии, трудно понять. Если вы неоднократно встречались с такими словами, как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амбассадор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эклектика,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кампейн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не знали, что они означают – то наш материал именно для вас.</a:t>
            </a:r>
            <a:b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2088" y="2207940"/>
            <a:ext cx="4449608" cy="4411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354355761"/>
      </p:ext>
    </p:extLst>
  </p:cSld>
  <p:clrMapOvr>
    <a:masterClrMapping/>
  </p:clrMapOvr>
  <p:transition spd="med" advClick="0" advTm="514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05078" y="506776"/>
            <a:ext cx="9705861" cy="12669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75846" cy="1400530"/>
          </a:xfrm>
        </p:spPr>
        <p:txBody>
          <a:bodyPr/>
          <a:lstStyle/>
          <a:p>
            <a:pPr algn="ctr"/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Байер 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bayer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1986011"/>
            <a:ext cx="4539206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ориентируется в новинках и тенденциях современной моды, наделен умением выбирать те вещи, которые будут лучше всего продаваться.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Байер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модные коллекции для магазинов. Должность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байера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есть в каждом магазине одежды или обуви.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602" y="1941407"/>
            <a:ext cx="4576764" cy="457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75308456"/>
      </p:ext>
    </p:extLst>
  </p:cSld>
  <p:clrMapOvr>
    <a:masterClrMapping/>
  </p:clrMapOvr>
  <p:transition spd="med" advClick="0" advTm="5156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16096" y="484742"/>
            <a:ext cx="9694844" cy="1211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97879" cy="1400530"/>
          </a:xfrm>
        </p:spPr>
        <p:txBody>
          <a:bodyPr/>
          <a:lstStyle/>
          <a:p>
            <a:pPr algn="ctr"/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Дресс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-код 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dress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code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одежды, требуемая при посещении определённых мероприятий, организаций, заведений. Организаторы мероприятий иногда прописывают каким должен быть 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дресс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код.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2263" y="2955073"/>
            <a:ext cx="5563747" cy="39029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185477237"/>
      </p:ext>
    </p:extLst>
  </p:cSld>
  <p:clrMapOvr>
    <a:masterClrMapping/>
  </p:clrMapOvr>
  <p:transition spd="med" advClick="0" advTm="426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914399" y="517792"/>
            <a:ext cx="9485523" cy="11898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4220" y="452718"/>
            <a:ext cx="9514686" cy="1400530"/>
          </a:xfrm>
        </p:spPr>
        <p:txBody>
          <a:bodyPr/>
          <a:lstStyle/>
          <a:p>
            <a:pPr algn="ctr"/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Джегинсы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jeggings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1853248"/>
            <a:ext cx="8946541" cy="4395152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гибрид 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джинсов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и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легинсов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обычно сшитый из эластичной ткани. Иногда с нарисованными карманами.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702" y="2917427"/>
            <a:ext cx="4716967" cy="38167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648910106"/>
      </p:ext>
    </p:extLst>
  </p:cSld>
  <p:clrMapOvr>
    <a:masterClrMapping/>
  </p:clrMapOvr>
  <p:transition spd="med" advClick="0" advTm="5031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94062" y="495758"/>
            <a:ext cx="9716877" cy="131100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86862" cy="1400530"/>
          </a:xfrm>
        </p:spPr>
        <p:txBody>
          <a:bodyPr/>
          <a:lstStyle/>
          <a:p>
            <a:pPr algn="ctr"/>
            <a:r>
              <a:rPr lang="ru-RU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Свитшот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sweatshirt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7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18372"/>
            <a:ext cx="3937039" cy="42300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легкий свитер свободного кроя с круглым горловым вырезом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Главная особенность </a:t>
            </a:r>
            <a:r>
              <a:rPr lang="ru-RU" sz="2800" dirty="0" err="1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свитшота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любых застежек.</a:t>
            </a:r>
          </a:p>
        </p:txBody>
      </p:sp>
      <p:pic>
        <p:nvPicPr>
          <p:cNvPr id="2052" name="Picture 4" descr="https://proffashion.com/wp-content/uploads/2020/02/color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1728" y="2139422"/>
            <a:ext cx="4430220" cy="4430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8901718"/>
      </p:ext>
    </p:extLst>
  </p:cSld>
  <p:clrMapOvr>
    <a:masterClrMapping/>
  </p:clrMapOvr>
  <p:transition spd="med" advClick="0" advTm="4859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05079" y="506776"/>
            <a:ext cx="9716877" cy="12228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Бомбер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bomber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111" y="2008313"/>
            <a:ext cx="4795683" cy="438133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короткая </a:t>
            </a:r>
            <a:r>
              <a:rPr lang="ru-RU" sz="23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легкая куртка. Изначально эта модель была создана для ВВС США, ее носили летчики-бомбардировщики. </a:t>
            </a: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Куртка </a:t>
            </a:r>
            <a:r>
              <a:rPr lang="ru-RU" sz="23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была оснащена эластичными манжетами на рукавах, а также трикотажным воротником-стойкой. </a:t>
            </a: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3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Позднее</a:t>
            </a:r>
            <a:r>
              <a:rPr lang="ru-RU" sz="23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 настоянию службы спасения, появилась ярко-оранжевая подкладка – так эвакуировавшихся из самолета пилотов было легче заметить с высоты.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543" y="2008313"/>
            <a:ext cx="4506140" cy="4506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415654283"/>
      </p:ext>
    </p:extLst>
  </p:cSld>
  <p:clrMapOvr>
    <a:masterClrMapping/>
  </p:clrMapOvr>
  <p:transition spd="med" advClick="0" advTm="4015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7112" y="528808"/>
            <a:ext cx="9716878" cy="122287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Худи (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hoodie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10146" y="2375210"/>
            <a:ext cx="4270917" cy="398925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теплый свитер из хлопчатобумажной ткани или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флисас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капюшоном. Спереди может быть карман-кенгуру.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у худи не бывает застежек.</a:t>
            </a:r>
          </a:p>
        </p:txBody>
      </p:sp>
      <p:pic>
        <p:nvPicPr>
          <p:cNvPr id="7170" name="Picture 2" descr="Картинки по запросу &quot;Худи — теплый свитер из хлопчатобумажной ткани и флиса с капюшоном. Спереди может быть карман-кенгуру. А еще у худи не бывает застежек.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095" r="11557"/>
          <a:stretch/>
        </p:blipFill>
        <p:spPr bwMode="auto">
          <a:xfrm>
            <a:off x="1166765" y="1952554"/>
            <a:ext cx="4181707" cy="46283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69821252"/>
      </p:ext>
    </p:extLst>
  </p:cSld>
  <p:clrMapOvr>
    <a:masterClrMapping/>
  </p:clrMapOvr>
  <p:transition spd="med" advClick="0" advTm="4406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6944" y="616945"/>
            <a:ext cx="9793995" cy="12228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6901" y="570395"/>
            <a:ext cx="9404723" cy="1400530"/>
          </a:xfrm>
        </p:spPr>
        <p:txBody>
          <a:bodyPr/>
          <a:lstStyle/>
          <a:p>
            <a:pPr algn="ctr"/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Слипоны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slipons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7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0868" y="2365847"/>
            <a:ext cx="4906537" cy="378084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летние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кеды без шнуровки на резиновой подошве. Изначально их использовали как легкую обувь для серфинга.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Придумал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слипоны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 Ван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Дорен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(основатель компании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Vans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поэтому в Америке такая обувь называется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Vans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shoes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3" name="Picture 3" descr="Слипоны - летние кеды без шнуровк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30" y="2111737"/>
            <a:ext cx="5037489" cy="4289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41805783"/>
      </p:ext>
    </p:extLst>
  </p:cSld>
  <p:clrMapOvr>
    <a:masterClrMapping/>
  </p:clrMapOvr>
  <p:transition spd="med" advClick="0" advTm="475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94062" y="506775"/>
            <a:ext cx="9749928" cy="103558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Инфлюэнсер</a:t>
            </a:r>
            <a:r>
              <a:rPr lang="ru-RU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nfluencer</a:t>
            </a:r>
            <a:r>
              <a:rPr lang="ru-RU" sz="6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6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600" y="2052918"/>
            <a:ext cx="3523785" cy="419548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solidFill>
                  <a:srgbClr val="666666"/>
                </a:solidFill>
                <a:latin typeface="ProximaNovaRegular"/>
              </a:rPr>
              <a:t>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человек, который ведет активный образ жизни в социальных сетях (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блогер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имеет большое количество подписчиков и поддерживает с ними постоянный контакт.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6419" y="1709357"/>
            <a:ext cx="3891775" cy="48826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126058" y="6145298"/>
            <a:ext cx="603652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Кайли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Дженнер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самая богатая модель-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инфлюэнсер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1294488"/>
      </p:ext>
    </p:extLst>
  </p:cSld>
  <p:clrMapOvr>
    <a:masterClrMapping/>
  </p:clrMapOvr>
  <p:transition spd="med" advClick="0" advTm="4593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1011" y="495758"/>
            <a:ext cx="9716878" cy="117880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86862" cy="1400530"/>
          </a:xfrm>
        </p:spPr>
        <p:txBody>
          <a:bodyPr/>
          <a:lstStyle/>
          <a:p>
            <a:pPr algn="ctr"/>
            <a:r>
              <a:rPr lang="ru-RU" sz="5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Коллаборация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ollaboration</a:t>
            </a:r>
            <a:r>
              <a:rPr lang="ru-RU" sz="5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/>
              <a:t/>
            </a:r>
            <a:br>
              <a:rPr lang="ru-RU" dirty="0"/>
            </a:br>
            <a:r>
              <a:rPr lang="en-US" dirty="0">
                <a:solidFill>
                  <a:srgbClr val="666666"/>
                </a:solidFill>
                <a:latin typeface="ProximaNovaRegular"/>
              </a:rPr>
              <a:t/>
            </a:r>
            <a:br>
              <a:rPr lang="en-US" dirty="0">
                <a:solidFill>
                  <a:srgbClr val="666666"/>
                </a:solidFill>
                <a:latin typeface="ProximaNovaRegular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6264" y="2575932"/>
            <a:ext cx="3983590" cy="36724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определенного бренда с дизайнерами или знаменитостями для создания капсульной коллекции.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5844" y="1957189"/>
            <a:ext cx="4137102" cy="4620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018661835"/>
      </p:ext>
    </p:extLst>
  </p:cSld>
  <p:clrMapOvr>
    <a:masterClrMapping/>
  </p:clrMapOvr>
  <p:transition spd="med" advClick="0" advTm="4625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27113" y="484742"/>
            <a:ext cx="9694844" cy="126694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753812" cy="1400530"/>
          </a:xfrm>
        </p:spPr>
        <p:txBody>
          <a:bodyPr/>
          <a:lstStyle/>
          <a:p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Вайфареры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7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wayfarer</a:t>
            </a:r>
            <a:r>
              <a:rPr lang="ru-RU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6410" y="2052918"/>
            <a:ext cx="9835375" cy="79064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культовых очков от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Ray-Ban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выпускаемая с 1952 года.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2977" y="2792996"/>
            <a:ext cx="7504770" cy="38274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678619811"/>
      </p:ext>
    </p:extLst>
  </p:cSld>
  <p:clrMapOvr>
    <a:masterClrMapping/>
  </p:clrMapOvr>
  <p:transition spd="med" advClick="0" advTm="393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49995" y="517792"/>
            <a:ext cx="9771962" cy="11347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Слинг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sling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63399" y="1853248"/>
            <a:ext cx="6345703" cy="157122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сумка-рюкзак, но с одним ремешком.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909" y="2450828"/>
            <a:ext cx="3242682" cy="41182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1890058030"/>
      </p:ext>
    </p:extLst>
  </p:cSld>
  <p:clrMapOvr>
    <a:masterClrMapping/>
  </p:clrMapOvr>
  <p:transition spd="med" advClick="0" advTm="3719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672027" y="517792"/>
            <a:ext cx="9727895" cy="110168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Шоппер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shopper</a:t>
            </a:r>
            <a:r>
              <a:rPr lang="ru-RU" sz="7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7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3" y="2052918"/>
            <a:ext cx="4405390" cy="41954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означает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переводе «сумка для покупок»,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универсальная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вместительная и прочная сумка для ежедневного пользования, способная заменить все остальные сумки.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Такую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сумку можно надеть на плечо или держать в руке. 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некоторых моделях ручки у такой сумки можно регулировать до нужной длины.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9837" y="2131849"/>
            <a:ext cx="4230997" cy="40286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576553613"/>
      </p:ext>
    </p:extLst>
  </p:cSld>
  <p:clrMapOvr>
    <a:masterClrMapping/>
  </p:clrMapOvr>
  <p:transition spd="med" advClick="0" advTm="5047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1011" y="462709"/>
            <a:ext cx="9760945" cy="11788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Кроссбоди</a:t>
            </a:r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66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cross</a:t>
            </a:r>
            <a:r>
              <a:rPr lang="ru-RU" sz="6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body</a:t>
            </a:r>
            <a:r>
              <a:rPr lang="ru-RU" sz="6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561" y="2297151"/>
            <a:ext cx="5642517" cy="4129667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любая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сумка с длинным ремешком, которую перекидывают через плечо. Может быть крошечной или довольно большой, из любого материала. Главное – длинный ремешок.</a:t>
            </a:r>
          </a:p>
          <a:p>
            <a:pPr algn="just"/>
            <a:endParaRPr lang="ru-RU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Лайфхак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ремешок такой сумки стал вполне самостоятельным аксессуаром. Так что для одной сумки можно купить несколько ремней разной длины и толщины (или даже с орнаментом!) и менять в зависимости от цвета одежды и настроения.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0250" r="19427"/>
          <a:stretch/>
        </p:blipFill>
        <p:spPr>
          <a:xfrm>
            <a:off x="6623824" y="2048348"/>
            <a:ext cx="3746810" cy="4627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44987862"/>
      </p:ext>
    </p:extLst>
  </p:cSld>
  <p:clrMapOvr>
    <a:masterClrMapping/>
  </p:clrMapOvr>
  <p:transition spd="med" advClick="0" advTm="525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4829" y="1000986"/>
            <a:ext cx="5006899" cy="4932555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Современная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фешн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бьюти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индустрия пестрит модными словами, словосочетаниями и </a:t>
            </a: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терминами. </a:t>
            </a:r>
            <a: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Дизайнеры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стараются придумывать оригинальные описания для всего, что происходит и появляется на подиуме, в студиях и салонах красоты, а журналисты ярко и точечно рассказать о новых трендах, используя </a:t>
            </a:r>
            <a:r>
              <a:rPr lang="ru-RU" sz="2800" dirty="0" err="1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фешн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сленг.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b="48"/>
          <a:stretch/>
        </p:blipFill>
        <p:spPr>
          <a:xfrm>
            <a:off x="6079621" y="519625"/>
            <a:ext cx="4314825" cy="60930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022789293"/>
      </p:ext>
    </p:extLst>
  </p:cSld>
  <p:clrMapOvr>
    <a:masterClrMapping/>
  </p:clrMapOvr>
  <p:transition spd="med" advClick="0" advTm="5125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16943" y="484743"/>
            <a:ext cx="9782980" cy="137710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Жан </a:t>
            </a:r>
            <a:r>
              <a:rPr lang="ru-RU" sz="4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Грицфельдт</a:t>
            </a:r>
            <a:r>
              <a:rPr lang="ru-R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важности следующих терминов: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1537" y="2226166"/>
            <a:ext cx="4427035" cy="419548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«Я 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считаю, что нельзя называть себя профессионалом, если не знаешь основы – терминологию. </a:t>
            </a: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Дизайнеров 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людей, претендующих на звание модников, это тоже касается. </a:t>
            </a:r>
            <a: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мире моды все общаются терминами. И если я говорю "кюлоты", то все должны понимать, что я имею в виду</a:t>
            </a:r>
            <a:r>
              <a:rPr lang="ru-RU" sz="2200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  <a:endParaRPr lang="ru-RU" sz="2200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6" name="Picture 2" descr="модная азбука жана грицфельдт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128" r="16975"/>
          <a:stretch/>
        </p:blipFill>
        <p:spPr bwMode="auto">
          <a:xfrm>
            <a:off x="6166625" y="1853248"/>
            <a:ext cx="3256156" cy="49413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08690204"/>
      </p:ext>
    </p:extLst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88973" y="484743"/>
            <a:ext cx="9144000" cy="106863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0506" y="452717"/>
            <a:ext cx="9404723" cy="1400530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Источники: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03312" y="2052918"/>
            <a:ext cx="10003303" cy="4195481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fashion.24tv.ua/ru/be_in_trend_slovarik_fashion_terminov_n1101108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https://novate.ru/blogs/300817/42776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/</a:t>
            </a:r>
            <a:endParaRPr lang="ru-RU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fashion.24tv.ua/ru/be_in_trend_slovarik_fashion_terminov_n1101108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https://www.marieclaire.ru/moda/modnyiy-slovar-terminyi-o-kotoryih-vyi-mogli-ne-znat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/</a:t>
            </a:r>
            <a:endParaRPr lang="en-US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http://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in-image.ru/fashiondictionary.html</a:t>
            </a:r>
            <a:endParaRPr lang="en-US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</a:t>
            </a:r>
            <a:r>
              <a:rPr lang="en-US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www.google.com/search</a:t>
            </a:r>
            <a:endParaRPr lang="en-US" sz="2400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7030A0"/>
              </a:solidFill>
            </a:endParaRPr>
          </a:p>
          <a:p>
            <a:endParaRPr lang="ru-RU" dirty="0" smtClean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6756394"/>
      </p:ext>
    </p:extLst>
  </p:cSld>
  <p:clrMapOvr>
    <a:masterClrMapping/>
  </p:clrMapOvr>
  <p:transition spd="med" advClick="0" advTm="0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Ион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</TotalTime>
  <Words>457</Words>
  <Application>Microsoft Office PowerPoint</Application>
  <PresentationFormat>Произвольный</PresentationFormat>
  <Paragraphs>59</Paragraphs>
  <Slides>22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Ион</vt:lpstr>
      <vt:lpstr>Слайд 1</vt:lpstr>
      <vt:lpstr>ДНК бренда, аутфит и кампейн: что означают эти fashion-термины </vt:lpstr>
      <vt:lpstr>ДНК бренда</vt:lpstr>
      <vt:lpstr>FASHIONPROFF</vt:lpstr>
      <vt:lpstr>Шоу-рум (show-room) </vt:lpstr>
      <vt:lpstr>Учимся профессиональному  фешн сленгу </vt:lpstr>
      <vt:lpstr>Байер (bayer) </vt:lpstr>
      <vt:lpstr>Дресс-код (dress code) </vt:lpstr>
      <vt:lpstr>Джегинсы (jeggings) </vt:lpstr>
      <vt:lpstr>Свитшот (sweatshirt) </vt:lpstr>
      <vt:lpstr>Бомбер (bomber)</vt:lpstr>
      <vt:lpstr>Худи (hoodie)</vt:lpstr>
      <vt:lpstr>Слипоны (slipons)</vt:lpstr>
      <vt:lpstr>Инфлюэнсер (influencer)</vt:lpstr>
      <vt:lpstr>Коллаборация (collaboration)  </vt:lpstr>
      <vt:lpstr> Вайфареры (wayfarer) </vt:lpstr>
      <vt:lpstr>Слинг (sling)</vt:lpstr>
      <vt:lpstr>Шоппер (shopper)</vt:lpstr>
      <vt:lpstr>Кроссбоди (cross body) </vt:lpstr>
      <vt:lpstr>Слайд 20</vt:lpstr>
      <vt:lpstr>Жан Грицфельдт о важности следующих терминов:</vt:lpstr>
      <vt:lpstr>Источники: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68</cp:revision>
  <dcterms:created xsi:type="dcterms:W3CDTF">2021-02-20T10:44:13Z</dcterms:created>
  <dcterms:modified xsi:type="dcterms:W3CDTF">2021-02-23T23:59:46Z</dcterms:modified>
</cp:coreProperties>
</file>