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0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19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95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01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5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98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5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6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2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13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E35A-9D6A-4622-BA94-0645AAB7CA4F}" type="datetimeFigureOut">
              <a:rPr lang="ru-RU" smtClean="0"/>
              <a:pPr/>
              <a:t>31.07.2021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80DD8-8211-4527-8EA8-113E561E7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file:///F:\&#1052;&#1072;&#1089;&#1090;&#1077;&#1088;%20&#1082;&#1083;&#1072;&#1089;&#1089;\&#1084;&#1072;&#1089;&#1090;&#1077;&#1088;%20&#1082;&#1083;&#1072;&#1089;&#1089;%20&#1096;&#1072;&#1087;&#1082;&#1072;%20&#1084;&#1072;&#1075;&#1080;&#1089;&#1090;&#1088;&#1072;\gimn-gaudeamus.mp3" TargetMode="External"/><Relationship Id="rId7" Type="http://schemas.openxmlformats.org/officeDocument/2006/relationships/image" Target="../media/image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2.xml"/><Relationship Id="rId4" Type="http://schemas.openxmlformats.org/officeDocument/2006/relationships/audio" Target="file:///F:\&#1052;&#1072;&#1089;&#1090;&#1077;&#1088;%20&#1082;&#1083;&#1072;&#1089;&#1089;\&#1084;&#1072;&#1089;&#1090;&#1077;&#1088;%20&#1082;&#1083;&#1072;&#1089;&#1089;%20&#1096;&#1072;&#1087;&#1082;&#1072;%20&#1084;&#1072;&#1075;&#1080;&#1089;&#1090;&#1088;&#1072;\gimn-gaudeamus.mp3" TargetMode="Externa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742" y="0"/>
            <a:ext cx="689145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5062" y="769434"/>
            <a:ext cx="4296938" cy="1784195"/>
          </a:xfrm>
        </p:spPr>
        <p:txBody>
          <a:bodyPr>
            <a:normAutofit/>
          </a:bodyPr>
          <a:lstStyle/>
          <a:p>
            <a:r>
              <a:rPr lang="ru-RU" b="1" dirty="0" smtClean="0"/>
              <a:t>Модель</a:t>
            </a:r>
            <a:br>
              <a:rPr lang="ru-RU" b="1" dirty="0" smtClean="0"/>
            </a:br>
            <a:r>
              <a:rPr lang="ru-RU" b="1" dirty="0" smtClean="0"/>
              <a:t>и способ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3024" y="4047893"/>
            <a:ext cx="7337503" cy="2074127"/>
          </a:xfrm>
        </p:spPr>
        <p:txBody>
          <a:bodyPr/>
          <a:lstStyle/>
          <a:p>
            <a:r>
              <a:rPr lang="ru-RU" sz="5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Секрет шапки </a:t>
            </a:r>
            <a:endParaRPr lang="ru-RU" sz="5400" b="1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ru-RU" sz="5400" b="1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Магистра</a:t>
            </a:r>
            <a:r>
              <a:rPr lang="ru-RU" sz="5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/>
            </a:r>
            <a:br>
              <a:rPr lang="ru-RU" sz="5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659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130" y="434897"/>
            <a:ext cx="10866782" cy="5312509"/>
          </a:xfrm>
        </p:spPr>
        <p:txBody>
          <a:bodyPr/>
          <a:lstStyle/>
          <a:p>
            <a:pPr algn="just"/>
            <a:r>
              <a:rPr lang="ru-RU" dirty="0" smtClean="0"/>
              <a:t>В английском языке за этим головным убором закрепились названия </a:t>
            </a:r>
            <a:r>
              <a:rPr lang="ru-RU" dirty="0" err="1" smtClean="0"/>
              <a:t>square</a:t>
            </a:r>
            <a:r>
              <a:rPr lang="ru-RU" dirty="0" smtClean="0"/>
              <a:t> </a:t>
            </a:r>
            <a:r>
              <a:rPr lang="ru-RU" dirty="0" err="1" smtClean="0"/>
              <a:t>academic</a:t>
            </a:r>
            <a:r>
              <a:rPr lang="ru-RU" dirty="0" smtClean="0"/>
              <a:t> </a:t>
            </a:r>
            <a:r>
              <a:rPr lang="ru-RU" dirty="0" err="1" smtClean="0"/>
              <a:t>cap</a:t>
            </a:r>
            <a:r>
              <a:rPr lang="ru-RU" dirty="0" smtClean="0"/>
              <a:t>, </a:t>
            </a:r>
            <a:r>
              <a:rPr lang="ru-RU" dirty="0" err="1" smtClean="0"/>
              <a:t>oxford</a:t>
            </a:r>
            <a:r>
              <a:rPr lang="ru-RU" dirty="0" smtClean="0"/>
              <a:t> </a:t>
            </a:r>
            <a:r>
              <a:rPr lang="ru-RU" dirty="0" err="1" smtClean="0"/>
              <a:t>cap</a:t>
            </a:r>
            <a:r>
              <a:rPr lang="ru-RU" dirty="0" smtClean="0"/>
              <a:t> («оксфордская», по названию университета), </a:t>
            </a:r>
            <a:r>
              <a:rPr lang="ru-RU" dirty="0" err="1" smtClean="0"/>
              <a:t>mortarboard</a:t>
            </a:r>
            <a:r>
              <a:rPr lang="ru-RU" dirty="0" smtClean="0"/>
              <a:t> (из-за схожести с доской — англ. </a:t>
            </a:r>
            <a:r>
              <a:rPr lang="ru-RU" dirty="0" err="1" smtClean="0"/>
              <a:t>board</a:t>
            </a:r>
            <a:r>
              <a:rPr lang="ru-RU" dirty="0" smtClean="0"/>
              <a:t> — используемой каменщиками для держания извести — </a:t>
            </a:r>
            <a:r>
              <a:rPr lang="ru-RU" dirty="0" err="1" smtClean="0"/>
              <a:t>mortar</a:t>
            </a:r>
            <a:r>
              <a:rPr lang="ru-RU" dirty="0" smtClean="0"/>
              <a:t>). </a:t>
            </a:r>
          </a:p>
          <a:p>
            <a:pPr algn="just"/>
            <a:r>
              <a:rPr lang="ru-RU" dirty="0" smtClean="0"/>
              <a:t>В Великобритании и США в сочетании с мантией называется </a:t>
            </a:r>
            <a:r>
              <a:rPr lang="ru-RU" dirty="0" err="1" smtClean="0"/>
              <a:t>cap</a:t>
            </a:r>
            <a:r>
              <a:rPr lang="ru-RU" dirty="0" smtClean="0"/>
              <a:t> and </a:t>
            </a:r>
            <a:r>
              <a:rPr lang="ru-RU" dirty="0" err="1" smtClean="0"/>
              <a:t>gown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В Австралии этот головной убор называют квадратной (</a:t>
            </a:r>
            <a:r>
              <a:rPr lang="ru-RU" dirty="0" err="1" smtClean="0"/>
              <a:t>square</a:t>
            </a:r>
            <a:r>
              <a:rPr lang="ru-RU" dirty="0" smtClean="0"/>
              <a:t>), «траншейной» (</a:t>
            </a:r>
            <a:r>
              <a:rPr lang="ru-RU" dirty="0" err="1" smtClean="0"/>
              <a:t>trencher</a:t>
            </a:r>
            <a:r>
              <a:rPr lang="ru-RU" dirty="0" smtClean="0"/>
              <a:t>) или угловатой (</a:t>
            </a:r>
            <a:r>
              <a:rPr lang="ru-RU" dirty="0" err="1" smtClean="0"/>
              <a:t>corner</a:t>
            </a:r>
            <a:r>
              <a:rPr lang="ru-RU" dirty="0" smtClean="0"/>
              <a:t>) шапочкой. Прилагательное «академическая» тоже используется.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568" y="4424855"/>
            <a:ext cx="2779431" cy="214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4828"/>
            <a:ext cx="10515600" cy="3812135"/>
          </a:xfrm>
        </p:spPr>
        <p:txBody>
          <a:bodyPr/>
          <a:lstStyle/>
          <a:p>
            <a:pPr algn="just"/>
            <a:r>
              <a:rPr lang="ru-RU" dirty="0" smtClean="0"/>
              <a:t>В XVI—XVII вв. её называли </a:t>
            </a:r>
            <a:r>
              <a:rPr lang="ru-RU" dirty="0" err="1" smtClean="0"/>
              <a:t>corner-cap</a:t>
            </a:r>
            <a:r>
              <a:rPr lang="ru-RU" dirty="0" smtClean="0"/>
              <a:t>, «угловатой шапочкой».</a:t>
            </a:r>
          </a:p>
          <a:p>
            <a:pPr algn="just"/>
            <a:r>
              <a:rPr lang="ru-RU" dirty="0" smtClean="0"/>
              <a:t> В русском языке используется название «квадратная академическая шапочка», магистерская шапочка, иногда </a:t>
            </a:r>
            <a:r>
              <a:rPr lang="ru-RU" dirty="0" err="1" smtClean="0"/>
              <a:t>бонет</a:t>
            </a:r>
            <a:r>
              <a:rPr lang="ru-RU" dirty="0" smtClean="0"/>
              <a:t> (фр. </a:t>
            </a:r>
            <a:r>
              <a:rPr lang="ru-RU" dirty="0" err="1" smtClean="0"/>
              <a:t>bonnet</a:t>
            </a:r>
            <a:r>
              <a:rPr lang="ru-RU" dirty="0" smtClean="0"/>
              <a:t> «шапка, шапочка») или название другого головного убора похожей формы — конфедератки.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615" t="14737" r="3891" b="10799"/>
          <a:stretch/>
        </p:blipFill>
        <p:spPr>
          <a:xfrm>
            <a:off x="568712" y="156117"/>
            <a:ext cx="2564781" cy="23194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954" y="4270917"/>
            <a:ext cx="2574903" cy="241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7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4" r="33213"/>
          <a:stretch/>
        </p:blipFill>
        <p:spPr>
          <a:xfrm>
            <a:off x="838200" y="495674"/>
            <a:ext cx="3075878" cy="548056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5528" r="24837"/>
          <a:stretch/>
        </p:blipFill>
        <p:spPr>
          <a:xfrm>
            <a:off x="7592712" y="542516"/>
            <a:ext cx="3401121" cy="57610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071" y="1999534"/>
            <a:ext cx="3888649" cy="284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7" t="33132" r="30331" b="19458"/>
          <a:stretch/>
        </p:blipFill>
        <p:spPr>
          <a:xfrm>
            <a:off x="737839" y="1326995"/>
            <a:ext cx="5674155" cy="37759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8" t="17073"/>
          <a:stretch/>
        </p:blipFill>
        <p:spPr>
          <a:xfrm>
            <a:off x="6486238" y="2378508"/>
            <a:ext cx="5133333" cy="4214085"/>
          </a:xfrm>
          <a:prstGeom prst="rect">
            <a:avLst/>
          </a:prstGeom>
        </p:spPr>
      </p:pic>
      <p:pic>
        <p:nvPicPr>
          <p:cNvPr id="6" name="gaudeamus-hymn-o-milosc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gimn-gaudeamus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12064" y="5334138"/>
            <a:ext cx="750335" cy="75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5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8" y="365125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369" y="3133493"/>
            <a:ext cx="5592252" cy="334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7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0" t="6992" r="16493" b="1006"/>
          <a:stretch/>
        </p:blipFill>
        <p:spPr>
          <a:xfrm>
            <a:off x="6572864" y="306497"/>
            <a:ext cx="4974547" cy="6378081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" r="2222" b="6475"/>
          <a:stretch/>
        </p:blipFill>
        <p:spPr>
          <a:xfrm rot="5400000">
            <a:off x="-135019" y="884772"/>
            <a:ext cx="3883575" cy="2727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6474" r="3755" b="5862"/>
          <a:stretch/>
        </p:blipFill>
        <p:spPr>
          <a:xfrm rot="5400000">
            <a:off x="2835380" y="3280379"/>
            <a:ext cx="3859597" cy="276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7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" b="4451"/>
          <a:stretch/>
        </p:blipFill>
        <p:spPr>
          <a:xfrm rot="5400000">
            <a:off x="5551062" y="568059"/>
            <a:ext cx="3644737" cy="267084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" t="5095" b="3350"/>
          <a:stretch/>
        </p:blipFill>
        <p:spPr>
          <a:xfrm rot="5400000">
            <a:off x="332779" y="578875"/>
            <a:ext cx="3644735" cy="25855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t="6961" r="4838" b="6574"/>
          <a:stretch/>
        </p:blipFill>
        <p:spPr>
          <a:xfrm rot="5400000">
            <a:off x="8200696" y="631428"/>
            <a:ext cx="3584028" cy="24804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7" r="4390" b="7279"/>
          <a:stretch/>
        </p:blipFill>
        <p:spPr>
          <a:xfrm rot="5400000">
            <a:off x="2911986" y="638865"/>
            <a:ext cx="3644736" cy="25292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8" r="1980" b="5335"/>
          <a:stretch/>
        </p:blipFill>
        <p:spPr>
          <a:xfrm rot="5400000">
            <a:off x="507124" y="4132421"/>
            <a:ext cx="3215623" cy="22482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t="5863" r="4369" b="6883"/>
          <a:stretch/>
        </p:blipFill>
        <p:spPr>
          <a:xfrm rot="5400000">
            <a:off x="5788333" y="4145774"/>
            <a:ext cx="3121574" cy="21603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9" r="2528" b="4839"/>
          <a:stretch/>
        </p:blipFill>
        <p:spPr>
          <a:xfrm rot="5400000">
            <a:off x="8449093" y="4092795"/>
            <a:ext cx="3184632" cy="22032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 r="4215" b="6475"/>
          <a:stretch/>
        </p:blipFill>
        <p:spPr>
          <a:xfrm rot="5400000">
            <a:off x="3197557" y="4159756"/>
            <a:ext cx="3163985" cy="223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136</Words>
  <Application>Microsoft Office PowerPoint</Application>
  <PresentationFormat>Широкоэкранный</PresentationFormat>
  <Paragraphs>8</Paragraphs>
  <Slides>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Модель и способ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29</cp:revision>
  <dcterms:created xsi:type="dcterms:W3CDTF">2020-02-20T10:41:43Z</dcterms:created>
  <dcterms:modified xsi:type="dcterms:W3CDTF">2021-07-31T04:12:30Z</dcterms:modified>
</cp:coreProperties>
</file>