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87" r:id="rId3"/>
    <p:sldId id="288" r:id="rId4"/>
    <p:sldId id="266" r:id="rId5"/>
    <p:sldId id="264" r:id="rId6"/>
    <p:sldId id="263" r:id="rId7"/>
    <p:sldId id="290" r:id="rId8"/>
    <p:sldId id="289" r:id="rId9"/>
    <p:sldId id="292" r:id="rId10"/>
    <p:sldId id="262" r:id="rId11"/>
    <p:sldId id="294" r:id="rId12"/>
    <p:sldId id="261" r:id="rId13"/>
    <p:sldId id="296" r:id="rId14"/>
    <p:sldId id="291" r:id="rId15"/>
    <p:sldId id="260" r:id="rId16"/>
    <p:sldId id="28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5828"/>
    <a:srgbClr val="5C0000"/>
    <a:srgbClr val="13134D"/>
    <a:srgbClr val="00487E"/>
    <a:srgbClr val="E5F5FF"/>
    <a:srgbClr val="CCECFF"/>
    <a:srgbClr val="003A1A"/>
    <a:srgbClr val="002A13"/>
    <a:srgbClr val="0C2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0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143A7-AE2E-4323-A8ED-0CE2CFB09C7A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43DDA-BB7C-4610-AE59-33220FFEE7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60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8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109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18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37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14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41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82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51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8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7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50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415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1954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951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148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0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2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7849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КОМАРИЧСКАЯ СРЕДНЯЯ ОБЩЕОБРАЗОВАТЕЛЬНАЯ ШКОЛА №2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411" y="1700808"/>
            <a:ext cx="8568952" cy="1261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400" b="1" i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ЭНЕРГИЯ</a:t>
            </a:r>
            <a:endParaRPr lang="ru-RU" sz="4400" b="1" i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83671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класс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900igr.net/up/datas/191815/0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4" b="32687"/>
          <a:stretch/>
        </p:blipFill>
        <p:spPr bwMode="auto">
          <a:xfrm>
            <a:off x="174670" y="2962692"/>
            <a:ext cx="8789818" cy="3490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ch210.minsk.edu.by/sm.aspx?guid=257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605" y="764704"/>
            <a:ext cx="2622883" cy="2089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75328"/>
            <a:ext cx="8820472" cy="648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 по теме: «Энергия»</a:t>
            </a:r>
            <a:endParaRPr lang="ru-RU" sz="1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А1.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Энергия, которой обладает движущееся тело, называется: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внутренней энергией;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потенциальной энергией;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 энергией;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полной механической энергией.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А2.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Автомобиль массой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кг движется равномерно по мосту. Скорость автомобиля равна 10 м/с. Кинетическая энергия автомобиля равна: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Дж;   2)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Дж;        3) 5·10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Дж;        4) 5·10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А3.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Какой энергией обладает альпинист, стоящий на вершине горы?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потенциальной;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 и потенциальной;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обладает энергией.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А4.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балкона высотой h = 4 м упал камень массой m = 0,5 кг. Модуль изменения потенциальной энергии камня равен: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20 Дж;    2) 10 Дж;        3) 2 Дж;        4) 1,25 Дж.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А5.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Мяч бросают под некоторым углом к горизонту. Как преобразуется его энергия в ходе полёта до точки максимального подъёма?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энергии возрастают;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энергии убывают;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энергия не меняются;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кинетическая убывает, потенциальная возрастает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904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75328"/>
            <a:ext cx="8820472" cy="6482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 по теме: «Энергия»</a:t>
            </a:r>
            <a:endParaRPr lang="ru-RU" sz="1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Энергия, которой обладает движущееся тело, называется: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внутренней энергией;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потенциальной энергией;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 энергией;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полной механической энергией.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А2.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Автомобиль массой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кг движется равномерно по мосту. Скорость автомобиля равна 10 м/с. Кинетическая энергия автомобиля равна: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Дж;   2) 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Дж;        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5·10</a:t>
            </a:r>
            <a:r>
              <a:rPr lang="ru-RU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Дж;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4) 5·10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Дж.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А3.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Какой энергией обладает альпинист, стоящий на вершине горы?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потенциальной;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кинетической и потенциальной;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обладает энергией.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А4.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балкона высотой h = 4 м упал камень массой m = 0,5 кг. Модуль изменения потенциальной энергии камня равен: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Дж;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2) 10 Дж;        3) 2 Дж;        4) 1,25 Дж.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А5.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Мяч бросают под некоторым углом к горизонту. Как преобразуется его энергия в ходе полёта до точки максимального подъёма?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энергии возрастают;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энергии убывают;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потенциальная и кинетическая энергия не меняются;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кинетическая убывает, потенциальная возрастает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4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7849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КОМАРИЧСКАЯ СРЕДНЯЯ ОБЩЕОБРАЗОВАТЕЛЬНАЯ ШКОЛА №2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411" y="1700808"/>
            <a:ext cx="8568952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«ЗАКОН СОХРАНЕНИЯ ЭНЕРГИИ В МЕХАНИКЕ»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83671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класс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http://images.myshared.ru/10/967842/slide_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3" b="10482"/>
          <a:stretch/>
        </p:blipFill>
        <p:spPr bwMode="auto">
          <a:xfrm>
            <a:off x="1763688" y="3153398"/>
            <a:ext cx="5786482" cy="3587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35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640960" cy="1077218"/>
          </a:xfrm>
          <a:prstGeom prst="rect">
            <a:avLst/>
          </a:prstGeom>
          <a:solidFill>
            <a:srgbClr val="6600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lleniaUPC" pitchFamily="18" charset="-34"/>
              </a:rPr>
              <a:t>Закон сохранения механической энергии: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DilleniaUPC" pitchFamily="18" charset="-34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524" y="1193850"/>
            <a:ext cx="8604956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изолированной системе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которой действуют консервативные силы,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механическая энергия </a:t>
            </a:r>
            <a:r>
              <a:rPr lang="ru-RU" sz="2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сохраняется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Общий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сохранения энергии: </a:t>
            </a:r>
            <a:endParaRPr lang="ru-RU" sz="2800" b="1" dirty="0" smtClean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Энергия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создаётся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уничтожается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превращается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 одной формы в другую.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3508" y="3997519"/>
                <a:ext cx="8856984" cy="194194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p>
                          <m:s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𝒎𝒈𝒉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𝒄𝒐𝒏𝒔𝒕</m:t>
                    </m:r>
                  </m:oMath>
                </a14:m>
                <a:r>
                  <a:rPr lang="ru-RU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или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𝟏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𝒎𝒈</m:t>
                    </m:r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𝒎𝒈</m:t>
                    </m:r>
                    <m:sSub>
                      <m:sSub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ru-RU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r>
                  <a:rPr lang="ru-RU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p>
                          <m:s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𝒌</m:t>
                        </m:r>
                        <m:sSup>
                          <m:s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𝒄𝒐𝒏𝒔𝒕</m:t>
                    </m:r>
                  </m:oMath>
                </a14:m>
                <a:r>
                  <a:rPr lang="ru-RU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</a:t>
                </a:r>
                <a:r>
                  <a:rPr lang="ru-RU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или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𝟏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𝒌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𝟏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𝒗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𝒌</m:t>
                        </m:r>
                        <m:sSubSup>
                          <m:sSubSupPr>
                            <m:ctrlP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𝒙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b>
                          <m:sup>
                            <m:r>
                              <a:rPr lang="ru-RU" sz="2400" b="1" i="1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sz="2400" b="1" i="1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ru-RU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8" y="3997519"/>
                <a:ext cx="8856984" cy="1941942"/>
              </a:xfrm>
              <a:prstGeom prst="rect">
                <a:avLst/>
              </a:prstGeom>
              <a:blipFill rotWithShape="0">
                <a:blip r:embed="rId2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4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920" y="516917"/>
            <a:ext cx="795688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Тело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соскальзывает с наклонной плоскости высотой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dirty="0"/>
              <a:t>Найдите энергию для 3 положений.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1183944" y="1988840"/>
            <a:ext cx="4464496" cy="1800200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201197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131840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544108" y="35730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971600" y="1988840"/>
            <a:ext cx="0" cy="18002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131840" y="2780928"/>
            <a:ext cx="0" cy="10081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59" y="2672916"/>
            <a:ext cx="35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17221" y="1556792"/>
                <a:ext cx="7785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221" y="1556792"/>
                <a:ext cx="778515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08180" y="2274026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180" y="2274026"/>
                <a:ext cx="72008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673503" y="3415031"/>
                <a:ext cx="936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503" y="3415031"/>
                <a:ext cx="93610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164164" y="310681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77072"/>
            <a:ext cx="234888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6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16" y="404664"/>
            <a:ext cx="802889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Тело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соскальзывает с наклонной плоскости высотой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Найдите энергию для 3 положений.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1183944" y="1988840"/>
            <a:ext cx="4464496" cy="1800200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201197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131840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544108" y="35730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971600" y="1988840"/>
            <a:ext cx="0" cy="18002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131840" y="2780928"/>
            <a:ext cx="0" cy="10081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59" y="2672916"/>
            <a:ext cx="35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17221" y="1556792"/>
                <a:ext cx="17146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𝒎𝒈𝑯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221" y="1556792"/>
                <a:ext cx="171461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31839" y="1988840"/>
                <a:ext cx="2533853" cy="715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sz="2000" dirty="0">
                  <a:effectLst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9" y="1988840"/>
                <a:ext cx="2533853" cy="7157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60132" y="3284984"/>
                <a:ext cx="1443840" cy="715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000" dirty="0">
                  <a:effectLst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32" y="3284984"/>
                <a:ext cx="1443840" cy="7157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164164" y="310681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38102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764704"/>
            <a:ext cx="799288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Тело свободно падает с высоты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068960"/>
            <a:ext cx="2257425" cy="30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8184" y="3068960"/>
            <a:ext cx="432048" cy="304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475656" y="1844824"/>
            <a:ext cx="72008" cy="30963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351371" y="18070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417749" y="31769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475656" y="47251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1178402" y="1905265"/>
            <a:ext cx="72008" cy="298833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3568" y="29249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>
            <a:endCxn id="10" idx="2"/>
          </p:cNvCxnSpPr>
          <p:nvPr/>
        </p:nvCxnSpPr>
        <p:spPr>
          <a:xfrm>
            <a:off x="899592" y="1915020"/>
            <a:ext cx="451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849797" y="3284984"/>
            <a:ext cx="57907" cy="163239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61132" y="3928409"/>
            <a:ext cx="67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638430" y="3284984"/>
            <a:ext cx="4665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043608" y="4941168"/>
            <a:ext cx="139244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1568354" y="1641250"/>
                <a:ext cx="7472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>
                  <a:effectLst/>
                </a:endParaRPr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354" y="1641250"/>
                <a:ext cx="7472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1671949" y="2891866"/>
                <a:ext cx="7472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949" y="2891866"/>
                <a:ext cx="74725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1900167" y="4548051"/>
                <a:ext cx="7472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>
                  <a:effectLst/>
                </a:endParaRP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167" y="4548051"/>
                <a:ext cx="74725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4427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764704"/>
            <a:ext cx="799288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Тело свободно падает с высоты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068960"/>
            <a:ext cx="2257425" cy="30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28184" y="3068960"/>
            <a:ext cx="432048" cy="304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475656" y="1844824"/>
            <a:ext cx="72008" cy="30963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351371" y="180700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417749" y="31769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475656" y="47251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1178402" y="1905265"/>
            <a:ext cx="72008" cy="298833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3568" y="29249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p:cxnSp>
        <p:nvCxnSpPr>
          <p:cNvPr id="17" name="Прямая соединительная линия 16"/>
          <p:cNvCxnSpPr>
            <a:endCxn id="10" idx="2"/>
          </p:cNvCxnSpPr>
          <p:nvPr/>
        </p:nvCxnSpPr>
        <p:spPr>
          <a:xfrm>
            <a:off x="899592" y="1915020"/>
            <a:ext cx="451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849797" y="3284984"/>
            <a:ext cx="57907" cy="163239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61132" y="3928409"/>
            <a:ext cx="67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638430" y="3284984"/>
            <a:ext cx="4665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043608" y="4941168"/>
            <a:ext cx="139244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Прямоугольник 32"/>
              <p:cNvSpPr/>
              <p:nvPr/>
            </p:nvSpPr>
            <p:spPr>
              <a:xfrm>
                <a:off x="1568354" y="1641250"/>
                <a:ext cx="17549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</a:rPr>
                        <m:t>𝒎𝒈𝑯</m:t>
                      </m:r>
                    </m:oMath>
                  </m:oMathPara>
                </a14:m>
                <a:endParaRPr lang="ru-RU" sz="2400" dirty="0">
                  <a:effectLst/>
                </a:endParaRPr>
              </a:p>
            </p:txBody>
          </p:sp>
        </mc:Choice>
        <mc:Fallback xmlns="">
          <p:sp>
            <p:nvSpPr>
              <p:cNvPr id="33" name="Прямоугольник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354" y="1641250"/>
                <a:ext cx="1754968" cy="461665"/>
              </a:xfrm>
              <a:prstGeom prst="rect">
                <a:avLst/>
              </a:prstGeom>
              <a:blipFill rotWithShape="0"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Прямоугольник 33"/>
              <p:cNvSpPr/>
              <p:nvPr/>
            </p:nvSpPr>
            <p:spPr>
              <a:xfrm>
                <a:off x="1884864" y="2711073"/>
                <a:ext cx="2273828" cy="715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34" name="Прямоугольник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864" y="2711073"/>
                <a:ext cx="2273828" cy="7157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2412140" y="4367257"/>
                <a:ext cx="1456104" cy="715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sz="20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ru-RU" sz="20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sz="20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sz="2000" dirty="0">
                  <a:effectLst/>
                </a:endParaRPr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140" y="4367257"/>
                <a:ext cx="1456104" cy="7157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438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88640"/>
            <a:ext cx="828092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1.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Тело брошено вертикально вверх </a:t>
            </a:r>
            <a:endParaRPr lang="ru-RU" sz="2400" dirty="0" smtClean="0"/>
          </a:p>
          <a:p>
            <a:pPr algn="ctr"/>
            <a:r>
              <a:rPr lang="ru-RU" sz="2400" dirty="0" smtClean="0"/>
              <a:t>со </a:t>
            </a:r>
            <a:r>
              <a:rPr lang="ru-RU" sz="2400" dirty="0"/>
              <a:t>скоростью 20 м/с. На какой высоте </a:t>
            </a:r>
            <a:endParaRPr lang="ru-RU" sz="2400" dirty="0" smtClean="0"/>
          </a:p>
          <a:p>
            <a:pPr algn="ctr"/>
            <a:r>
              <a:rPr lang="ru-RU" sz="2400" dirty="0" smtClean="0"/>
              <a:t>его </a:t>
            </a:r>
            <a:r>
              <a:rPr lang="ru-RU" sz="2400" dirty="0"/>
              <a:t>кинетическая энергия будет равна потенциальной?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276872"/>
            <a:ext cx="1409700" cy="403860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2267744" y="2708920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2138799" y="256490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123728" y="46531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55676" y="4941168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9" idx="2"/>
          </p:cNvCxnSpPr>
          <p:nvPr/>
        </p:nvCxnSpPr>
        <p:spPr>
          <a:xfrm>
            <a:off x="1835696" y="2708920"/>
            <a:ext cx="303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07704" y="2708920"/>
            <a:ext cx="0" cy="22322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75656" y="35730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509546" y="4365104"/>
                <a:ext cx="1329082" cy="653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546" y="4365104"/>
                <a:ext cx="1329082" cy="6533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2426831" y="2524254"/>
                <a:ext cx="2117759" cy="653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𝒎𝒈𝒉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831" y="2524254"/>
                <a:ext cx="2117759" cy="6533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426831" y="2223783"/>
                <a:ext cx="1077411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831" y="2223783"/>
                <a:ext cx="1077411" cy="394210"/>
              </a:xfrm>
              <a:prstGeom prst="rect">
                <a:avLst/>
              </a:prstGeom>
              <a:blipFill rotWithShape="0"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74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88640"/>
            <a:ext cx="828092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1.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/>
              <a:t>Тело брошено вертикально вверх </a:t>
            </a:r>
            <a:endParaRPr lang="ru-RU" sz="2400" dirty="0" smtClean="0"/>
          </a:p>
          <a:p>
            <a:pPr algn="ctr"/>
            <a:r>
              <a:rPr lang="ru-RU" sz="2400" dirty="0" smtClean="0"/>
              <a:t>со </a:t>
            </a:r>
            <a:r>
              <a:rPr lang="ru-RU" sz="2400" dirty="0"/>
              <a:t>скоростью 20 м/с. На какой высоте </a:t>
            </a:r>
            <a:endParaRPr lang="ru-RU" sz="2400" dirty="0" smtClean="0"/>
          </a:p>
          <a:p>
            <a:pPr algn="ctr"/>
            <a:r>
              <a:rPr lang="ru-RU" sz="2400" dirty="0" smtClean="0"/>
              <a:t>его </a:t>
            </a:r>
            <a:r>
              <a:rPr lang="ru-RU" sz="2400" dirty="0"/>
              <a:t>кинетическая энергия будет равна потенциальной?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2267744" y="2708920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2138799" y="256490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123728" y="46531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55676" y="4941168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9" idx="2"/>
          </p:cNvCxnSpPr>
          <p:nvPr/>
        </p:nvCxnSpPr>
        <p:spPr>
          <a:xfrm>
            <a:off x="1835696" y="2708920"/>
            <a:ext cx="303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907704" y="2708920"/>
            <a:ext cx="0" cy="22322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75656" y="35730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509546" y="4365104"/>
                <a:ext cx="1329082" cy="653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546" y="4365104"/>
                <a:ext cx="1329082" cy="6533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2426831" y="2524254"/>
                <a:ext cx="2117759" cy="6533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𝒎𝒈𝒉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831" y="2524254"/>
                <a:ext cx="2117759" cy="6533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426831" y="2223783"/>
                <a:ext cx="1077411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831" y="2223783"/>
                <a:ext cx="1077411" cy="394210"/>
              </a:xfrm>
              <a:prstGeom prst="rect">
                <a:avLst/>
              </a:prstGeom>
              <a:blipFill rotWithShape="0"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832622" y="2358664"/>
                <a:ext cx="3555802" cy="25779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b="1" dirty="0"/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𝒎</m:t>
                        </m:r>
                        <m:sSup>
                          <m:sSupPr>
                            <m:ctrlPr>
                              <a:rPr lang="ru-RU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endParaRPr lang="ru-RU" b="1" dirty="0"/>
              </a:p>
              <a:p>
                <a:r>
                  <a:rPr lang="ru-RU" b="1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𝒎</m:t>
                        </m:r>
                        <m:sSubSup>
                          <m:sSubSupPr>
                            <m:ctrlPr>
                              <a:rPr lang="ru-RU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  <m:sup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𝒎𝒈𝒉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r>
                  <a:rPr lang="ru-RU" b="1" dirty="0"/>
                  <a:t> </a:t>
                </a:r>
              </a:p>
              <a:p>
                <a:r>
                  <a:rPr lang="ru-RU" b="1" dirty="0"/>
                  <a:t> 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𝒎</m:t>
                        </m:r>
                        <m:sSubSup>
                          <m:sSubSupPr>
                            <m:ctrlPr>
                              <a:rPr lang="ru-RU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  <m:sup>
                            <m:r>
                              <a:rPr lang="ru-RU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ru-RU" b="1" i="1"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r>
                  <a:rPr lang="ru-RU" b="1" dirty="0"/>
                  <a:t> </a:t>
                </a:r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622" y="2358664"/>
                <a:ext cx="3555802" cy="257795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ямоугольник 3"/>
          <p:cNvSpPr/>
          <p:nvPr/>
        </p:nvSpPr>
        <p:spPr>
          <a:xfrm>
            <a:off x="3854629" y="5345681"/>
            <a:ext cx="19559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10 м/с </a:t>
            </a:r>
          </a:p>
        </p:txBody>
      </p:sp>
    </p:spTree>
    <p:extLst>
      <p:ext uri="{BB962C8B-B14F-4D97-AF65-F5344CB8AC3E}">
        <p14:creationId xmlns:p14="http://schemas.microsoft.com/office/powerpoint/2010/main" val="23034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5391" y="188640"/>
                <a:ext cx="8337049" cy="132343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Задача </a:t>
                </a:r>
                <a:r>
                  <a:rPr lang="ru-RU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2.</a:t>
                </a:r>
                <a:r>
                  <a:rPr lang="ru-RU" sz="2000" dirty="0"/>
                  <a:t> </a:t>
                </a:r>
                <a:endParaRPr lang="ru-RU" sz="2000" dirty="0" smtClean="0"/>
              </a:p>
              <a:p>
                <a:pPr algn="ctr"/>
                <a:endPara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Дано: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=5м,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=2м,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=1кг. </a:t>
                </a:r>
                <a:r>
                  <a:rPr lang="ru-RU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Найти кинетическую энергию на высоте 2 м и скорость в конце спуска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 smtClean="0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ru-RU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?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 smtClean="0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ru-RU" sz="2000" b="1" i="1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−?</m:t>
                    </m:r>
                  </m:oMath>
                </a14:m>
                <a:r>
                  <a:rPr lang="ru-RU" sz="2000" b="1" dirty="0" smtClean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ru-RU" sz="2000" b="1" dirty="0">
                  <a:solidFill>
                    <a:srgbClr val="66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91" y="188640"/>
                <a:ext cx="8337049" cy="1323439"/>
              </a:xfrm>
              <a:prstGeom prst="rect">
                <a:avLst/>
              </a:prstGeom>
              <a:blipFill rotWithShape="0">
                <a:blip r:embed="rId2"/>
                <a:stretch>
                  <a:fillRect t="-2765" b="-96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11560" y="472514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effectLst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1183944" y="1988840"/>
            <a:ext cx="4464496" cy="1800200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01197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131840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544108" y="35730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971600" y="1988840"/>
            <a:ext cx="0" cy="18002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131840" y="2780928"/>
            <a:ext cx="0" cy="10081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1559" y="2672916"/>
            <a:ext cx="35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08180" y="2274026"/>
                <a:ext cx="720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180" y="2274026"/>
                <a:ext cx="72008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73503" y="3415031"/>
                <a:ext cx="936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503" y="3415031"/>
                <a:ext cx="93610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164164" y="310681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1374558" y="1635081"/>
                <a:ext cx="11367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 panose="02040503050406030204" pitchFamily="18" charset="0"/>
                      </a:rPr>
                      <m:t>𝒎𝒈𝑯</m:t>
                    </m:r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558" y="1635081"/>
                <a:ext cx="1136786" cy="646331"/>
              </a:xfrm>
              <a:prstGeom prst="rect">
                <a:avLst/>
              </a:prstGeom>
              <a:blipFill rotWithShape="0">
                <a:blip r:embed="rId5"/>
                <a:stretch>
                  <a:fillRect t="-4717" r="-1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266107"/>
            <a:ext cx="2204864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5391" y="188640"/>
                <a:ext cx="8337049" cy="132343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Задача </a:t>
                </a:r>
                <a:r>
                  <a:rPr lang="ru-RU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2.</a:t>
                </a:r>
                <a:r>
                  <a:rPr lang="ru-RU" sz="2000" dirty="0"/>
                  <a:t> </a:t>
                </a:r>
                <a:endParaRPr lang="ru-RU" sz="2000" dirty="0" smtClean="0"/>
              </a:p>
              <a:p>
                <a:pPr algn="ctr"/>
                <a:endParaRPr lang="ru-RU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Дано: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=5м,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=2м, </a:t>
                </a:r>
                <a:r>
                  <a:rPr lang="en-US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=1кг. </a:t>
                </a:r>
                <a:r>
                  <a:rPr lang="ru-RU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Найти кинетическую энергию на высоте 2 м и скорость в конце спуска</a:t>
                </a:r>
                <a:r>
                  <a:rPr lang="ru-RU" sz="2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 smtClean="0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ru-RU" sz="2000" b="1" dirty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?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1" i="1" smtClean="0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ru-RU" sz="2000" b="1" i="1">
                            <a:solidFill>
                              <a:srgbClr val="660033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ru-RU" sz="2000" b="1" i="1"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−?</m:t>
                    </m:r>
                  </m:oMath>
                </a14:m>
                <a:r>
                  <a:rPr lang="ru-RU" sz="2000" b="1" dirty="0" smtClean="0">
                    <a:solidFill>
                      <a:srgbClr val="66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endParaRPr lang="ru-RU" sz="2000" b="1" dirty="0">
                  <a:solidFill>
                    <a:srgbClr val="66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91" y="188640"/>
                <a:ext cx="8337049" cy="1323439"/>
              </a:xfrm>
              <a:prstGeom prst="rect">
                <a:avLst/>
              </a:prstGeom>
              <a:blipFill rotWithShape="0">
                <a:blip r:embed="rId2"/>
                <a:stretch>
                  <a:fillRect t="-2765" b="-96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11560" y="472514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effectLst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1183944" y="1988840"/>
            <a:ext cx="4464496" cy="1800200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01197" y="17728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131840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544108" y="3573016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971600" y="1988840"/>
            <a:ext cx="0" cy="180020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131840" y="2780928"/>
            <a:ext cx="0" cy="100811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1559" y="2672916"/>
            <a:ext cx="35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08180" y="2274026"/>
                <a:ext cx="2124236" cy="930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180" y="2274026"/>
                <a:ext cx="2124236" cy="93038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73502" y="3415031"/>
                <a:ext cx="1490785" cy="65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502" y="3415031"/>
                <a:ext cx="1490785" cy="6533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164164" y="310681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1374558" y="1635081"/>
                <a:ext cx="113678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ru-RU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r>
                      <a:rPr lang="ru-RU" b="1" i="1">
                        <a:latin typeface="Cambria Math" panose="02040503050406030204" pitchFamily="18" charset="0"/>
                      </a:rPr>
                      <m:t>𝒎𝒈𝑯</m:t>
                    </m:r>
                  </m:oMath>
                </a14:m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558" y="1635081"/>
                <a:ext cx="1136786" cy="646331"/>
              </a:xfrm>
              <a:prstGeom prst="rect">
                <a:avLst/>
              </a:prstGeom>
              <a:blipFill rotWithShape="0">
                <a:blip r:embed="rId5"/>
                <a:stretch>
                  <a:fillRect t="-4717" r="-1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183943" y="4348002"/>
                <a:ext cx="3372797" cy="9303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 panose="02040503050406030204" pitchFamily="18" charset="0"/>
                        </a:rPr>
                        <m:t>𝒎𝒈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𝒎𝒈𝑯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b="1" i="1"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943" y="4348002"/>
                <a:ext cx="3372797" cy="930383"/>
              </a:xfrm>
              <a:prstGeom prst="rect">
                <a:avLst/>
              </a:prstGeom>
              <a:blipFill rotWithShape="0"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387502" y="4318796"/>
                <a:ext cx="4572000" cy="9887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𝒎𝒈𝑯</m:t>
                      </m:r>
                    </m:oMath>
                  </m:oMathPara>
                </a14:m>
                <a:endParaRPr lang="ru-RU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𝒈𝑯</m:t>
                          </m:r>
                        </m:e>
                      </m:ra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502" y="4318796"/>
                <a:ext cx="4572000" cy="988797"/>
              </a:xfrm>
              <a:prstGeom prst="rect">
                <a:avLst/>
              </a:prstGeom>
              <a:blipFill rotWithShape="0">
                <a:blip r:embed="rId7"/>
                <a:stretch>
                  <a:fillRect b="-18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3067727" y="5937739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660033"/>
                </a:solidFill>
              </a:rPr>
              <a:t>ОТВЕТ:</a:t>
            </a:r>
            <a:r>
              <a:rPr lang="ru-RU" dirty="0">
                <a:solidFill>
                  <a:srgbClr val="660033"/>
                </a:solidFill>
              </a:rPr>
              <a:t> </a:t>
            </a:r>
            <a:r>
              <a:rPr lang="ru-RU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</a:t>
            </a:r>
            <a:r>
              <a:rPr lang="ru-RU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Дж; 10 м/с.</a:t>
            </a:r>
            <a:endParaRPr lang="ru-RU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52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1081" y="116632"/>
            <a:ext cx="4663456" cy="461665"/>
          </a:xfrm>
          <a:prstGeom prst="rect">
            <a:avLst/>
          </a:prstGeom>
          <a:solidFill>
            <a:srgbClr val="13134D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САМОСТОЯТЕЛЬНАЯ  РАБОТА</a:t>
            </a:r>
            <a:endParaRPr lang="ru-RU" sz="24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908720"/>
            <a:ext cx="3600400" cy="1692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1.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Какую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скорость будет иметь тело,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скатившись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горки высотой 5 м на высоте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1560" y="2883614"/>
                <a:ext cx="3168352" cy="2671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effectLst/>
                          <a:latin typeface="Cambria Math" panose="02040503050406030204" pitchFamily="18" charset="0"/>
                        </a:rPr>
                        <m:t>𝒎𝒈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</m:t>
                      </m:r>
                      <m:d>
                        <m:d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  <m:t>𝑯</m:t>
                          </m:r>
                          <m:r>
                            <a:rPr lang="en-US" b="1" i="1"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</m:d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ru-RU" b="1" dirty="0">
                  <a:effectLst/>
                </a:endParaRPr>
              </a:p>
              <a:p>
                <a:r>
                  <a:rPr lang="ru-RU" b="1" dirty="0">
                    <a:effectLst/>
                  </a:rPr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</m:t>
                          </m:r>
                          <m:d>
                            <m:d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r>
                                <a:rPr lang="en-US" b="1" i="1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ru-RU" b="1" dirty="0">
                  <a:effectLst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883614"/>
                <a:ext cx="3168352" cy="2671116"/>
              </a:xfrm>
              <a:prstGeom prst="rect">
                <a:avLst/>
              </a:prstGeom>
              <a:blipFill rotWithShape="0">
                <a:blip r:embed="rId2"/>
                <a:stretch>
                  <a:fillRect b="-9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23528" y="544522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≈ 7,7 м/с.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2040" y="908720"/>
            <a:ext cx="4032448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 2.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Тело свободно падает с высоты 5 м. На какой высоте его кинетическая энергия в 6 раз больше потенциальной?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11960" y="3284984"/>
                <a:ext cx="4680520" cy="1603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/>
                  <a:t> </a:t>
                </a:r>
                <a14:m>
                  <m:oMath xmlns:m="http://schemas.openxmlformats.org/officeDocument/2006/math">
                    <m:r>
                      <a:rPr lang="ru-RU" b="1" i="1" smtClean="0">
                        <a:effectLst/>
                        <a:latin typeface="Cambria Math" panose="02040503050406030204" pitchFamily="18" charset="0"/>
                      </a:rPr>
                      <m:t>𝒎𝒈</m:t>
                    </m:r>
                    <m:r>
                      <a:rPr lang="en-US" b="1" i="1">
                        <a:effectLst/>
                        <a:latin typeface="Cambria Math" panose="02040503050406030204" pitchFamily="18" charset="0"/>
                      </a:rPr>
                      <m:t>𝑯</m:t>
                    </m:r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  <m:t>𝒎</m:t>
                        </m:r>
                        <m:sSup>
                          <m:sSupPr>
                            <m:ctrlP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r>
                  <a:rPr lang="ru-RU" b="1" dirty="0">
                    <a:effectLst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  <m:t>𝒎</m:t>
                        </m:r>
                        <m:sSup>
                          <m:sSupPr>
                            <m:ctrlP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ru-RU" b="1" i="1">
                                <a:effectLst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b="1" i="1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𝟔</m:t>
                    </m:r>
                    <m:r>
                      <a:rPr lang="ru-RU" b="1" i="1">
                        <a:effectLst/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𝑯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284984"/>
                <a:ext cx="4680520" cy="16039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32040" y="5380036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0,71 м=71 см.</a:t>
            </a:r>
          </a:p>
        </p:txBody>
      </p:sp>
    </p:spTree>
    <p:extLst>
      <p:ext uri="{BB962C8B-B14F-4D97-AF65-F5344CB8AC3E}">
        <p14:creationId xmlns:p14="http://schemas.microsoft.com/office/powerpoint/2010/main" val="182645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391" y="188639"/>
            <a:ext cx="8640960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3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000" dirty="0"/>
              <a:t>Мяч брошен с высоты 1 м под углом 60◦ к горизонту </a:t>
            </a:r>
            <a:endParaRPr lang="ru-RU" sz="2000" dirty="0" smtClean="0"/>
          </a:p>
          <a:p>
            <a:pPr algn="ctr"/>
            <a:r>
              <a:rPr lang="ru-RU" sz="2000" dirty="0" smtClean="0"/>
              <a:t>со </a:t>
            </a:r>
            <a:r>
              <a:rPr lang="ru-RU" sz="2000" dirty="0"/>
              <a:t>скоростью 4 м/с. Определите максимальную высоту подъема мяча над поверхностью Земли. </a:t>
            </a:r>
            <a:endParaRPr lang="ru-RU" sz="2000" dirty="0" smtClean="0"/>
          </a:p>
          <a:p>
            <a:pPr algn="ctr"/>
            <a:r>
              <a:rPr lang="ru-RU" sz="2000" dirty="0" smtClean="0"/>
              <a:t>Силу </a:t>
            </a:r>
            <a:r>
              <a:rPr lang="ru-RU" sz="2000" dirty="0"/>
              <a:t>сопротивления при движении мяча не учитывайте.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5391" y="1881410"/>
                <a:ext cx="4536504" cy="1473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</m:oMath>
                  </m:oMathPara>
                </a14:m>
                <a:endParaRPr lang="ru-RU" sz="1600" b="1" dirty="0" smtClean="0">
                  <a:effectLst/>
                </a:endParaRPr>
              </a:p>
              <a:p>
                <a:endParaRPr lang="ru-RU" sz="500" b="1" dirty="0">
                  <a:effectLst/>
                </a:endParaRPr>
              </a:p>
              <a:p>
                <a:endParaRPr lang="ru-RU" sz="1600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ru-RU" sz="1600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sz="1600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sz="1600" b="1" i="1">
                          <a:effectLst/>
                          <a:latin typeface="Cambria Math" panose="02040503050406030204" pitchFamily="18" charset="0"/>
                        </a:rPr>
                        <m:t>𝒎𝒈𝑯</m:t>
                      </m:r>
                    </m:oMath>
                  </m:oMathPara>
                </a14:m>
                <a:endParaRPr lang="ru-RU" sz="1600" b="1" dirty="0">
                  <a:effectLst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91" y="1881410"/>
                <a:ext cx="4536504" cy="147322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3429000"/>
                <a:ext cx="8784977" cy="297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𝒎</m:t>
                          </m:r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𝜶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𝒎𝒈𝑯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r>
                  <a:rPr lang="ru-RU" b="1" dirty="0">
                    <a:effectLst/>
                  </a:rPr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p>
                        <m:s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𝒄𝒐𝒔</m:t>
                          </m:r>
                        </m:e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𝒈𝑯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𝒈𝑯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𝒈𝒉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p>
                        <m:sSup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𝒄𝒐𝒔</m:t>
                          </m:r>
                        </m:e>
                        <m: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ru-RU" b="1" dirty="0">
                  <a:effectLst/>
                </a:endParaRPr>
              </a:p>
              <a:p>
                <a:r>
                  <a:rPr lang="ru-RU" b="1" dirty="0">
                    <a:effectLst/>
                  </a:rPr>
                  <a:t> </a:t>
                </a:r>
              </a:p>
              <a:p>
                <a:r>
                  <a:rPr lang="ru-RU" b="1" dirty="0">
                    <a:effectLst/>
                  </a:rPr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𝒈𝒉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𝜶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𝜶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𝒈𝒉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𝒔𝒊𝒏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𝜶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𝒈𝒉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ru-RU" b="1" i="1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𝒔𝒊𝒏</m:t>
                              </m:r>
                            </m:e>
                            <m:sup>
                              <m:r>
                                <a:rPr lang="ru-RU" b="1" i="1">
                                  <a:effectLst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𝜶</m:t>
                          </m:r>
                        </m:num>
                        <m:den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effectLst/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ru-RU" b="1" dirty="0">
                  <a:effectLst/>
                </a:endParaRPr>
              </a:p>
              <a:p>
                <a:r>
                  <a:rPr lang="ru-RU" b="1" dirty="0">
                    <a:effectLst/>
                  </a:rPr>
                  <a:t> </a:t>
                </a:r>
                <a:endParaRPr lang="ru-RU" dirty="0">
                  <a:effectLst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429000"/>
                <a:ext cx="8784977" cy="297825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724128" y="6220007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1,6 м</a:t>
            </a:r>
            <a:endParaRPr lang="ru-RU" sz="2800" b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746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501" y="1556792"/>
            <a:ext cx="8413962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4.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Груз массой 100 г свободно падает с высоты 10 м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нулевой начальной скоростью. Определите потенциальную энергию груза в тот момент времени,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скорость равна 8 м/с. Принять, что потенциальная энергия груза равна нулю на поверхности Земли.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1573" y="4221088"/>
            <a:ext cx="8427850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5.</a:t>
            </a:r>
            <a:r>
              <a:rPr lang="ru-RU" sz="2400" i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Груз массой 100 г свободно падает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высоты 10 м с нулевой начальной скоростью.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Определите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кинетическую энергию груза на высоте 6 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404664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Домашнее задание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980728"/>
            <a:ext cx="309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Решить задачи 4 и 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162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504</Words>
  <Application>Microsoft Office PowerPoint</Application>
  <PresentationFormat>Экран (4:3)</PresentationFormat>
  <Paragraphs>162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 Math</vt:lpstr>
      <vt:lpstr>Century Gothic</vt:lpstr>
      <vt:lpstr>DilleniaUPC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1</cp:lastModifiedBy>
  <cp:revision>28</cp:revision>
  <dcterms:created xsi:type="dcterms:W3CDTF">2018-11-11T17:24:38Z</dcterms:created>
  <dcterms:modified xsi:type="dcterms:W3CDTF">2021-07-19T17:08:56Z</dcterms:modified>
</cp:coreProperties>
</file>