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5" r:id="rId9"/>
    <p:sldId id="267" r:id="rId10"/>
    <p:sldId id="266" r:id="rId11"/>
    <p:sldId id="268" r:id="rId12"/>
    <p:sldId id="270" r:id="rId13"/>
    <p:sldId id="269" r:id="rId14"/>
    <p:sldId id="271" r:id="rId15"/>
    <p:sldId id="272" r:id="rId16"/>
    <p:sldId id="273" r:id="rId17"/>
    <p:sldId id="274" r:id="rId18"/>
    <p:sldId id="275" r:id="rId19"/>
    <p:sldId id="276" r:id="rId20"/>
    <p:sldId id="263" r:id="rId21"/>
    <p:sldId id="264"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78" d="100"/>
          <a:sy n="78" d="100"/>
        </p:scale>
        <p:origin x="6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7B9FFB05-6F76-4897-A068-A19123A62209}"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9807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spTree>
    <p:extLst>
      <p:ext uri="{BB962C8B-B14F-4D97-AF65-F5344CB8AC3E}">
        <p14:creationId xmlns:p14="http://schemas.microsoft.com/office/powerpoint/2010/main" val="44224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1630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3AED366-B544-4A7E-AAD2-3558B4E38B5F}" type="datetimeFigureOut">
              <a:rPr lang="ru-RU" smtClean="0"/>
              <a:t>22.05.2019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9FFB05-6F76-4897-A068-A19123A62209}" type="slidenum">
              <a:rPr lang="ru-RU" smtClean="0"/>
              <a:t>‹#›</a:t>
            </a:fld>
            <a:endParaRPr lang="ru-RU"/>
          </a:p>
        </p:txBody>
      </p:sp>
    </p:spTree>
    <p:extLst>
      <p:ext uri="{BB962C8B-B14F-4D97-AF65-F5344CB8AC3E}">
        <p14:creationId xmlns:p14="http://schemas.microsoft.com/office/powerpoint/2010/main" val="3005919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3AED366-B544-4A7E-AAD2-3558B4E38B5F}" type="datetimeFigureOut">
              <a:rPr lang="ru-RU" smtClean="0"/>
              <a:t>22.05.2019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B9FFB05-6F76-4897-A068-A19123A62209}"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371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3AED366-B544-4A7E-AAD2-3558B4E38B5F}" type="datetimeFigureOut">
              <a:rPr lang="ru-RU" smtClean="0"/>
              <a:t>22.05.2019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B9FFB05-6F76-4897-A068-A19123A6220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915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AED366-B544-4A7E-AAD2-3558B4E38B5F}" type="datetimeFigureOut">
              <a:rPr lang="ru-RU" smtClean="0"/>
              <a:t>22.05.2019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B9FFB05-6F76-4897-A068-A19123A62209}" type="slidenum">
              <a:rPr lang="ru-RU" smtClean="0"/>
              <a:t>‹#›</a:t>
            </a:fld>
            <a:endParaRPr lang="ru-RU"/>
          </a:p>
        </p:txBody>
      </p:sp>
    </p:spTree>
    <p:extLst>
      <p:ext uri="{BB962C8B-B14F-4D97-AF65-F5344CB8AC3E}">
        <p14:creationId xmlns:p14="http://schemas.microsoft.com/office/powerpoint/2010/main" val="508073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3AED366-B544-4A7E-AAD2-3558B4E38B5F}" type="datetimeFigureOut">
              <a:rPr lang="ru-RU" smtClean="0"/>
              <a:t>22.05.2019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9FFB05-6F76-4897-A068-A19123A62209}"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9811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3AED366-B544-4A7E-AAD2-3558B4E38B5F}" type="datetimeFigureOut">
              <a:rPr lang="ru-RU" smtClean="0"/>
              <a:t>22.05.2019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9FFB05-6F76-4897-A068-A19123A62209}" type="slidenum">
              <a:rPr lang="ru-RU" smtClean="0"/>
              <a:t>‹#›</a:t>
            </a:fld>
            <a:endParaRPr lang="ru-RU"/>
          </a:p>
        </p:txBody>
      </p:sp>
    </p:spTree>
    <p:extLst>
      <p:ext uri="{BB962C8B-B14F-4D97-AF65-F5344CB8AC3E}">
        <p14:creationId xmlns:p14="http://schemas.microsoft.com/office/powerpoint/2010/main" val="2391362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3AED366-B544-4A7E-AAD2-3558B4E38B5F}" type="datetimeFigureOut">
              <a:rPr lang="ru-RU" smtClean="0"/>
              <a:t>22.05.2019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9FFB05-6F76-4897-A068-A19123A62209}" type="slidenum">
              <a:rPr lang="ru-RU" smtClean="0"/>
              <a:t>‹#›</a:t>
            </a:fld>
            <a:endParaRPr lang="ru-RU"/>
          </a:p>
        </p:txBody>
      </p:sp>
    </p:spTree>
    <p:extLst>
      <p:ext uri="{BB962C8B-B14F-4D97-AF65-F5344CB8AC3E}">
        <p14:creationId xmlns:p14="http://schemas.microsoft.com/office/powerpoint/2010/main" val="1613872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2659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3793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spTree>
    <p:extLst>
      <p:ext uri="{BB962C8B-B14F-4D97-AF65-F5344CB8AC3E}">
        <p14:creationId xmlns:p14="http://schemas.microsoft.com/office/powerpoint/2010/main" val="4151862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6359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9511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2562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3AED366-B544-4A7E-AAD2-3558B4E38B5F}" type="datetimeFigureOut">
              <a:rPr lang="ru-RU" smtClean="0"/>
              <a:t>22.05.2019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9FFB05-6F76-4897-A068-A19123A62209}"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4037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AED366-B544-4A7E-AAD2-3558B4E38B5F}" type="datetimeFigureOut">
              <a:rPr lang="ru-RU" smtClean="0"/>
              <a:t>22.05.2019</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9FFB05-6F76-4897-A068-A19123A62209}" type="slidenum">
              <a:rPr lang="ru-RU" smtClean="0"/>
              <a:t>‹#›</a:t>
            </a:fld>
            <a:endParaRPr lang="ru-RU"/>
          </a:p>
        </p:txBody>
      </p:sp>
    </p:spTree>
    <p:extLst>
      <p:ext uri="{BB962C8B-B14F-4D97-AF65-F5344CB8AC3E}">
        <p14:creationId xmlns:p14="http://schemas.microsoft.com/office/powerpoint/2010/main" val="2020674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2398" y="3378656"/>
            <a:ext cx="6815669" cy="1515533"/>
          </a:xfrm>
        </p:spPr>
        <p:txBody>
          <a:bodyPr/>
          <a:lstStyle/>
          <a:p>
            <a:r>
              <a:rPr lang="en-US" sz="9600" b="1" dirty="0" err="1" smtClean="0">
                <a:effectLst>
                  <a:outerShdw blurRad="38100" dist="38100" dir="2700000" algn="tl">
                    <a:srgbClr val="000000">
                      <a:alpha val="43137"/>
                    </a:srgbClr>
                  </a:outerShdw>
                </a:effectLst>
              </a:rPr>
              <a:t>Wellcome</a:t>
            </a:r>
            <a:r>
              <a:rPr lang="en-US" sz="9600" b="1" dirty="0" smtClean="0">
                <a:effectLst>
                  <a:outerShdw blurRad="38100" dist="38100" dir="2700000" algn="tl">
                    <a:srgbClr val="000000">
                      <a:alpha val="43137"/>
                    </a:srgbClr>
                  </a:outerShdw>
                </a:effectLst>
              </a:rPr>
              <a:t> </a:t>
            </a:r>
            <a:br>
              <a:rPr lang="en-US" sz="9600" b="1" dirty="0" smtClean="0">
                <a:effectLst>
                  <a:outerShdw blurRad="38100" dist="38100" dir="2700000" algn="tl">
                    <a:srgbClr val="000000">
                      <a:alpha val="43137"/>
                    </a:srgbClr>
                  </a:outerShdw>
                </a:effectLst>
              </a:rPr>
            </a:br>
            <a:r>
              <a:rPr lang="en-US" sz="9600" b="1" dirty="0" smtClean="0">
                <a:effectLst>
                  <a:outerShdw blurRad="38100" dist="38100" dir="2700000" algn="tl">
                    <a:srgbClr val="000000">
                      <a:alpha val="43137"/>
                    </a:srgbClr>
                  </a:outerShdw>
                </a:effectLst>
              </a:rPr>
              <a:t>to our lesson</a:t>
            </a:r>
            <a:endParaRPr lang="ru-RU" sz="9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50851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6833" y="630195"/>
            <a:ext cx="6116593" cy="5609968"/>
          </a:xfrm>
        </p:spPr>
      </p:pic>
    </p:spTree>
    <p:extLst>
      <p:ext uri="{BB962C8B-B14F-4D97-AF65-F5344CB8AC3E}">
        <p14:creationId xmlns:p14="http://schemas.microsoft.com/office/powerpoint/2010/main" val="1084786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4">
                    <a:lumMod val="50000"/>
                  </a:schemeClr>
                </a:solidFill>
              </a:rPr>
              <a:t>Exercise 16 on page 110 (textbook)</a:t>
            </a:r>
            <a:endParaRPr lang="ru-RU" b="1" dirty="0">
              <a:solidFill>
                <a:schemeClr val="accent4">
                  <a:lumMod val="50000"/>
                </a:schemeClr>
              </a:solidFill>
            </a:endParaRPr>
          </a:p>
        </p:txBody>
      </p:sp>
      <p:sp>
        <p:nvSpPr>
          <p:cNvPr id="3" name="Объект 2"/>
          <p:cNvSpPr>
            <a:spLocks noGrp="1"/>
          </p:cNvSpPr>
          <p:nvPr>
            <p:ph idx="1"/>
          </p:nvPr>
        </p:nvSpPr>
        <p:spPr/>
        <p:txBody>
          <a:bodyPr>
            <a:normAutofit/>
          </a:bodyPr>
          <a:lstStyle/>
          <a:p>
            <a:r>
              <a:rPr lang="en-US" sz="3600" b="1" dirty="0">
                <a:solidFill>
                  <a:schemeClr val="accent4">
                    <a:lumMod val="50000"/>
                  </a:schemeClr>
                </a:solidFill>
              </a:rPr>
              <a:t>Which of these sports are </a:t>
            </a:r>
            <a:r>
              <a:rPr lang="en-US" sz="3600" b="1" dirty="0" smtClean="0">
                <a:solidFill>
                  <a:schemeClr val="accent4">
                    <a:lumMod val="50000"/>
                  </a:schemeClr>
                </a:solidFill>
              </a:rPr>
              <a:t>indoor and outdoor?</a:t>
            </a:r>
            <a:endParaRPr lang="ru-RU" sz="3600" b="1" dirty="0">
              <a:solidFill>
                <a:schemeClr val="accent4">
                  <a:lumMod val="50000"/>
                </a:schemeClr>
              </a:solidFill>
            </a:endParaRPr>
          </a:p>
          <a:p>
            <a:pPr marL="0" indent="0">
              <a:buNone/>
            </a:pPr>
            <a:r>
              <a:rPr lang="en-US" b="1" dirty="0">
                <a:solidFill>
                  <a:schemeClr val="accent1">
                    <a:lumMod val="75000"/>
                  </a:schemeClr>
                </a:solidFill>
                <a:latin typeface="Arial" panose="020B0604020202020204" pitchFamily="34" charset="0"/>
                <a:cs typeface="Arial" panose="020B0604020202020204" pitchFamily="34" charset="0"/>
              </a:rPr>
              <a:t>Figure skating, draughts, windsurfing, table tennis, skiing, yachting, cycling, rugby, boxing, rock climbing, cricket, water polo, hockey, synchronous swimming, basketball, chess, water skiing, curling, roller skating, rowing, gymnastics, motor races, volleyball, diving, baseball, karate, skydiving, billiards, field hockey, rafting, judo, wrestling.</a:t>
            </a:r>
            <a:endParaRPr lang="ru-RU" b="1" dirty="0">
              <a:solidFill>
                <a:schemeClr val="accent1">
                  <a:lumMod val="75000"/>
                </a:schemeClr>
              </a:solidFill>
              <a:latin typeface="Arial" panose="020B060402020202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2267384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542783207"/>
              </p:ext>
            </p:extLst>
          </p:nvPr>
        </p:nvGraphicFramePr>
        <p:xfrm>
          <a:off x="1386016" y="1379452"/>
          <a:ext cx="9601200" cy="3479800"/>
        </p:xfrm>
        <a:graphic>
          <a:graphicData uri="http://schemas.openxmlformats.org/drawingml/2006/table">
            <a:tbl>
              <a:tblPr firstRow="1" bandRow="1">
                <a:tableStyleId>{5C22544A-7EE6-4342-B048-85BDC9FD1C3A}</a:tableStyleId>
              </a:tblPr>
              <a:tblGrid>
                <a:gridCol w="4800600"/>
                <a:gridCol w="4800600"/>
              </a:tblGrid>
              <a:tr h="370840">
                <a:tc>
                  <a:txBody>
                    <a:bodyPr/>
                    <a:lstStyle/>
                    <a:p>
                      <a:pPr algn="ctr"/>
                      <a:r>
                        <a:rPr lang="en-US" b="1" dirty="0" smtClean="0"/>
                        <a:t>Indoor sports</a:t>
                      </a:r>
                      <a:endParaRPr lang="ru-RU" dirty="0"/>
                    </a:p>
                  </a:txBody>
                  <a:tcPr/>
                </a:tc>
                <a:tc>
                  <a:txBody>
                    <a:bodyPr/>
                    <a:lstStyle/>
                    <a:p>
                      <a:pPr algn="ctr"/>
                      <a:r>
                        <a:rPr lang="en-US" b="1" dirty="0" smtClean="0"/>
                        <a:t>Outdoor sports</a:t>
                      </a:r>
                      <a:endParaRPr lang="ru-RU" dirty="0"/>
                    </a:p>
                  </a:txBody>
                  <a:tcPr/>
                </a:tc>
              </a:tr>
              <a:tr h="370840">
                <a:tc>
                  <a:txBody>
                    <a:bodyPr/>
                    <a:lstStyle/>
                    <a:p>
                      <a:r>
                        <a:rPr lang="en-US" dirty="0" smtClean="0"/>
                        <a:t>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ru-RU" dirty="0"/>
                    </a:p>
                  </a:txBody>
                  <a:tcPr/>
                </a:tc>
                <a:tc>
                  <a:txBody>
                    <a:bodyPr/>
                    <a:lstStyle/>
                    <a:p>
                      <a:endParaRPr lang="ru-RU" dirty="0"/>
                    </a:p>
                  </a:txBody>
                  <a:tcPr/>
                </a:tc>
              </a:tr>
            </a:tbl>
          </a:graphicData>
        </a:graphic>
      </p:graphicFrame>
    </p:spTree>
    <p:extLst>
      <p:ext uri="{BB962C8B-B14F-4D97-AF65-F5344CB8AC3E}">
        <p14:creationId xmlns:p14="http://schemas.microsoft.com/office/powerpoint/2010/main" val="1861657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607887"/>
            <a:ext cx="9601196" cy="1303867"/>
          </a:xfrm>
        </p:spPr>
        <p:txBody>
          <a:bodyPr>
            <a:normAutofit fontScale="90000"/>
          </a:bodyPr>
          <a:lstStyle/>
          <a:p>
            <a:r>
              <a:rPr lang="en-US" b="1" dirty="0" smtClean="0">
                <a:solidFill>
                  <a:schemeClr val="accent4">
                    <a:lumMod val="50000"/>
                  </a:schemeClr>
                </a:solidFill>
              </a:rPr>
              <a:t>DEGREES OF COMPARISON OF ADJECTIVES</a:t>
            </a:r>
            <a:endParaRPr lang="ru-RU" b="1" dirty="0">
              <a:solidFill>
                <a:schemeClr val="accent4">
                  <a:lumMod val="50000"/>
                </a:schemeClr>
              </a:solidFill>
            </a:endParaRPr>
          </a:p>
        </p:txBody>
      </p:sp>
      <p:sp>
        <p:nvSpPr>
          <p:cNvPr id="3" name="Объект 2"/>
          <p:cNvSpPr>
            <a:spLocks noGrp="1"/>
          </p:cNvSpPr>
          <p:nvPr>
            <p:ph idx="1"/>
          </p:nvPr>
        </p:nvSpPr>
        <p:spPr>
          <a:xfrm>
            <a:off x="1295402" y="1845851"/>
            <a:ext cx="9601196" cy="4307813"/>
          </a:xfrm>
        </p:spPr>
        <p:txBody>
          <a:bodyPr/>
          <a:lstStyle/>
          <a:p>
            <a:r>
              <a:rPr lang="ru-RU" sz="4000" b="1" dirty="0" smtClean="0"/>
              <a:t>Одно- </a:t>
            </a:r>
            <a:r>
              <a:rPr lang="ru-RU" sz="4000" b="1" dirty="0"/>
              <a:t>и двухсложные </a:t>
            </a:r>
            <a:r>
              <a:rPr lang="ru-RU" sz="4000" b="1" dirty="0" smtClean="0"/>
              <a:t>прилагательные</a:t>
            </a:r>
            <a:r>
              <a:rPr lang="en-US" sz="4000" b="1" dirty="0" smtClean="0"/>
              <a:t>:</a:t>
            </a:r>
          </a:p>
          <a:p>
            <a:endParaRPr lang="en-US" b="1" dirty="0"/>
          </a:p>
          <a:p>
            <a:pPr marL="0" indent="0">
              <a:buNone/>
            </a:pPr>
            <a:endParaRPr lang="en-US" b="1" dirty="0" smtClean="0"/>
          </a:p>
          <a:p>
            <a:r>
              <a:rPr lang="ru-RU" sz="4000" b="1" dirty="0" smtClean="0"/>
              <a:t>Многосложные прилагательные</a:t>
            </a:r>
            <a:r>
              <a:rPr lang="en-US" sz="4000" b="1" dirty="0" smtClean="0"/>
              <a:t>:</a:t>
            </a:r>
          </a:p>
          <a:p>
            <a:endParaRPr lang="en-US" b="1" dirty="0"/>
          </a:p>
        </p:txBody>
      </p:sp>
      <p:graphicFrame>
        <p:nvGraphicFramePr>
          <p:cNvPr id="4" name="Таблица 3"/>
          <p:cNvGraphicFramePr>
            <a:graphicFrameLocks noGrp="1"/>
          </p:cNvGraphicFramePr>
          <p:nvPr>
            <p:extLst>
              <p:ext uri="{D42A27DB-BD31-4B8C-83A1-F6EECF244321}">
                <p14:modId xmlns:p14="http://schemas.microsoft.com/office/powerpoint/2010/main" val="3663378336"/>
              </p:ext>
            </p:extLst>
          </p:nvPr>
        </p:nvGraphicFramePr>
        <p:xfrm>
          <a:off x="1383957" y="2611395"/>
          <a:ext cx="9143999" cy="617837"/>
        </p:xfrm>
        <a:graphic>
          <a:graphicData uri="http://schemas.openxmlformats.org/drawingml/2006/table">
            <a:tbl>
              <a:tblPr>
                <a:tableStyleId>{5C22544A-7EE6-4342-B048-85BDC9FD1C3A}</a:tableStyleId>
              </a:tblPr>
              <a:tblGrid>
                <a:gridCol w="3069395"/>
                <a:gridCol w="3037302"/>
                <a:gridCol w="3037302"/>
              </a:tblGrid>
              <a:tr h="617837">
                <a:tc>
                  <a:txBody>
                    <a:bodyPr/>
                    <a:lstStyle/>
                    <a:p>
                      <a:pPr indent="-381000" algn="ctr">
                        <a:lnSpc>
                          <a:spcPts val="950"/>
                        </a:lnSpc>
                        <a:spcAft>
                          <a:spcPts val="0"/>
                        </a:spcAft>
                      </a:pPr>
                      <a:r>
                        <a:rPr lang="en-US" sz="2800" spc="0" dirty="0">
                          <a:effectLst/>
                          <a:latin typeface="Arial Black" panose="020B0A04020102020204" pitchFamily="34" charset="0"/>
                        </a:rPr>
                        <a:t>long</a:t>
                      </a:r>
                      <a:endParaRPr lang="ru-RU" sz="2800" dirty="0">
                        <a:effectLst/>
                        <a:latin typeface="Arial Black" panose="020B0A04020102020204" pitchFamily="34" charset="0"/>
                        <a:ea typeface="Palatino Linotype" panose="02040502050505030304" pitchFamily="18" charset="0"/>
                        <a:cs typeface="Palatino Linotype" panose="02040502050505030304" pitchFamily="18" charset="0"/>
                      </a:endParaRPr>
                    </a:p>
                  </a:txBody>
                  <a:tcPr marL="6350" marR="6350" marT="0" marB="0" anchor="ctr"/>
                </a:tc>
                <a:tc>
                  <a:txBody>
                    <a:bodyPr/>
                    <a:lstStyle/>
                    <a:p>
                      <a:pPr indent="-381000" algn="ctr">
                        <a:lnSpc>
                          <a:spcPts val="950"/>
                        </a:lnSpc>
                        <a:spcAft>
                          <a:spcPts val="0"/>
                        </a:spcAft>
                      </a:pPr>
                      <a:r>
                        <a:rPr lang="en-US" sz="2800" spc="0" dirty="0" smtClean="0">
                          <a:effectLst/>
                          <a:latin typeface="Arial Black" panose="020B0A04020102020204" pitchFamily="34" charset="0"/>
                        </a:rPr>
                        <a:t>long</a:t>
                      </a:r>
                      <a:r>
                        <a:rPr lang="en-US" sz="2800" spc="0" dirty="0" smtClean="0">
                          <a:solidFill>
                            <a:srgbClr val="FF0000"/>
                          </a:solidFill>
                          <a:effectLst/>
                          <a:latin typeface="Arial Black" panose="020B0A04020102020204" pitchFamily="34" charset="0"/>
                        </a:rPr>
                        <a:t>er</a:t>
                      </a:r>
                      <a:endParaRPr lang="ru-RU" sz="2800" dirty="0">
                        <a:effectLst/>
                        <a:latin typeface="Arial Black" panose="020B0A04020102020204" pitchFamily="34" charset="0"/>
                        <a:ea typeface="Palatino Linotype" panose="02040502050505030304" pitchFamily="18" charset="0"/>
                        <a:cs typeface="Palatino Linotype" panose="02040502050505030304" pitchFamily="18" charset="0"/>
                      </a:endParaRPr>
                    </a:p>
                  </a:txBody>
                  <a:tcPr marL="6350" marR="6350" marT="0" marB="0" anchor="ctr"/>
                </a:tc>
                <a:tc>
                  <a:txBody>
                    <a:bodyPr/>
                    <a:lstStyle/>
                    <a:p>
                      <a:pPr indent="-381000" algn="ctr">
                        <a:lnSpc>
                          <a:spcPts val="950"/>
                        </a:lnSpc>
                        <a:spcAft>
                          <a:spcPts val="0"/>
                        </a:spcAft>
                      </a:pPr>
                      <a:r>
                        <a:rPr lang="en-US" sz="2800" spc="0" dirty="0" smtClean="0">
                          <a:solidFill>
                            <a:srgbClr val="FF0000"/>
                          </a:solidFill>
                          <a:effectLst/>
                          <a:latin typeface="Arial Black" panose="020B0A04020102020204" pitchFamily="34" charset="0"/>
                        </a:rPr>
                        <a:t>the</a:t>
                      </a:r>
                      <a:r>
                        <a:rPr lang="en-US" sz="2800" spc="0" baseline="0" dirty="0" smtClean="0">
                          <a:solidFill>
                            <a:srgbClr val="FF0000"/>
                          </a:solidFill>
                          <a:effectLst/>
                          <a:latin typeface="Arial Black" panose="020B0A04020102020204" pitchFamily="34" charset="0"/>
                        </a:rPr>
                        <a:t> </a:t>
                      </a:r>
                      <a:r>
                        <a:rPr lang="en-US" sz="2800" spc="0" dirty="0" smtClean="0">
                          <a:effectLst/>
                          <a:latin typeface="Arial Black" panose="020B0A04020102020204" pitchFamily="34" charset="0"/>
                        </a:rPr>
                        <a:t>long</a:t>
                      </a:r>
                      <a:r>
                        <a:rPr lang="en-US" sz="2800" spc="0" dirty="0" smtClean="0">
                          <a:solidFill>
                            <a:srgbClr val="FF0000"/>
                          </a:solidFill>
                          <a:effectLst/>
                          <a:latin typeface="Arial Black" panose="020B0A04020102020204" pitchFamily="34" charset="0"/>
                        </a:rPr>
                        <a:t>est</a:t>
                      </a:r>
                      <a:endParaRPr lang="ru-RU" sz="2800" dirty="0">
                        <a:effectLst/>
                        <a:latin typeface="Arial Black" panose="020B0A04020102020204" pitchFamily="34" charset="0"/>
                        <a:ea typeface="Palatino Linotype" panose="02040502050505030304" pitchFamily="18" charset="0"/>
                        <a:cs typeface="Palatino Linotype" panose="02040502050505030304" pitchFamily="18" charset="0"/>
                      </a:endParaRPr>
                    </a:p>
                  </a:txBody>
                  <a:tcPr marL="6350" marR="6350" marT="0" marB="0" anchor="ct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925123836"/>
              </p:ext>
            </p:extLst>
          </p:nvPr>
        </p:nvGraphicFramePr>
        <p:xfrm>
          <a:off x="1087394" y="4477845"/>
          <a:ext cx="10165491" cy="584886"/>
        </p:xfrm>
        <a:graphic>
          <a:graphicData uri="http://schemas.openxmlformats.org/drawingml/2006/table">
            <a:tbl>
              <a:tblPr>
                <a:tableStyleId>{5C22544A-7EE6-4342-B048-85BDC9FD1C3A}</a:tableStyleId>
              </a:tblPr>
              <a:tblGrid>
                <a:gridCol w="2480413"/>
                <a:gridCol w="3719102"/>
                <a:gridCol w="3965976"/>
              </a:tblGrid>
              <a:tr h="584886">
                <a:tc>
                  <a:txBody>
                    <a:bodyPr/>
                    <a:lstStyle/>
                    <a:p>
                      <a:pPr indent="-381000" algn="ctr">
                        <a:lnSpc>
                          <a:spcPts val="950"/>
                        </a:lnSpc>
                        <a:spcAft>
                          <a:spcPts val="0"/>
                        </a:spcAft>
                      </a:pPr>
                      <a:r>
                        <a:rPr lang="en-US" sz="2800" spc="0" dirty="0">
                          <a:effectLst/>
                          <a:latin typeface="Arial Black" panose="020B0A04020102020204" pitchFamily="34" charset="0"/>
                        </a:rPr>
                        <a:t>interesting</a:t>
                      </a:r>
                      <a:endParaRPr lang="ru-RU" sz="2800" dirty="0">
                        <a:effectLst/>
                        <a:latin typeface="Arial Black" panose="020B0A04020102020204" pitchFamily="34" charset="0"/>
                        <a:ea typeface="Palatino Linotype" panose="02040502050505030304" pitchFamily="18" charset="0"/>
                        <a:cs typeface="Palatino Linotype" panose="02040502050505030304" pitchFamily="18" charset="0"/>
                      </a:endParaRPr>
                    </a:p>
                  </a:txBody>
                  <a:tcPr marL="6350" marR="6350" marT="0" marB="0" anchor="ctr"/>
                </a:tc>
                <a:tc>
                  <a:txBody>
                    <a:bodyPr/>
                    <a:lstStyle/>
                    <a:p>
                      <a:pPr indent="-381000" algn="ctr">
                        <a:lnSpc>
                          <a:spcPts val="950"/>
                        </a:lnSpc>
                        <a:spcAft>
                          <a:spcPts val="0"/>
                        </a:spcAft>
                      </a:pPr>
                      <a:r>
                        <a:rPr lang="en-US" sz="2800" spc="0" dirty="0">
                          <a:solidFill>
                            <a:srgbClr val="FF0000"/>
                          </a:solidFill>
                          <a:effectLst/>
                          <a:latin typeface="Arial Black" panose="020B0A04020102020204" pitchFamily="34" charset="0"/>
                        </a:rPr>
                        <a:t>more</a:t>
                      </a:r>
                      <a:r>
                        <a:rPr lang="en-US" sz="2800" spc="0" dirty="0">
                          <a:effectLst/>
                          <a:latin typeface="Arial Black" panose="020B0A04020102020204" pitchFamily="34" charset="0"/>
                        </a:rPr>
                        <a:t> interesting</a:t>
                      </a:r>
                      <a:endParaRPr lang="ru-RU" sz="2800" dirty="0">
                        <a:effectLst/>
                        <a:latin typeface="Arial Black" panose="020B0A04020102020204" pitchFamily="34" charset="0"/>
                        <a:ea typeface="Palatino Linotype" panose="02040502050505030304" pitchFamily="18" charset="0"/>
                        <a:cs typeface="Palatino Linotype" panose="02040502050505030304" pitchFamily="18" charset="0"/>
                      </a:endParaRPr>
                    </a:p>
                  </a:txBody>
                  <a:tcPr marL="6350" marR="6350" marT="0" marB="0" anchor="ctr"/>
                </a:tc>
                <a:tc>
                  <a:txBody>
                    <a:bodyPr/>
                    <a:lstStyle/>
                    <a:p>
                      <a:pPr indent="-381000" algn="l">
                        <a:lnSpc>
                          <a:spcPts val="950"/>
                        </a:lnSpc>
                        <a:spcAft>
                          <a:spcPts val="0"/>
                        </a:spcAft>
                      </a:pPr>
                      <a:r>
                        <a:rPr lang="en-US" sz="2800" spc="0" dirty="0">
                          <a:solidFill>
                            <a:srgbClr val="FF0000"/>
                          </a:solidFill>
                          <a:effectLst/>
                          <a:latin typeface="Arial Black" panose="020B0A04020102020204" pitchFamily="34" charset="0"/>
                        </a:rPr>
                        <a:t>the most </a:t>
                      </a:r>
                      <a:r>
                        <a:rPr lang="en-US" sz="2800" spc="0" dirty="0">
                          <a:effectLst/>
                          <a:latin typeface="Arial Black" panose="020B0A04020102020204" pitchFamily="34" charset="0"/>
                        </a:rPr>
                        <a:t>interesting</a:t>
                      </a:r>
                      <a:endParaRPr lang="ru-RU" sz="2800" dirty="0">
                        <a:effectLst/>
                        <a:latin typeface="Arial Black" panose="020B0A04020102020204" pitchFamily="34" charset="0"/>
                        <a:ea typeface="Palatino Linotype" panose="02040502050505030304" pitchFamily="18" charset="0"/>
                        <a:cs typeface="Palatino Linotype" panose="02040502050505030304" pitchFamily="18" charset="0"/>
                      </a:endParaRPr>
                    </a:p>
                  </a:txBody>
                  <a:tcPr marL="6350" marR="6350" marT="0" marB="0" anchor="ctr"/>
                </a:tc>
              </a:tr>
            </a:tbl>
          </a:graphicData>
        </a:graphic>
      </p:graphicFrame>
    </p:spTree>
    <p:extLst>
      <p:ext uri="{BB962C8B-B14F-4D97-AF65-F5344CB8AC3E}">
        <p14:creationId xmlns:p14="http://schemas.microsoft.com/office/powerpoint/2010/main" val="3435183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5546" y="708455"/>
            <a:ext cx="9358211" cy="1705232"/>
          </a:xfrm>
        </p:spPr>
        <p:txBody>
          <a:bodyPr>
            <a:normAutofit fontScale="90000"/>
          </a:bodyPr>
          <a:lstStyle/>
          <a:p>
            <a:pPr marL="0" indent="0"/>
            <a:r>
              <a:rPr lang="ru-RU" b="1" dirty="0">
                <a:solidFill>
                  <a:srgbClr val="FF0000"/>
                </a:solidFill>
              </a:rPr>
              <a:t>Исключения</a:t>
            </a:r>
            <a:r>
              <a:rPr lang="en-US" b="1" dirty="0">
                <a:solidFill>
                  <a:srgbClr val="FF0000"/>
                </a:solidFill>
              </a:rPr>
              <a:t/>
            </a:r>
            <a:br>
              <a:rPr lang="en-US" b="1" dirty="0">
                <a:solidFill>
                  <a:srgbClr val="FF0000"/>
                </a:solidFill>
              </a:rPr>
            </a:br>
            <a:r>
              <a:rPr lang="ru-RU" b="1" dirty="0"/>
              <a:t/>
            </a:r>
            <a:br>
              <a:rPr lang="ru-RU" b="1" dirty="0"/>
            </a:br>
            <a:endParaRPr lang="ru-RU" dirty="0"/>
          </a:p>
        </p:txBody>
      </p:sp>
      <p:sp>
        <p:nvSpPr>
          <p:cNvPr id="3" name="Текст 2"/>
          <p:cNvSpPr>
            <a:spLocks noGrp="1"/>
          </p:cNvSpPr>
          <p:nvPr>
            <p:ph type="body" idx="1"/>
          </p:nvPr>
        </p:nvSpPr>
        <p:spPr>
          <a:xfrm>
            <a:off x="1202724" y="3155093"/>
            <a:ext cx="9605034" cy="1052382"/>
          </a:xfrm>
        </p:spPr>
        <p:txBody>
          <a:bodyPr>
            <a:noAutofit/>
          </a:bodyPr>
          <a:lstStyle/>
          <a:p>
            <a:r>
              <a:rPr lang="ru-RU" sz="3200" b="1" dirty="0">
                <a:solidFill>
                  <a:srgbClr val="FF0000"/>
                </a:solidFill>
              </a:rPr>
              <a:t>Некоторые прилагательные имеют две формы: </a:t>
            </a:r>
            <a:endParaRPr lang="en-US" sz="3200" b="1" dirty="0" smtClean="0">
              <a:solidFill>
                <a:srgbClr val="FF0000"/>
              </a:solidFill>
            </a:endParaRPr>
          </a:p>
          <a:p>
            <a:r>
              <a:rPr lang="en-US" b="1" dirty="0" smtClean="0">
                <a:solidFill>
                  <a:schemeClr val="accent1">
                    <a:lumMod val="75000"/>
                  </a:schemeClr>
                </a:solidFill>
              </a:rPr>
              <a:t>polite </a:t>
            </a:r>
            <a:r>
              <a:rPr lang="en-US" b="1" dirty="0">
                <a:solidFill>
                  <a:schemeClr val="accent1">
                    <a:lumMod val="75000"/>
                  </a:schemeClr>
                </a:solidFill>
              </a:rPr>
              <a:t>— politer / more polite — the politest / most polite </a:t>
            </a:r>
            <a:endParaRPr lang="en-US" b="1" dirty="0" smtClean="0">
              <a:solidFill>
                <a:schemeClr val="accent1">
                  <a:lumMod val="75000"/>
                </a:schemeClr>
              </a:solidFill>
            </a:endParaRPr>
          </a:p>
          <a:p>
            <a:r>
              <a:rPr lang="en-US" b="1" dirty="0" smtClean="0">
                <a:solidFill>
                  <a:schemeClr val="accent1">
                    <a:lumMod val="75000"/>
                  </a:schemeClr>
                </a:solidFill>
              </a:rPr>
              <a:t>simple — </a:t>
            </a:r>
            <a:r>
              <a:rPr lang="en-US" b="1" dirty="0">
                <a:solidFill>
                  <a:schemeClr val="accent1">
                    <a:lumMod val="75000"/>
                  </a:schemeClr>
                </a:solidFill>
              </a:rPr>
              <a:t>simpler / more simple — the simplest / most simple </a:t>
            </a:r>
            <a:endParaRPr lang="en-US" b="1" dirty="0" smtClean="0">
              <a:solidFill>
                <a:schemeClr val="accent1">
                  <a:lumMod val="75000"/>
                </a:schemeClr>
              </a:solidFill>
            </a:endParaRPr>
          </a:p>
          <a:p>
            <a:r>
              <a:rPr lang="en-US" b="1" dirty="0" smtClean="0">
                <a:solidFill>
                  <a:schemeClr val="accent1">
                    <a:lumMod val="75000"/>
                  </a:schemeClr>
                </a:solidFill>
              </a:rPr>
              <a:t>clever </a:t>
            </a:r>
            <a:r>
              <a:rPr lang="en-US" b="1" dirty="0">
                <a:solidFill>
                  <a:schemeClr val="accent1">
                    <a:lumMod val="75000"/>
                  </a:schemeClr>
                </a:solidFill>
              </a:rPr>
              <a:t>— cleverer / more clever — the cleverest / most clever</a:t>
            </a:r>
            <a:endParaRPr lang="ru-RU" b="1" dirty="0">
              <a:solidFill>
                <a:schemeClr val="accent1">
                  <a:lumMod val="75000"/>
                </a:schemeClr>
              </a:solidFill>
            </a:endParaRPr>
          </a:p>
        </p:txBody>
      </p:sp>
      <p:pic>
        <p:nvPicPr>
          <p:cNvPr id="4" name="Рисунок 3"/>
          <p:cNvPicPr>
            <a:picLocks noChangeAspect="1"/>
          </p:cNvPicPr>
          <p:nvPr/>
        </p:nvPicPr>
        <p:blipFill>
          <a:blip r:embed="rId2"/>
          <a:stretch>
            <a:fillRect/>
          </a:stretch>
        </p:blipFill>
        <p:spPr>
          <a:xfrm>
            <a:off x="1393586" y="1060783"/>
            <a:ext cx="9694258" cy="1805983"/>
          </a:xfrm>
          <a:prstGeom prst="rect">
            <a:avLst/>
          </a:prstGeom>
        </p:spPr>
      </p:pic>
    </p:spTree>
    <p:extLst>
      <p:ext uri="{BB962C8B-B14F-4D97-AF65-F5344CB8AC3E}">
        <p14:creationId xmlns:p14="http://schemas.microsoft.com/office/powerpoint/2010/main" val="2894785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fr-FR" b="1" dirty="0">
                <a:solidFill>
                  <a:schemeClr val="accent4">
                    <a:lumMod val="75000"/>
                  </a:schemeClr>
                </a:solidFill>
              </a:rPr>
              <a:t>Exercise </a:t>
            </a:r>
            <a:r>
              <a:rPr lang="fr-FR" b="1" dirty="0" smtClean="0">
                <a:solidFill>
                  <a:schemeClr val="accent4">
                    <a:lumMod val="75000"/>
                  </a:schemeClr>
                </a:solidFill>
              </a:rPr>
              <a:t>15 </a:t>
            </a:r>
            <a:r>
              <a:rPr lang="fr-FR" b="1" dirty="0">
                <a:solidFill>
                  <a:schemeClr val="accent4">
                    <a:lumMod val="75000"/>
                  </a:schemeClr>
                </a:solidFill>
              </a:rPr>
              <a:t>on page 110 (textbook)</a:t>
            </a:r>
            <a:endParaRPr lang="ru-RU" b="1" dirty="0">
              <a:solidFill>
                <a:schemeClr val="accent4">
                  <a:lumMod val="75000"/>
                </a:schemeClr>
              </a:solidFill>
            </a:endParaRPr>
          </a:p>
        </p:txBody>
      </p:sp>
      <p:sp>
        <p:nvSpPr>
          <p:cNvPr id="3" name="Объект 2"/>
          <p:cNvSpPr>
            <a:spLocks noGrp="1"/>
          </p:cNvSpPr>
          <p:nvPr>
            <p:ph idx="1"/>
          </p:nvPr>
        </p:nvSpPr>
        <p:spPr/>
        <p:txBody>
          <a:bodyPr>
            <a:normAutofit/>
          </a:bodyPr>
          <a:lstStyle/>
          <a:p>
            <a:r>
              <a:rPr lang="en-US" b="1" dirty="0">
                <a:solidFill>
                  <a:schemeClr val="accent1">
                    <a:lumMod val="75000"/>
                  </a:schemeClr>
                </a:solidFill>
                <a:latin typeface="Arial Black" panose="020B0A04020102020204" pitchFamily="34" charset="0"/>
              </a:rPr>
              <a:t>Rock climbing is </a:t>
            </a:r>
            <a:r>
              <a:rPr lang="en-US" b="1" dirty="0">
                <a:solidFill>
                  <a:srgbClr val="FF0000"/>
                </a:solidFill>
                <a:latin typeface="Arial Black" panose="020B0A04020102020204" pitchFamily="34" charset="0"/>
              </a:rPr>
              <a:t>the most </a:t>
            </a:r>
            <a:r>
              <a:rPr lang="en-US" b="1" dirty="0">
                <a:solidFill>
                  <a:schemeClr val="accent1">
                    <a:lumMod val="75000"/>
                  </a:schemeClr>
                </a:solidFill>
                <a:latin typeface="Arial Black" panose="020B0A04020102020204" pitchFamily="34" charset="0"/>
              </a:rPr>
              <a:t>dangerous sport.</a:t>
            </a:r>
          </a:p>
          <a:p>
            <a:r>
              <a:rPr lang="en-US" b="1" dirty="0">
                <a:solidFill>
                  <a:schemeClr val="accent1">
                    <a:lumMod val="75000"/>
                  </a:schemeClr>
                </a:solidFill>
                <a:latin typeface="Arial Black" panose="020B0A04020102020204" pitchFamily="34" charset="0"/>
              </a:rPr>
              <a:t>Rock climbing is </a:t>
            </a:r>
            <a:r>
              <a:rPr lang="en-US" b="1" dirty="0">
                <a:solidFill>
                  <a:srgbClr val="FF0000"/>
                </a:solidFill>
                <a:latin typeface="Arial Black" panose="020B0A04020102020204" pitchFamily="34" charset="0"/>
              </a:rPr>
              <a:t>more </a:t>
            </a:r>
            <a:r>
              <a:rPr lang="en-US" b="1" dirty="0">
                <a:solidFill>
                  <a:schemeClr val="accent1">
                    <a:lumMod val="75000"/>
                  </a:schemeClr>
                </a:solidFill>
                <a:latin typeface="Arial Black" panose="020B0A04020102020204" pitchFamily="34" charset="0"/>
              </a:rPr>
              <a:t>dangerous </a:t>
            </a:r>
            <a:r>
              <a:rPr lang="en-US" b="1" dirty="0">
                <a:solidFill>
                  <a:srgbClr val="FF0000"/>
                </a:solidFill>
                <a:latin typeface="Arial Black" panose="020B0A04020102020204" pitchFamily="34" charset="0"/>
              </a:rPr>
              <a:t>than</a:t>
            </a:r>
            <a:r>
              <a:rPr lang="en-US" b="1" dirty="0">
                <a:solidFill>
                  <a:schemeClr val="accent1">
                    <a:lumMod val="75000"/>
                  </a:schemeClr>
                </a:solidFill>
                <a:latin typeface="Arial Black" panose="020B0A04020102020204" pitchFamily="34" charset="0"/>
              </a:rPr>
              <a:t> tennis.</a:t>
            </a:r>
          </a:p>
          <a:p>
            <a:r>
              <a:rPr lang="en-US" b="1" dirty="0">
                <a:solidFill>
                  <a:schemeClr val="accent1">
                    <a:lumMod val="75000"/>
                  </a:schemeClr>
                </a:solidFill>
                <a:latin typeface="Arial Black" panose="020B0A04020102020204" pitchFamily="34" charset="0"/>
              </a:rPr>
              <a:t>Rock climbing is </a:t>
            </a:r>
            <a:r>
              <a:rPr lang="en-US" b="1" dirty="0">
                <a:solidFill>
                  <a:srgbClr val="FF0000"/>
                </a:solidFill>
                <a:latin typeface="Arial Black" panose="020B0A04020102020204" pitchFamily="34" charset="0"/>
              </a:rPr>
              <a:t>as</a:t>
            </a:r>
            <a:r>
              <a:rPr lang="en-US" b="1" dirty="0">
                <a:solidFill>
                  <a:schemeClr val="accent1">
                    <a:lumMod val="75000"/>
                  </a:schemeClr>
                </a:solidFill>
                <a:latin typeface="Arial Black" panose="020B0A04020102020204" pitchFamily="34" charset="0"/>
              </a:rPr>
              <a:t> dangerous </a:t>
            </a:r>
            <a:r>
              <a:rPr lang="en-US" b="1" dirty="0">
                <a:solidFill>
                  <a:srgbClr val="FF0000"/>
                </a:solidFill>
                <a:latin typeface="Arial Black" panose="020B0A04020102020204" pitchFamily="34" charset="0"/>
              </a:rPr>
              <a:t>as</a:t>
            </a:r>
            <a:r>
              <a:rPr lang="en-US" b="1" dirty="0">
                <a:solidFill>
                  <a:schemeClr val="accent1">
                    <a:lumMod val="75000"/>
                  </a:schemeClr>
                </a:solidFill>
                <a:latin typeface="Arial Black" panose="020B0A04020102020204" pitchFamily="34" charset="0"/>
              </a:rPr>
              <a:t> parkour.</a:t>
            </a:r>
          </a:p>
          <a:p>
            <a:r>
              <a:rPr lang="en-US" b="1" dirty="0">
                <a:solidFill>
                  <a:schemeClr val="accent1">
                    <a:lumMod val="75000"/>
                  </a:schemeClr>
                </a:solidFill>
                <a:latin typeface="Arial Black" panose="020B0A04020102020204" pitchFamily="34" charset="0"/>
              </a:rPr>
              <a:t>Rock climbing </a:t>
            </a:r>
            <a:r>
              <a:rPr lang="en-US" b="1" dirty="0" smtClean="0">
                <a:solidFill>
                  <a:schemeClr val="accent1">
                    <a:lumMod val="75000"/>
                  </a:schemeClr>
                </a:solidFill>
                <a:latin typeface="Arial Black" panose="020B0A04020102020204" pitchFamily="34" charset="0"/>
              </a:rPr>
              <a:t>is </a:t>
            </a:r>
            <a:r>
              <a:rPr lang="en-US" b="1" dirty="0" smtClean="0">
                <a:solidFill>
                  <a:srgbClr val="FF0000"/>
                </a:solidFill>
                <a:latin typeface="Arial Black" panose="020B0A04020102020204" pitchFamily="34" charset="0"/>
              </a:rPr>
              <a:t>not so </a:t>
            </a:r>
            <a:r>
              <a:rPr lang="en-US" b="1" dirty="0" smtClean="0">
                <a:solidFill>
                  <a:schemeClr val="accent1">
                    <a:lumMod val="75000"/>
                  </a:schemeClr>
                </a:solidFill>
                <a:latin typeface="Arial Black" panose="020B0A04020102020204" pitchFamily="34" charset="0"/>
              </a:rPr>
              <a:t>dangerous </a:t>
            </a:r>
            <a:r>
              <a:rPr lang="en-US" b="1" dirty="0" smtClean="0">
                <a:solidFill>
                  <a:srgbClr val="FF0000"/>
                </a:solidFill>
                <a:latin typeface="Arial Black" panose="020B0A04020102020204" pitchFamily="34" charset="0"/>
              </a:rPr>
              <a:t>as</a:t>
            </a:r>
            <a:r>
              <a:rPr lang="en-US" b="1" dirty="0" smtClean="0">
                <a:solidFill>
                  <a:schemeClr val="accent1">
                    <a:lumMod val="75000"/>
                  </a:schemeClr>
                </a:solidFill>
                <a:latin typeface="Arial Black" panose="020B0A04020102020204" pitchFamily="34" charset="0"/>
              </a:rPr>
              <a:t> cave </a:t>
            </a:r>
            <a:r>
              <a:rPr lang="en-US" b="1" dirty="0">
                <a:solidFill>
                  <a:schemeClr val="accent1">
                    <a:lumMod val="75000"/>
                  </a:schemeClr>
                </a:solidFill>
                <a:latin typeface="Arial Black" panose="020B0A04020102020204" pitchFamily="34" charset="0"/>
              </a:rPr>
              <a:t>diving.</a:t>
            </a:r>
          </a:p>
          <a:p>
            <a:r>
              <a:rPr lang="en-US" b="1" dirty="0">
                <a:solidFill>
                  <a:schemeClr val="accent1">
                    <a:lumMod val="75000"/>
                  </a:schemeClr>
                </a:solidFill>
                <a:latin typeface="Arial Black" panose="020B0A04020102020204" pitchFamily="34" charset="0"/>
              </a:rPr>
              <a:t>Rock climbing is </a:t>
            </a:r>
            <a:r>
              <a:rPr lang="en-US" b="1" dirty="0">
                <a:solidFill>
                  <a:srgbClr val="FF0000"/>
                </a:solidFill>
                <a:latin typeface="Arial Black" panose="020B0A04020102020204" pitchFamily="34" charset="0"/>
              </a:rPr>
              <a:t>less</a:t>
            </a:r>
            <a:r>
              <a:rPr lang="en-US" b="1" dirty="0">
                <a:solidFill>
                  <a:schemeClr val="accent1">
                    <a:lumMod val="75000"/>
                  </a:schemeClr>
                </a:solidFill>
                <a:latin typeface="Arial Black" panose="020B0A04020102020204" pitchFamily="34" charset="0"/>
              </a:rPr>
              <a:t> dangerous </a:t>
            </a:r>
            <a:r>
              <a:rPr lang="en-US" b="1" dirty="0">
                <a:solidFill>
                  <a:srgbClr val="FF0000"/>
                </a:solidFill>
                <a:latin typeface="Arial Black" panose="020B0A04020102020204" pitchFamily="34" charset="0"/>
              </a:rPr>
              <a:t>than</a:t>
            </a:r>
            <a:r>
              <a:rPr lang="en-US" b="1" dirty="0">
                <a:solidFill>
                  <a:schemeClr val="accent1">
                    <a:lumMod val="75000"/>
                  </a:schemeClr>
                </a:solidFill>
                <a:latin typeface="Arial Black" panose="020B0A04020102020204" pitchFamily="34" charset="0"/>
              </a:rPr>
              <a:t> cave diving.</a:t>
            </a:r>
            <a:endParaRPr lang="ru-RU" b="1"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4054018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1253065"/>
            <a:ext cx="9601196" cy="1303867"/>
          </a:xfrm>
        </p:spPr>
        <p:txBody>
          <a:bodyPr>
            <a:normAutofit fontScale="90000"/>
          </a:bodyPr>
          <a:lstStyle/>
          <a:p>
            <a:r>
              <a:rPr lang="en-US" sz="6000" dirty="0">
                <a:solidFill>
                  <a:schemeClr val="accent4">
                    <a:lumMod val="50000"/>
                  </a:schemeClr>
                </a:solidFill>
              </a:rPr>
              <a:t>1.</a:t>
            </a:r>
            <a:r>
              <a:rPr lang="en-US" sz="6000" dirty="0"/>
              <a:t>	</a:t>
            </a:r>
            <a:r>
              <a:rPr lang="en-US" sz="6000" b="1" dirty="0">
                <a:solidFill>
                  <a:schemeClr val="accent4">
                    <a:lumMod val="50000"/>
                  </a:schemeClr>
                </a:solidFill>
              </a:rPr>
              <a:t>What do you use to hit a ball in golf?</a:t>
            </a:r>
            <a:r>
              <a:rPr lang="en-US" dirty="0"/>
              <a:t/>
            </a:r>
            <a:br>
              <a:rPr lang="en-US" dirty="0"/>
            </a:br>
            <a:endParaRPr lang="ru-RU" dirty="0"/>
          </a:p>
        </p:txBody>
      </p:sp>
      <p:sp>
        <p:nvSpPr>
          <p:cNvPr id="3" name="Объект 2"/>
          <p:cNvSpPr>
            <a:spLocks noGrp="1"/>
          </p:cNvSpPr>
          <p:nvPr>
            <p:ph idx="1"/>
          </p:nvPr>
        </p:nvSpPr>
        <p:spPr/>
        <p:txBody>
          <a:bodyPr>
            <a:normAutofit/>
          </a:bodyPr>
          <a:lstStyle/>
          <a:p>
            <a:pPr marL="0" indent="0">
              <a:buNone/>
            </a:pPr>
            <a:r>
              <a:rPr lang="en-US" sz="5200" dirty="0"/>
              <a:t>a.	 a racket</a:t>
            </a:r>
            <a:br>
              <a:rPr lang="en-US" sz="5200" dirty="0"/>
            </a:br>
            <a:r>
              <a:rPr lang="en-US" sz="5200" dirty="0"/>
              <a:t>b.	a club</a:t>
            </a:r>
            <a:br>
              <a:rPr lang="en-US" sz="5200" dirty="0"/>
            </a:br>
            <a:r>
              <a:rPr lang="en-US" sz="5200" dirty="0"/>
              <a:t>c.	a bat</a:t>
            </a:r>
            <a:r>
              <a:rPr lang="en-US" dirty="0"/>
              <a:t/>
            </a:r>
            <a:br>
              <a:rPr lang="en-US" dirty="0"/>
            </a:br>
            <a:endParaRPr lang="ru-RU" dirty="0"/>
          </a:p>
        </p:txBody>
      </p:sp>
    </p:spTree>
    <p:extLst>
      <p:ext uri="{BB962C8B-B14F-4D97-AF65-F5344CB8AC3E}">
        <p14:creationId xmlns:p14="http://schemas.microsoft.com/office/powerpoint/2010/main" val="52801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dirty="0" smtClean="0">
                <a:solidFill>
                  <a:schemeClr val="accent4">
                    <a:lumMod val="50000"/>
                  </a:schemeClr>
                </a:solidFill>
              </a:rPr>
              <a:t>2. Guess the rebus:</a:t>
            </a:r>
            <a:endParaRPr lang="ru-RU" sz="5400" dirty="0">
              <a:solidFill>
                <a:schemeClr val="accent4">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6737" y="2434282"/>
            <a:ext cx="8173992" cy="3669956"/>
          </a:xfrm>
        </p:spPr>
      </p:pic>
    </p:spTree>
    <p:extLst>
      <p:ext uri="{BB962C8B-B14F-4D97-AF65-F5344CB8AC3E}">
        <p14:creationId xmlns:p14="http://schemas.microsoft.com/office/powerpoint/2010/main" val="173214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1253065"/>
            <a:ext cx="9601196" cy="1303867"/>
          </a:xfrm>
        </p:spPr>
        <p:txBody>
          <a:bodyPr>
            <a:normAutofit fontScale="90000"/>
          </a:bodyPr>
          <a:lstStyle/>
          <a:p>
            <a:r>
              <a:rPr lang="en-US" sz="5300" b="1" dirty="0">
                <a:solidFill>
                  <a:schemeClr val="accent4">
                    <a:lumMod val="50000"/>
                  </a:schemeClr>
                </a:solidFill>
              </a:rPr>
              <a:t>3.	Which country was the </a:t>
            </a:r>
            <a:r>
              <a:rPr lang="en-US" sz="5300" b="1" dirty="0" smtClean="0">
                <a:solidFill>
                  <a:schemeClr val="accent4">
                    <a:lumMod val="50000"/>
                  </a:schemeClr>
                </a:solidFill>
              </a:rPr>
              <a:t>original </a:t>
            </a:r>
            <a:r>
              <a:rPr lang="en-US" sz="5300" b="1" dirty="0">
                <a:solidFill>
                  <a:schemeClr val="accent4">
                    <a:lumMod val="50000"/>
                  </a:schemeClr>
                </a:solidFill>
              </a:rPr>
              <a:t>home of Olympic Games?</a:t>
            </a:r>
            <a:r>
              <a:rPr lang="en-US" dirty="0"/>
              <a:t/>
            </a:r>
            <a:br>
              <a:rPr lang="en-US" dirty="0"/>
            </a:br>
            <a:endParaRPr lang="ru-RU" dirty="0"/>
          </a:p>
        </p:txBody>
      </p:sp>
      <p:sp>
        <p:nvSpPr>
          <p:cNvPr id="3" name="Объект 2"/>
          <p:cNvSpPr>
            <a:spLocks noGrp="1"/>
          </p:cNvSpPr>
          <p:nvPr>
            <p:ph idx="1"/>
          </p:nvPr>
        </p:nvSpPr>
        <p:spPr/>
        <p:txBody>
          <a:bodyPr/>
          <a:lstStyle/>
          <a:p>
            <a:pPr marL="0" indent="0">
              <a:buNone/>
            </a:pPr>
            <a:r>
              <a:rPr lang="en-US" sz="4800" dirty="0"/>
              <a:t>a.	ancient Egypt</a:t>
            </a:r>
            <a:br>
              <a:rPr lang="en-US" sz="4800" dirty="0"/>
            </a:br>
            <a:r>
              <a:rPr lang="en-US" sz="4800" dirty="0"/>
              <a:t>b.	ancient Greece</a:t>
            </a:r>
            <a:br>
              <a:rPr lang="en-US" sz="4800" dirty="0"/>
            </a:br>
            <a:r>
              <a:rPr lang="en-US" sz="4800" dirty="0"/>
              <a:t>c.	ancient Rome</a:t>
            </a:r>
            <a:r>
              <a:rPr lang="en-US" dirty="0"/>
              <a:t/>
            </a:r>
            <a:br>
              <a:rPr lang="en-US" dirty="0"/>
            </a:br>
            <a:endParaRPr lang="ru-RU" dirty="0"/>
          </a:p>
        </p:txBody>
      </p:sp>
    </p:spTree>
    <p:extLst>
      <p:ext uri="{BB962C8B-B14F-4D97-AF65-F5344CB8AC3E}">
        <p14:creationId xmlns:p14="http://schemas.microsoft.com/office/powerpoint/2010/main" val="979391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dirty="0" smtClean="0">
                <a:solidFill>
                  <a:schemeClr val="accent4">
                    <a:lumMod val="50000"/>
                  </a:schemeClr>
                </a:solidFill>
              </a:rPr>
              <a:t>4. </a:t>
            </a:r>
            <a:r>
              <a:rPr lang="en-US" sz="5400" dirty="0">
                <a:solidFill>
                  <a:schemeClr val="accent4">
                    <a:lumMod val="50000"/>
                  </a:schemeClr>
                </a:solidFill>
              </a:rPr>
              <a:t>Guess the rebus:</a:t>
            </a:r>
            <a:endParaRPr lang="ru-RU" sz="5400" dirty="0">
              <a:solidFill>
                <a:schemeClr val="accent4">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5178" y="2424671"/>
            <a:ext cx="5338119" cy="3795309"/>
          </a:xfrm>
        </p:spPr>
      </p:pic>
    </p:spTree>
    <p:extLst>
      <p:ext uri="{BB962C8B-B14F-4D97-AF65-F5344CB8AC3E}">
        <p14:creationId xmlns:p14="http://schemas.microsoft.com/office/powerpoint/2010/main" val="2349467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6000" b="1" dirty="0">
                <a:solidFill>
                  <a:schemeClr val="accent4">
                    <a:lumMod val="50000"/>
                  </a:schemeClr>
                </a:solidFill>
              </a:rPr>
              <a:t>5</a:t>
            </a:r>
            <a:r>
              <a:rPr lang="en-US" sz="6000" b="1" dirty="0" smtClean="0">
                <a:solidFill>
                  <a:schemeClr val="accent4">
                    <a:lumMod val="50000"/>
                  </a:schemeClr>
                </a:solidFill>
              </a:rPr>
              <a:t>.</a:t>
            </a:r>
            <a:r>
              <a:rPr lang="en-US" sz="6000" b="1" dirty="0">
                <a:solidFill>
                  <a:schemeClr val="accent4">
                    <a:lumMod val="50000"/>
                  </a:schemeClr>
                </a:solidFill>
              </a:rPr>
              <a:t>	What do the five rings on the Olympic flag represent?</a:t>
            </a:r>
            <a:r>
              <a:rPr lang="en-US" dirty="0"/>
              <a:t/>
            </a:r>
            <a:br>
              <a:rPr lang="en-US" dirty="0"/>
            </a:br>
            <a:endParaRPr lang="ru-RU" dirty="0"/>
          </a:p>
        </p:txBody>
      </p:sp>
      <p:sp>
        <p:nvSpPr>
          <p:cNvPr id="3" name="Объект 2"/>
          <p:cNvSpPr>
            <a:spLocks noGrp="1"/>
          </p:cNvSpPr>
          <p:nvPr>
            <p:ph idx="1"/>
          </p:nvPr>
        </p:nvSpPr>
        <p:spPr/>
        <p:txBody>
          <a:bodyPr/>
          <a:lstStyle/>
          <a:p>
            <a:pPr marL="0" indent="0">
              <a:buNone/>
            </a:pPr>
            <a:r>
              <a:rPr lang="en-US" sz="4800" dirty="0"/>
              <a:t>a.	the five continents of the world</a:t>
            </a:r>
            <a:br>
              <a:rPr lang="en-US" sz="4800" dirty="0"/>
            </a:br>
            <a:r>
              <a:rPr lang="en-US" sz="4800" dirty="0"/>
              <a:t>b.	the five original Olympic events</a:t>
            </a:r>
            <a:br>
              <a:rPr lang="en-US" sz="4800" dirty="0"/>
            </a:br>
            <a:r>
              <a:rPr lang="en-US" sz="4800" dirty="0"/>
              <a:t>c.	the first five Olympic winners</a:t>
            </a:r>
            <a:r>
              <a:rPr lang="en-US" dirty="0"/>
              <a:t/>
            </a:r>
            <a:br>
              <a:rPr lang="en-US" dirty="0"/>
            </a:br>
            <a:endParaRPr lang="ru-RU" dirty="0"/>
          </a:p>
        </p:txBody>
      </p:sp>
    </p:spTree>
    <p:extLst>
      <p:ext uri="{BB962C8B-B14F-4D97-AF65-F5344CB8AC3E}">
        <p14:creationId xmlns:p14="http://schemas.microsoft.com/office/powerpoint/2010/main" val="735275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1426975"/>
            <a:ext cx="9601196" cy="1303867"/>
          </a:xfrm>
        </p:spPr>
        <p:txBody>
          <a:bodyPr>
            <a:normAutofit fontScale="90000"/>
          </a:bodyPr>
          <a:lstStyle/>
          <a:p>
            <a:r>
              <a:rPr lang="en-US" sz="6000" b="1" dirty="0">
                <a:solidFill>
                  <a:schemeClr val="accent4">
                    <a:lumMod val="50000"/>
                  </a:schemeClr>
                </a:solidFill>
              </a:rPr>
              <a:t>6.	How many players are there in a hockey team?</a:t>
            </a:r>
            <a:r>
              <a:rPr lang="en-US" dirty="0"/>
              <a:t/>
            </a:r>
            <a:br>
              <a:rPr lang="en-US" dirty="0"/>
            </a:br>
            <a:r>
              <a:rPr lang="en-US" dirty="0"/>
              <a:t/>
            </a:r>
            <a:br>
              <a:rPr lang="en-US" dirty="0"/>
            </a:br>
            <a:endParaRPr lang="ru-RU" dirty="0"/>
          </a:p>
        </p:txBody>
      </p:sp>
      <p:sp>
        <p:nvSpPr>
          <p:cNvPr id="3" name="Объект 2"/>
          <p:cNvSpPr>
            <a:spLocks noGrp="1"/>
          </p:cNvSpPr>
          <p:nvPr>
            <p:ph idx="1"/>
          </p:nvPr>
        </p:nvSpPr>
        <p:spPr/>
        <p:txBody>
          <a:bodyPr>
            <a:normAutofit/>
          </a:bodyPr>
          <a:lstStyle/>
          <a:p>
            <a:pPr marL="914400" indent="-914400">
              <a:buAutoNum type="alphaLcPeriod"/>
            </a:pPr>
            <a:r>
              <a:rPr lang="en-US" sz="4800" dirty="0" smtClean="0"/>
              <a:t>10</a:t>
            </a:r>
            <a:r>
              <a:rPr lang="en-US" sz="4800" dirty="0"/>
              <a:t>		</a:t>
            </a:r>
            <a:endParaRPr lang="en-US" sz="4800" dirty="0" smtClean="0"/>
          </a:p>
          <a:p>
            <a:pPr marL="914400" indent="-914400">
              <a:buAutoNum type="alphaLcPeriod"/>
            </a:pPr>
            <a:r>
              <a:rPr lang="en-US" sz="4800" dirty="0" smtClean="0"/>
              <a:t>11</a:t>
            </a:r>
            <a:r>
              <a:rPr lang="en-US" sz="4800" dirty="0"/>
              <a:t>		</a:t>
            </a:r>
            <a:endParaRPr lang="en-US" sz="4800" dirty="0" smtClean="0"/>
          </a:p>
          <a:p>
            <a:pPr marL="914400" indent="-914400">
              <a:buAutoNum type="alphaLcPeriod"/>
            </a:pPr>
            <a:r>
              <a:rPr lang="en-US" sz="4800" dirty="0" smtClean="0"/>
              <a:t>12</a:t>
            </a:r>
            <a:endParaRPr lang="ru-RU" sz="4800" dirty="0"/>
          </a:p>
        </p:txBody>
      </p:sp>
    </p:spTree>
    <p:extLst>
      <p:ext uri="{BB962C8B-B14F-4D97-AF65-F5344CB8AC3E}">
        <p14:creationId xmlns:p14="http://schemas.microsoft.com/office/powerpoint/2010/main" val="2658728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b="1" dirty="0" smtClean="0">
                <a:solidFill>
                  <a:schemeClr val="accent4">
                    <a:lumMod val="50000"/>
                  </a:schemeClr>
                </a:solidFill>
              </a:rPr>
              <a:t>7. </a:t>
            </a:r>
            <a:r>
              <a:rPr lang="en-US" sz="5400" b="1" dirty="0">
                <a:solidFill>
                  <a:schemeClr val="accent4">
                    <a:lumMod val="50000"/>
                  </a:schemeClr>
                </a:solidFill>
              </a:rPr>
              <a:t>Guess the rebus:</a:t>
            </a:r>
            <a:endParaRPr lang="ru-RU" sz="5400" b="1" dirty="0">
              <a:solidFill>
                <a:schemeClr val="accent4">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4511" y="2446638"/>
            <a:ext cx="8648441" cy="3731739"/>
          </a:xfrm>
        </p:spPr>
      </p:pic>
    </p:spTree>
    <p:extLst>
      <p:ext uri="{BB962C8B-B14F-4D97-AF65-F5344CB8AC3E}">
        <p14:creationId xmlns:p14="http://schemas.microsoft.com/office/powerpoint/2010/main" val="2261992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b="1" dirty="0" smtClean="0">
                <a:solidFill>
                  <a:schemeClr val="accent4">
                    <a:lumMod val="50000"/>
                  </a:schemeClr>
                </a:solidFill>
              </a:rPr>
              <a:t>8. </a:t>
            </a:r>
            <a:r>
              <a:rPr lang="en-US" sz="5400" b="1" dirty="0">
                <a:solidFill>
                  <a:schemeClr val="accent4">
                    <a:lumMod val="50000"/>
                  </a:schemeClr>
                </a:solidFill>
              </a:rPr>
              <a:t>Guess the rebus:</a:t>
            </a:r>
            <a:endParaRPr lang="ru-RU" sz="5400" b="1" dirty="0">
              <a:solidFill>
                <a:schemeClr val="accent4">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2119" y="2459251"/>
            <a:ext cx="6485394" cy="3743841"/>
          </a:xfrm>
        </p:spPr>
      </p:pic>
    </p:spTree>
    <p:extLst>
      <p:ext uri="{BB962C8B-B14F-4D97-AF65-F5344CB8AC3E}">
        <p14:creationId xmlns:p14="http://schemas.microsoft.com/office/powerpoint/2010/main" val="2911915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3762" y="1253065"/>
            <a:ext cx="10824519" cy="1303867"/>
          </a:xfrm>
        </p:spPr>
        <p:txBody>
          <a:bodyPr>
            <a:normAutofit fontScale="90000"/>
          </a:bodyPr>
          <a:lstStyle/>
          <a:p>
            <a:r>
              <a:rPr lang="en-US" sz="6000" b="1" dirty="0">
                <a:solidFill>
                  <a:schemeClr val="accent4">
                    <a:lumMod val="50000"/>
                  </a:schemeClr>
                </a:solidFill>
              </a:rPr>
              <a:t>9</a:t>
            </a:r>
            <a:r>
              <a:rPr lang="en-US" sz="6000" b="1" dirty="0" smtClean="0">
                <a:solidFill>
                  <a:schemeClr val="accent4">
                    <a:lumMod val="50000"/>
                  </a:schemeClr>
                </a:solidFill>
              </a:rPr>
              <a:t>.</a:t>
            </a:r>
            <a:r>
              <a:rPr lang="en-US" sz="6000" b="1" dirty="0">
                <a:solidFill>
                  <a:schemeClr val="accent4">
                    <a:lumMod val="50000"/>
                  </a:schemeClr>
                </a:solidFill>
              </a:rPr>
              <a:t>	If the score is 0-0, the game is </a:t>
            </a:r>
            <a:r>
              <a:rPr lang="en-US" sz="6000" b="1" dirty="0" smtClean="0">
                <a:solidFill>
                  <a:schemeClr val="accent4">
                    <a:lumMod val="50000"/>
                  </a:schemeClr>
                </a:solidFill>
              </a:rPr>
              <a:t>a …</a:t>
            </a:r>
            <a:r>
              <a:rPr lang="en-US" dirty="0"/>
              <a:t/>
            </a:r>
            <a:br>
              <a:rPr lang="en-US" dirty="0"/>
            </a:br>
            <a:endParaRPr lang="ru-RU" dirty="0"/>
          </a:p>
        </p:txBody>
      </p:sp>
      <p:sp>
        <p:nvSpPr>
          <p:cNvPr id="3" name="Объект 2"/>
          <p:cNvSpPr>
            <a:spLocks noGrp="1"/>
          </p:cNvSpPr>
          <p:nvPr>
            <p:ph idx="1"/>
          </p:nvPr>
        </p:nvSpPr>
        <p:spPr/>
        <p:txBody>
          <a:bodyPr/>
          <a:lstStyle/>
          <a:p>
            <a:pPr marL="0" indent="0">
              <a:buNone/>
            </a:pPr>
            <a:r>
              <a:rPr lang="en-US" sz="4800" dirty="0">
                <a:solidFill>
                  <a:schemeClr val="accent4">
                    <a:lumMod val="50000"/>
                  </a:schemeClr>
                </a:solidFill>
              </a:rPr>
              <a:t>a.	draw</a:t>
            </a:r>
            <a:br>
              <a:rPr lang="en-US" sz="4800" dirty="0">
                <a:solidFill>
                  <a:schemeClr val="accent4">
                    <a:lumMod val="50000"/>
                  </a:schemeClr>
                </a:solidFill>
              </a:rPr>
            </a:br>
            <a:r>
              <a:rPr lang="en-US" sz="4800" dirty="0">
                <a:solidFill>
                  <a:schemeClr val="accent4">
                    <a:lumMod val="50000"/>
                  </a:schemeClr>
                </a:solidFill>
              </a:rPr>
              <a:t>b.	win</a:t>
            </a:r>
            <a:br>
              <a:rPr lang="en-US" sz="4800" dirty="0">
                <a:solidFill>
                  <a:schemeClr val="accent4">
                    <a:lumMod val="50000"/>
                  </a:schemeClr>
                </a:solidFill>
              </a:rPr>
            </a:br>
            <a:r>
              <a:rPr lang="en-US" sz="4800" dirty="0">
                <a:solidFill>
                  <a:schemeClr val="accent4">
                    <a:lumMod val="50000"/>
                  </a:schemeClr>
                </a:solidFill>
              </a:rPr>
              <a:t>c.	zero</a:t>
            </a:r>
            <a:r>
              <a:rPr lang="en-US" dirty="0"/>
              <a:t/>
            </a:r>
            <a:br>
              <a:rPr lang="en-US" dirty="0"/>
            </a:br>
            <a:endParaRPr lang="ru-RU" dirty="0"/>
          </a:p>
        </p:txBody>
      </p:sp>
    </p:spTree>
    <p:extLst>
      <p:ext uri="{BB962C8B-B14F-4D97-AF65-F5344CB8AC3E}">
        <p14:creationId xmlns:p14="http://schemas.microsoft.com/office/powerpoint/2010/main" val="2811512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4">
                    <a:lumMod val="50000"/>
                  </a:schemeClr>
                </a:solidFill>
              </a:rPr>
              <a:t>10. “The </a:t>
            </a:r>
            <a:r>
              <a:rPr lang="en-US" b="1" dirty="0">
                <a:solidFill>
                  <a:schemeClr val="accent4">
                    <a:lumMod val="50000"/>
                  </a:schemeClr>
                </a:solidFill>
              </a:rPr>
              <a:t>queen of all </a:t>
            </a:r>
            <a:r>
              <a:rPr lang="en-US" b="1" dirty="0" smtClean="0">
                <a:solidFill>
                  <a:schemeClr val="accent4">
                    <a:lumMod val="50000"/>
                  </a:schemeClr>
                </a:solidFill>
              </a:rPr>
              <a:t>sports“ is … . </a:t>
            </a:r>
            <a:endParaRPr lang="ru-RU" b="1" dirty="0">
              <a:solidFill>
                <a:schemeClr val="accent4">
                  <a:lumMod val="50000"/>
                </a:schemeClr>
              </a:solidFill>
            </a:endParaRPr>
          </a:p>
        </p:txBody>
      </p:sp>
      <p:sp>
        <p:nvSpPr>
          <p:cNvPr id="3" name="Объект 2"/>
          <p:cNvSpPr>
            <a:spLocks noGrp="1"/>
          </p:cNvSpPr>
          <p:nvPr>
            <p:ph idx="1"/>
          </p:nvPr>
        </p:nvSpPr>
        <p:spPr/>
        <p:txBody>
          <a:bodyPr>
            <a:normAutofit/>
          </a:bodyPr>
          <a:lstStyle/>
          <a:p>
            <a:pPr marL="457200" indent="-457200">
              <a:buFont typeface="Arial"/>
              <a:buAutoNum type="alphaLcPeriod"/>
            </a:pPr>
            <a:r>
              <a:rPr lang="en-US" sz="4800" dirty="0"/>
              <a:t>Gymnastics</a:t>
            </a:r>
          </a:p>
          <a:p>
            <a:pPr marL="457200" indent="-457200">
              <a:buAutoNum type="alphaLcPeriod"/>
            </a:pPr>
            <a:r>
              <a:rPr lang="en-US" sz="4800" dirty="0" smtClean="0"/>
              <a:t>Athletics </a:t>
            </a:r>
          </a:p>
          <a:p>
            <a:pPr marL="457200" indent="-457200">
              <a:buAutoNum type="alphaLcPeriod"/>
            </a:pPr>
            <a:r>
              <a:rPr lang="en-US" sz="4800" dirty="0" smtClean="0"/>
              <a:t>Diving</a:t>
            </a:r>
            <a:endParaRPr lang="ru-RU" sz="4800" dirty="0"/>
          </a:p>
        </p:txBody>
      </p:sp>
    </p:spTree>
    <p:extLst>
      <p:ext uri="{BB962C8B-B14F-4D97-AF65-F5344CB8AC3E}">
        <p14:creationId xmlns:p14="http://schemas.microsoft.com/office/powerpoint/2010/main" val="1107317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b="1" dirty="0" smtClean="0">
                <a:solidFill>
                  <a:schemeClr val="accent4">
                    <a:lumMod val="50000"/>
                  </a:schemeClr>
                </a:solidFill>
              </a:rPr>
              <a:t>11. </a:t>
            </a:r>
            <a:r>
              <a:rPr lang="en-US" sz="5400" b="1" dirty="0">
                <a:solidFill>
                  <a:schemeClr val="accent4">
                    <a:lumMod val="50000"/>
                  </a:schemeClr>
                </a:solidFill>
              </a:rPr>
              <a:t>Guess the rebus:</a:t>
            </a:r>
            <a:endParaRPr lang="ru-RU" sz="5400" b="1" dirty="0">
              <a:solidFill>
                <a:schemeClr val="accent4">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7016" y="2421078"/>
            <a:ext cx="9178993" cy="3806728"/>
          </a:xfrm>
        </p:spPr>
      </p:pic>
    </p:spTree>
    <p:extLst>
      <p:ext uri="{BB962C8B-B14F-4D97-AF65-F5344CB8AC3E}">
        <p14:creationId xmlns:p14="http://schemas.microsoft.com/office/powerpoint/2010/main" val="402897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b="1" dirty="0" smtClean="0">
                <a:solidFill>
                  <a:schemeClr val="accent4">
                    <a:lumMod val="50000"/>
                  </a:schemeClr>
                </a:solidFill>
              </a:rPr>
              <a:t>12. </a:t>
            </a:r>
            <a:r>
              <a:rPr lang="en-US" sz="5400" b="1" dirty="0">
                <a:solidFill>
                  <a:schemeClr val="accent4">
                    <a:lumMod val="50000"/>
                  </a:schemeClr>
                </a:solidFill>
              </a:rPr>
              <a:t>Guess the rebus:</a:t>
            </a:r>
            <a:endParaRPr lang="ru-RU" sz="5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36325" y="2471619"/>
            <a:ext cx="5943599" cy="3757792"/>
          </a:xfrm>
        </p:spPr>
      </p:pic>
    </p:spTree>
    <p:extLst>
      <p:ext uri="{BB962C8B-B14F-4D97-AF65-F5344CB8AC3E}">
        <p14:creationId xmlns:p14="http://schemas.microsoft.com/office/powerpoint/2010/main" val="615173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HOMEWORK</a:t>
            </a:r>
            <a:endParaRPr lang="ru-RU" b="1" dirty="0">
              <a:solidFill>
                <a:srgbClr val="FF0000"/>
              </a:solidFill>
            </a:endParaRPr>
          </a:p>
        </p:txBody>
      </p:sp>
      <p:sp>
        <p:nvSpPr>
          <p:cNvPr id="3" name="Объект 2"/>
          <p:cNvSpPr>
            <a:spLocks noGrp="1"/>
          </p:cNvSpPr>
          <p:nvPr>
            <p:ph idx="1"/>
          </p:nvPr>
        </p:nvSpPr>
        <p:spPr/>
        <p:txBody>
          <a:bodyPr/>
          <a:lstStyle/>
          <a:p>
            <a:pPr marL="0" indent="0" algn="ctr">
              <a:buNone/>
            </a:pPr>
            <a:r>
              <a:rPr lang="en-US" b="1" dirty="0">
                <a:solidFill>
                  <a:schemeClr val="accent4">
                    <a:lumMod val="50000"/>
                  </a:schemeClr>
                </a:solidFill>
                <a:latin typeface="Arial Black" panose="020B0A04020102020204" pitchFamily="34" charset="0"/>
              </a:rPr>
              <a:t>Make a report about your </a:t>
            </a:r>
            <a:r>
              <a:rPr lang="en-US" b="1" dirty="0" err="1">
                <a:solidFill>
                  <a:schemeClr val="accent4">
                    <a:lumMod val="50000"/>
                  </a:schemeClr>
                </a:solidFill>
                <a:latin typeface="Arial Black" panose="020B0A04020102020204" pitchFamily="34" charset="0"/>
              </a:rPr>
              <a:t>favourite</a:t>
            </a:r>
            <a:r>
              <a:rPr lang="en-US" b="1" dirty="0">
                <a:solidFill>
                  <a:schemeClr val="accent4">
                    <a:lumMod val="50000"/>
                  </a:schemeClr>
                </a:solidFill>
                <a:latin typeface="Arial Black" panose="020B0A04020102020204" pitchFamily="34" charset="0"/>
              </a:rPr>
              <a:t> sport. </a:t>
            </a:r>
            <a:endParaRPr lang="en-US" b="1" dirty="0" smtClean="0">
              <a:solidFill>
                <a:schemeClr val="accent4">
                  <a:lumMod val="50000"/>
                </a:schemeClr>
              </a:solidFill>
              <a:latin typeface="Arial Black" panose="020B0A04020102020204" pitchFamily="34" charset="0"/>
            </a:endParaRPr>
          </a:p>
          <a:p>
            <a:pPr marL="0" indent="0" algn="ctr">
              <a:buNone/>
            </a:pPr>
            <a:r>
              <a:rPr lang="en-US" b="1" dirty="0" smtClean="0">
                <a:solidFill>
                  <a:schemeClr val="accent4">
                    <a:lumMod val="50000"/>
                  </a:schemeClr>
                </a:solidFill>
                <a:latin typeface="Arial Black" panose="020B0A04020102020204" pitchFamily="34" charset="0"/>
              </a:rPr>
              <a:t>Use </a:t>
            </a:r>
            <a:r>
              <a:rPr lang="en-US" b="1" dirty="0">
                <a:solidFill>
                  <a:schemeClr val="accent4">
                    <a:lumMod val="50000"/>
                  </a:schemeClr>
                </a:solidFill>
                <a:latin typeface="Arial Black" panose="020B0A04020102020204" pitchFamily="34" charset="0"/>
              </a:rPr>
              <a:t>Ex.11p.109 </a:t>
            </a:r>
            <a:endParaRPr lang="ru-RU" b="1" dirty="0">
              <a:solidFill>
                <a:schemeClr val="accent4">
                  <a:lumMod val="50000"/>
                </a:schemeClr>
              </a:solidFill>
              <a:latin typeface="Arial Black" panose="020B0A04020102020204" pitchFamily="34" charset="0"/>
            </a:endParaRPr>
          </a:p>
        </p:txBody>
      </p:sp>
    </p:spTree>
    <p:extLst>
      <p:ext uri="{BB962C8B-B14F-4D97-AF65-F5344CB8AC3E}">
        <p14:creationId xmlns:p14="http://schemas.microsoft.com/office/powerpoint/2010/main" val="6205286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45975" y="1123548"/>
            <a:ext cx="9601196" cy="4552322"/>
          </a:xfrm>
        </p:spPr>
        <p:txBody>
          <a:bodyPr>
            <a:normAutofit/>
          </a:bodyPr>
          <a:lstStyle/>
          <a:p>
            <a:pPr marL="0" indent="0" algn="ctr">
              <a:buNone/>
            </a:pPr>
            <a:r>
              <a:rPr lang="en-US" sz="4800" b="1" dirty="0">
                <a:solidFill>
                  <a:schemeClr val="accent1">
                    <a:lumMod val="75000"/>
                  </a:schemeClr>
                </a:solidFill>
              </a:rPr>
              <a:t>Thank you for your work</a:t>
            </a:r>
            <a:r>
              <a:rPr lang="en-US" sz="4800" b="1" dirty="0" smtClean="0">
                <a:solidFill>
                  <a:schemeClr val="accent1">
                    <a:lumMod val="75000"/>
                  </a:schemeClr>
                </a:solidFill>
              </a:rPr>
              <a:t>!</a:t>
            </a:r>
          </a:p>
          <a:p>
            <a:pPr marL="0" indent="0" algn="ctr">
              <a:buNone/>
            </a:pPr>
            <a:endParaRPr lang="en-US" sz="4800" b="1" dirty="0">
              <a:solidFill>
                <a:schemeClr val="accent1">
                  <a:lumMod val="75000"/>
                </a:schemeClr>
              </a:solidFill>
            </a:endParaRPr>
          </a:p>
          <a:p>
            <a:pPr marL="0" indent="0" algn="ctr">
              <a:buNone/>
            </a:pPr>
            <a:r>
              <a:rPr lang="en-US" sz="4800" b="1" dirty="0">
                <a:solidFill>
                  <a:schemeClr val="accent1">
                    <a:lumMod val="75000"/>
                  </a:schemeClr>
                </a:solidFill>
              </a:rPr>
              <a:t>The lesson is over! </a:t>
            </a:r>
            <a:endParaRPr lang="en-US" sz="4800" b="1" dirty="0" smtClean="0">
              <a:solidFill>
                <a:schemeClr val="accent1">
                  <a:lumMod val="75000"/>
                </a:schemeClr>
              </a:solidFill>
            </a:endParaRPr>
          </a:p>
          <a:p>
            <a:pPr marL="0" indent="0" algn="ctr">
              <a:buNone/>
            </a:pPr>
            <a:r>
              <a:rPr lang="en-US" sz="8800" b="1" dirty="0" smtClean="0">
                <a:solidFill>
                  <a:srgbClr val="FF0000"/>
                </a:solidFill>
              </a:rPr>
              <a:t>Good </a:t>
            </a:r>
            <a:r>
              <a:rPr lang="en-US" sz="8800" b="1" dirty="0">
                <a:solidFill>
                  <a:srgbClr val="FF0000"/>
                </a:solidFill>
              </a:rPr>
              <a:t>bye!</a:t>
            </a:r>
          </a:p>
          <a:p>
            <a:endParaRPr lang="ru-RU" dirty="0"/>
          </a:p>
        </p:txBody>
      </p:sp>
    </p:spTree>
    <p:extLst>
      <p:ext uri="{BB962C8B-B14F-4D97-AF65-F5344CB8AC3E}">
        <p14:creationId xmlns:p14="http://schemas.microsoft.com/office/powerpoint/2010/main" val="9078146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279</TotalTime>
  <Words>308</Words>
  <Application>Microsoft Office PowerPoint</Application>
  <PresentationFormat>Широкоэкранный</PresentationFormat>
  <Paragraphs>66</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Arial Black</vt:lpstr>
      <vt:lpstr>Garamond</vt:lpstr>
      <vt:lpstr>Palatino Linotype</vt:lpstr>
      <vt:lpstr>Натуральные материалы</vt:lpstr>
      <vt:lpstr>Wellcome  to our lesson</vt:lpstr>
      <vt:lpstr>Презентация PowerPoint</vt:lpstr>
      <vt:lpstr>Exercise 16 on page 110 (textbook)</vt:lpstr>
      <vt:lpstr>Презентация PowerPoint</vt:lpstr>
      <vt:lpstr>DEGREES OF COMPARISON OF ADJECTIVES</vt:lpstr>
      <vt:lpstr>Исключения  </vt:lpstr>
      <vt:lpstr>Exercise 15 on page 110 (textbook)</vt:lpstr>
      <vt:lpstr>1. What do you use to hit a ball in golf? </vt:lpstr>
      <vt:lpstr>2. Guess the rebus:</vt:lpstr>
      <vt:lpstr>3. Which country was the original home of Olympic Games? </vt:lpstr>
      <vt:lpstr>4. Guess the rebus:</vt:lpstr>
      <vt:lpstr>5. What do the five rings on the Olympic flag represent? </vt:lpstr>
      <vt:lpstr>6. How many players are there in a hockey team?  </vt:lpstr>
      <vt:lpstr>7. Guess the rebus:</vt:lpstr>
      <vt:lpstr>8. Guess the rebus:</vt:lpstr>
      <vt:lpstr>9. If the score is 0-0, the game is a … </vt:lpstr>
      <vt:lpstr>10. “The queen of all sports“ is … . </vt:lpstr>
      <vt:lpstr>11. Guess the rebus:</vt:lpstr>
      <vt:lpstr>12. Guess the rebus:</vt:lpstr>
      <vt:lpstr>HOMEWORK</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Wellcome  to our lesson</dc:title>
  <dc:creator>кабинет 29</dc:creator>
  <cp:lastModifiedBy>кабинет 29</cp:lastModifiedBy>
  <cp:revision>14</cp:revision>
  <dcterms:created xsi:type="dcterms:W3CDTF">2019-05-22T06:53:11Z</dcterms:created>
  <dcterms:modified xsi:type="dcterms:W3CDTF">2019-05-22T14:03:39Z</dcterms:modified>
</cp:coreProperties>
</file>