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79" r:id="rId21"/>
    <p:sldId id="278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603" autoAdjust="0"/>
    <p:restoredTop sz="94660"/>
  </p:normalViewPr>
  <p:slideViewPr>
    <p:cSldViewPr>
      <p:cViewPr>
        <p:scale>
          <a:sx n="70" d="100"/>
          <a:sy n="70" d="100"/>
        </p:scale>
        <p:origin x="-146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CFC9F-C769-460F-B88D-A8854455FB3B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D24C8-8919-4991-B846-736451BC7C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5671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Наличие хлоропластов, крупной вакуоли и клеточной стенки – отличительная особенность клеток растений.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D24C8-8919-4991-B846-736451BC7C2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5778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Сейчас я предлагаю закрепить изученный материал, выполнив следующие задания.</a:t>
            </a:r>
          </a:p>
          <a:p>
            <a:r>
              <a:rPr lang="ru-RU" dirty="0" smtClean="0"/>
              <a:t>Подпишите составные части растительной клетки.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D24C8-8919-4991-B846-736451BC7C2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845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Тест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Выберите правильный ответ из трёх предложенных. Буквенные обозначения правильных ответов запишите в строчку.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D24C8-8919-4991-B846-736451BC7C24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5324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вы правильно ответите на вопросы теста, то вы получите ключевое слово, которое будет для вас оценкой усвоения нового материала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МОЛОДЕЦ!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6D24C8-8919-4991-B846-736451BC7C24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0029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microsoft.com/office/2007/relationships/hdphoto" Target="../media/hdphoto7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936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194" name="AutoShape 2" descr="https://opt812.ru/assets/cache_image/img/304x/30412/Image_1500x1500_3f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C:\Users\Мой\Desktop\img2.jpg"/>
          <p:cNvPicPr>
            <a:picLocks noChangeAspect="1" noChangeArrowheads="1"/>
          </p:cNvPicPr>
          <p:nvPr/>
        </p:nvPicPr>
        <p:blipFill rotWithShape="1">
          <a:blip r:embed="rId3"/>
          <a:srcRect l="8857" t="6953" b="18635"/>
          <a:stretch/>
        </p:blipFill>
        <p:spPr bwMode="auto">
          <a:xfrm>
            <a:off x="1803400" y="355599"/>
            <a:ext cx="6076954" cy="372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051720" y="4221088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КЛЕТКА</a:t>
            </a:r>
            <a:endParaRPr lang="ru-RU" sz="8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786" y="6000768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Составитель: педагог по биологии </a:t>
            </a:r>
            <a:r>
              <a:rPr lang="ru-RU" b="1" dirty="0" err="1" smtClean="0"/>
              <a:t>Шагманова</a:t>
            </a:r>
            <a:r>
              <a:rPr lang="ru-RU" b="1" dirty="0" smtClean="0"/>
              <a:t> З.Р.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603448"/>
            <a:ext cx="9144000" cy="746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6" name="AutoShape 2" descr="https://ds05.infourok.ru/uploads/ex/08dc/000f5ea3-382854d4/5/hello_html_7fc979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 descr="img8.jpg"/>
          <p:cNvPicPr>
            <a:picLocks noChangeAspect="1"/>
          </p:cNvPicPr>
          <p:nvPr/>
        </p:nvPicPr>
        <p:blipFill>
          <a:blip r:embed="rId4"/>
          <a:srcRect l="14062" t="42708" r="56250" b="8333"/>
          <a:stretch>
            <a:fillRect/>
          </a:stretch>
        </p:blipFill>
        <p:spPr>
          <a:xfrm rot="16200000">
            <a:off x="1071538" y="285728"/>
            <a:ext cx="213706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8.jpg"/>
          <p:cNvPicPr>
            <a:picLocks noChangeAspect="1"/>
          </p:cNvPicPr>
          <p:nvPr/>
        </p:nvPicPr>
        <p:blipFill>
          <a:blip r:embed="rId4"/>
          <a:srcRect l="53125" t="43750" r="9375" b="11458"/>
          <a:stretch>
            <a:fillRect/>
          </a:stretch>
        </p:blipFill>
        <p:spPr>
          <a:xfrm>
            <a:off x="5286380" y="500042"/>
            <a:ext cx="2500330" cy="2239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14348" y="2857496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Растительная клетка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57818" y="3071810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Животная клетка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6000768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Грибная клетка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5929330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Бактериальная клетка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003.jpg"/>
          <p:cNvPicPr>
            <a:picLocks noChangeAspect="1"/>
          </p:cNvPicPr>
          <p:nvPr/>
        </p:nvPicPr>
        <p:blipFill>
          <a:blip r:embed="rId5"/>
          <a:srcRect t="28125" b="4166"/>
          <a:stretch>
            <a:fillRect/>
          </a:stretch>
        </p:blipFill>
        <p:spPr>
          <a:xfrm>
            <a:off x="4643438" y="3929066"/>
            <a:ext cx="4079631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Мой\Desktop\img14.jpg"/>
          <p:cNvPicPr>
            <a:picLocks noChangeAspect="1" noChangeArrowheads="1"/>
          </p:cNvPicPr>
          <p:nvPr/>
        </p:nvPicPr>
        <p:blipFill>
          <a:blip r:embed="rId6"/>
          <a:srcRect l="25382" t="31389" r="32431" b="20694"/>
          <a:stretch>
            <a:fillRect/>
          </a:stretch>
        </p:blipFill>
        <p:spPr bwMode="auto">
          <a:xfrm>
            <a:off x="500034" y="3571876"/>
            <a:ext cx="2857488" cy="243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40" y="0"/>
            <a:ext cx="9144000" cy="699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files.school-collection.edu.ru/dlrstore/740d69c3-8b8c-11db-b606-0800200c9a66/03_02_01_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143250"/>
            <a:ext cx="4071937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" descr="Биография Роберта Гука,забытого ген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0193"/>
            <a:ext cx="2773512" cy="2971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3184252" y="985838"/>
            <a:ext cx="4743450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>
                <a:solidFill>
                  <a:srgbClr val="40404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600">
                <a:solidFill>
                  <a:srgbClr val="40404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400">
                <a:solidFill>
                  <a:srgbClr val="40404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Font typeface="Wingdings 2" pitchFamily="18" charset="2"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Первые изображения </a:t>
            </a:r>
            <a:r>
              <a:rPr lang="ru-RU" alt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клетки</a:t>
            </a: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были сделаны </a:t>
            </a:r>
            <a:r>
              <a:rPr lang="ru-RU" alt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Робертом Гуком в 1665 г. </a:t>
            </a:r>
          </a:p>
        </p:txBody>
      </p:sp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214313" y="3143250"/>
            <a:ext cx="4857750" cy="35401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>
                <a:solidFill>
                  <a:srgbClr val="40404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600">
                <a:solidFill>
                  <a:srgbClr val="40404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400">
                <a:solidFill>
                  <a:srgbClr val="40404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Clr>
                <a:srgbClr val="404040"/>
              </a:buClr>
              <a:buFont typeface="Wingdings 2" pitchFamily="18" charset="2"/>
              <a:buChar char=""/>
              <a:defRPr sz="1200">
                <a:solidFill>
                  <a:srgbClr val="40404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время изучения среза обычной пробки он обнаружил, что в ее состав входит большое количество мельчайших образований, которые были похожи на ячейки. Он и назвал их впервые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клетками.</a:t>
            </a:r>
          </a:p>
        </p:txBody>
      </p:sp>
      <p:pic>
        <p:nvPicPr>
          <p:cNvPr id="6150" name="Picture 2" descr="строение растительной клетки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-459432"/>
            <a:ext cx="1907704" cy="158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4337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6474" y="260648"/>
            <a:ext cx="7286676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Клетка обладает всеми признаками живого организма (питание, дыхание, рост, развитие, размножение, выделение, обмен веществ).</a:t>
            </a:r>
          </a:p>
        </p:txBody>
      </p:sp>
      <p:sp>
        <p:nvSpPr>
          <p:cNvPr id="5122" name="AutoShape 2" descr="https://www.5-nt.ru/Storage/Image/BlogItemGardener/Image/big/11103/prol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Размножение и развитие растений - окружающий мир, презентации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49" t="8819" r="3719" b="18680"/>
          <a:stretch/>
        </p:blipFill>
        <p:spPr bwMode="auto">
          <a:xfrm>
            <a:off x="713615" y="2852936"/>
            <a:ext cx="7961849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77326"/>
            <a:ext cx="9144000" cy="693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9527" y="-77326"/>
            <a:ext cx="8424936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Основой строения всех живых организмов является клетка. Это наименьшая часть организма, способная самостоятельно существовать и имеющая все признаки жизни.</a:t>
            </a:r>
            <a:endParaRPr lang="ru-RU" sz="2200" dirty="0"/>
          </a:p>
        </p:txBody>
      </p:sp>
      <p:pic>
        <p:nvPicPr>
          <p:cNvPr id="1026" name="Picture 2" descr="https://ykl-res.azureedge.net/350bf391-5423-4859-a18c-add47d6fa98f/bloodorange3418376640w6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5468" y="1507699"/>
            <a:ext cx="2592288" cy="20040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76256" y="3235343"/>
            <a:ext cx="2024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Клетки апельсина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87760" y="1772816"/>
            <a:ext cx="3744416" cy="3477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Клетки мякоти апельсина или грейпфрута можно видеть невооружённым глазом или при помощи лупы. </a:t>
            </a:r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Многие </a:t>
            </a:r>
            <a:r>
              <a:rPr lang="ru-RU" sz="2000" dirty="0"/>
              <a:t>клетки настолько малы, что их можно увидеть только под микроскопом. То, что живые организмы состоят из клеток, учёные открыли ещё в 17 веке.</a:t>
            </a:r>
          </a:p>
        </p:txBody>
      </p:sp>
      <p:pic>
        <p:nvPicPr>
          <p:cNvPr id="8" name="Picture 2" descr="хлорелл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7654" y="378904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061612" y="5562833"/>
            <a:ext cx="2872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Одноклеточная водоросль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5189" y="6093296"/>
            <a:ext cx="7913612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Известны самостоятельно существующие организмы, состоящие из одной клетки, например, простейшими является часть зелёных водорослей.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3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840760" cy="48706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69116" y="770126"/>
            <a:ext cx="77672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Строение растительной клетки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800" y="407246"/>
            <a:ext cx="5688632" cy="26776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Ядро —</a:t>
            </a:r>
            <a:r>
              <a:rPr lang="ru-RU" sz="2400" dirty="0"/>
              <a:t> самая важная составная часть клетки. Ядро отвечает за все процессы, происходящие в клетке. Ядро содержит наследственную информацию о том, какой будет новая клетка, которая образуется в результате процесса деления.</a:t>
            </a:r>
          </a:p>
        </p:txBody>
      </p:sp>
      <p:pic>
        <p:nvPicPr>
          <p:cNvPr id="3" name="Picture 2" descr="http://school.xvatit.com/images/f/f0/Bio9_6_3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84902"/>
            <a:ext cx="4770592" cy="34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http://25rus.org/images/ekonomika/ochrana-majetk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59" y="2924944"/>
            <a:ext cx="2735585" cy="221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12159" y="5373216"/>
            <a:ext cx="2736850" cy="720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Хозяин квартиры – следит за порядком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836712"/>
            <a:ext cx="4320480" cy="20159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500" b="1" dirty="0"/>
              <a:t>Цитоплазма</a:t>
            </a:r>
            <a:r>
              <a:rPr lang="ru-RU" sz="2500" dirty="0"/>
              <a:t> — бесцветное, вязкое вещество, наполняющее клетку. В цитоплазме находятся все остальные части клетки.</a:t>
            </a:r>
          </a:p>
        </p:txBody>
      </p:sp>
      <p:pic>
        <p:nvPicPr>
          <p:cNvPr id="3" name="Picture 2" descr="http://im4-tub-ru.yandex.net/i?id=417689280-51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4616" y="3717032"/>
            <a:ext cx="278447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59061" y="5878190"/>
            <a:ext cx="2808288" cy="7921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Внутреннее убранство квартиры</a:t>
            </a:r>
          </a:p>
        </p:txBody>
      </p:sp>
      <p:pic>
        <p:nvPicPr>
          <p:cNvPr id="5" name="Picture 2" descr="cytoplas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52736"/>
            <a:ext cx="333375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Клетка и ее строение: оболочка, цитоплазма, ядро, вакуоли.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02" t="20240" r="29468" b="11019"/>
          <a:stretch/>
        </p:blipFill>
        <p:spPr bwMode="auto">
          <a:xfrm>
            <a:off x="4499992" y="4034424"/>
            <a:ext cx="2808312" cy="223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98729" y="4576941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Цитоплазма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692696"/>
            <a:ext cx="4572000" cy="31700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2500" b="1" dirty="0"/>
              <a:t>Мембрана</a:t>
            </a:r>
            <a:r>
              <a:rPr lang="ru-RU" sz="2500" dirty="0"/>
              <a:t> — тонкая полупроницаемая плёнка, которая окружает цитоплазму и отвечает за поступление в клетку и вывод из неё различных веществ. Она находится под клеточной стенкой.</a:t>
            </a:r>
          </a:p>
        </p:txBody>
      </p:sp>
      <p:pic>
        <p:nvPicPr>
          <p:cNvPr id="3" name="Picture 2" descr="http://i1.wesco.fr/media/catalog/product/cache/2/image/400x300/9f3d7a41ffbca01790fbdc0197d9c171/2/6/26497_P_26497@P2@X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1552" y="628720"/>
            <a:ext cx="39370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im0-tub-ru.yandex.net/i?id=408759955-17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56881"/>
            <a:ext cx="3024669" cy="201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54464" y="4793704"/>
            <a:ext cx="3168650" cy="936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Стена дома – придает форму.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Входная дверь  - впускает в квартиру только своих. </a:t>
            </a:r>
          </a:p>
        </p:txBody>
      </p:sp>
    </p:spTree>
    <p:extLst>
      <p:ext uri="{BB962C8B-B14F-4D97-AF65-F5344CB8AC3E}">
        <p14:creationId xmlns:p14="http://schemas.microsoft.com/office/powerpoint/2010/main" xmlns="" val="96483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листья — Background leav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01924" y="197597"/>
            <a:ext cx="6382444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 растительной клетке имеются части (органоиды), которых нет в клетках животных. Это клеточная стенка, пластиды и вакуоль.</a:t>
            </a:r>
          </a:p>
        </p:txBody>
      </p:sp>
      <p:pic>
        <p:nvPicPr>
          <p:cNvPr id="2050" name="Picture 2" descr="Атомики, для развития навыков самопознания с учетом природных способностей  школьников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74" t="11217" r="2823" b="5479"/>
          <a:stretch/>
        </p:blipFill>
        <p:spPr bwMode="auto">
          <a:xfrm>
            <a:off x="949945" y="2024095"/>
            <a:ext cx="6934423" cy="464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481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14140" y="260648"/>
            <a:ext cx="6984776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Клеточная стенка </a:t>
            </a:r>
            <a:r>
              <a:rPr lang="ru-RU" sz="2800" dirty="0"/>
              <a:t>защищает</a:t>
            </a:r>
            <a:r>
              <a:rPr lang="ru-RU" sz="2800" b="1" dirty="0"/>
              <a:t> </a:t>
            </a:r>
            <a:r>
              <a:rPr lang="ru-RU" sz="2800" dirty="0"/>
              <a:t>клетку и придаёт ей определённую форму. В состав клеточной стенки входит </a:t>
            </a:r>
            <a:r>
              <a:rPr lang="ru-RU" sz="2800" i="1" dirty="0"/>
              <a:t>целлюлоза</a:t>
            </a:r>
            <a:r>
              <a:rPr lang="ru-RU" sz="2800" dirty="0"/>
              <a:t>, придающая прочность.</a:t>
            </a:r>
          </a:p>
        </p:txBody>
      </p:sp>
      <p:pic>
        <p:nvPicPr>
          <p:cNvPr id="8194" name="Picture 2" descr="Введение в биологию (VIa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6148" y="2276872"/>
            <a:ext cx="6840760" cy="441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486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8040" y="244098"/>
            <a:ext cx="7776864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Пластиды</a:t>
            </a:r>
            <a:r>
              <a:rPr lang="ru-RU" sz="2400" dirty="0"/>
              <a:t> — маленькие составные части клетки. Пластиды могут быть бесцветными и цветными. </a:t>
            </a:r>
            <a:endParaRPr lang="ru-RU" sz="2400" dirty="0" smtClean="0"/>
          </a:p>
        </p:txBody>
      </p:sp>
      <p:pic>
        <p:nvPicPr>
          <p:cNvPr id="9218" name="Picture 2" descr="Презентация на тему: &amp;quot;Строение растительной клетки. 6 класс Учитель  биологии 1 категории, Средней общеобразовательной профильной школы  дифференцированного обучения 17 города.&amp;quot;. Скачать бесплатно и без  регистрации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0749" y="1315125"/>
            <a:ext cx="6282504" cy="471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6027003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Зелёные пластиды называют </a:t>
            </a:r>
            <a:r>
              <a:rPr lang="ru-RU" sz="2400" b="1" dirty="0"/>
              <a:t>хлоропластами</a:t>
            </a:r>
            <a:r>
              <a:rPr lang="ru-RU" sz="2400" dirty="0"/>
              <a:t>, в них происходит процесс фотосинтеза.</a:t>
            </a:r>
          </a:p>
        </p:txBody>
      </p:sp>
    </p:spTree>
    <p:extLst>
      <p:ext uri="{BB962C8B-B14F-4D97-AF65-F5344CB8AC3E}">
        <p14:creationId xmlns:p14="http://schemas.microsoft.com/office/powerpoint/2010/main" xmlns="" val="84623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Фон листья — Background leav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2036" y="788804"/>
            <a:ext cx="7704856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Вакуоль —</a:t>
            </a:r>
            <a:r>
              <a:rPr lang="ru-RU" sz="2400" dirty="0"/>
              <a:t> полость, заполненная клеточным соком и образованными клеткой веществами. Чем старше клетка, тем больше её вакуоль.</a:t>
            </a:r>
          </a:p>
        </p:txBody>
      </p:sp>
      <p:pic>
        <p:nvPicPr>
          <p:cNvPr id="3" name="Picture 2" descr="http://cmapspublic2.ihmc.us/rid=1LBNCMXT7-943LXC-1LFV/C%C3%B3mo%20son%20las%20vacuol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59" r="5499" b="5501"/>
          <a:stretch>
            <a:fillRect/>
          </a:stretch>
        </p:blipFill>
        <p:spPr bwMode="auto">
          <a:xfrm>
            <a:off x="5198465" y="2314167"/>
            <a:ext cx="3284067" cy="394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im6-tub-ru.yandex.net/i?id=112621233-26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181" y="2420888"/>
            <a:ext cx="1656184" cy="208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4941168"/>
            <a:ext cx="3384550" cy="13414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Вода из крана нам необходима.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Канализация нужна для утилизации вредных веществ.</a:t>
            </a:r>
          </a:p>
        </p:txBody>
      </p:sp>
    </p:spTree>
    <p:extLst>
      <p:ext uri="{BB962C8B-B14F-4D97-AF65-F5344CB8AC3E}">
        <p14:creationId xmlns:p14="http://schemas.microsoft.com/office/powerpoint/2010/main" xmlns="" val="381196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н листья — Background leave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ello_html_m2c22b28f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208" y="620688"/>
            <a:ext cx="8460432" cy="634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444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Обои зелень, листья, ветки, блики, фон, боке картинки на рабочий стол,  раздел природа - скачать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332656"/>
            <a:ext cx="6104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Тест «Строение растительной клетк</a:t>
            </a:r>
            <a:r>
              <a:rPr lang="ru-RU" sz="2800" b="1" dirty="0"/>
              <a:t>и»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32991" y="1700808"/>
            <a:ext cx="69847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обнаружил клетку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514350" indent="-514350">
              <a:buAutoNum type="arabicPeriod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К) Антуан Ван Левенгук;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Л) Роберт Вирхов.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М) Роберт Гук; </a:t>
            </a:r>
          </a:p>
        </p:txBody>
      </p:sp>
      <p:pic>
        <p:nvPicPr>
          <p:cNvPr id="17412" name="Picture 4" descr="Учебное пособие «История и методология биологии и биофизики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35857"/>
            <a:ext cx="1924050" cy="22764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Вирхов, Рудольф — Википеди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6367" y="3489866"/>
            <a:ext cx="1755873" cy="27713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Биография Роберта Гука,забытого гени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5845" y="4365104"/>
            <a:ext cx="2101774" cy="22519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4083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Обои зелень, листья, ветки, блики, фон, боке картинки на рабочий стол,  раздел природа -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1340768"/>
            <a:ext cx="60162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Клетка снаружи покрыта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О) оболочкой;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П) цитоплазмой;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Р) пластидами.</a:t>
            </a:r>
          </a:p>
        </p:txBody>
      </p:sp>
      <p:pic>
        <p:nvPicPr>
          <p:cNvPr id="24578" name="Picture 2" descr="Растительная клетка картинки, стоковые фото Растительная клетка |  Depositphoto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96952"/>
            <a:ext cx="3456625" cy="266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0528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Обои зелень, листья, ветки, блики, фон, боке картинки на рабочий стол,  раздел природа -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96752" y="1772815"/>
            <a:ext cx="67504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Зеленые пластиды называются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И) лейкопласты;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К) хромопласты;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Л) хлоропласты.</a:t>
            </a:r>
          </a:p>
        </p:txBody>
      </p:sp>
      <p:pic>
        <p:nvPicPr>
          <p:cNvPr id="23554" name="Picture 2" descr="У клеток растений есть своё общение | Йори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40968"/>
            <a:ext cx="3857625" cy="31765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90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Обои зелень, листья, ветки, блики, фон, боке картинки на рабочий стол,  раздел природа -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700808"/>
            <a:ext cx="6678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Внутренняя среда клетки, состоит из вязкого полужидкого вещества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М) ядро;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Н) вакуоль;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О) цитоплазма.</a:t>
            </a:r>
          </a:p>
        </p:txBody>
      </p:sp>
      <p:pic>
        <p:nvPicPr>
          <p:cNvPr id="22530" name="Picture 2" descr="Растительная клетка картинки, стоковые фото Растительная клетка |  Depositphoto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039636"/>
            <a:ext cx="3015022" cy="330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90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Обои зелень, листья, ветки, блики, фон, боке картинки на рабочий стол,  раздел природа -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628800"/>
            <a:ext cx="63904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Самый важный органоид клетки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цитоплазма;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ядро; 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Е) вакуоль.</a:t>
            </a:r>
          </a:p>
        </p:txBody>
      </p:sp>
      <p:pic>
        <p:nvPicPr>
          <p:cNvPr id="21506" name="Picture 2" descr="Клеточное строение растений. Растительная клетка - Документ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54" r="27342"/>
          <a:stretch/>
        </p:blipFill>
        <p:spPr bwMode="auto">
          <a:xfrm>
            <a:off x="4572000" y="2492896"/>
            <a:ext cx="2311400" cy="35242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90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Обои зелень, листья, ветки, блики, фон, боке картинки на рабочий стол,  раздел природа -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268760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Основная структурная единица организма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Д) корень;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Е) клетка;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Ж) орган.</a:t>
            </a:r>
          </a:p>
        </p:txBody>
      </p:sp>
      <p:pic>
        <p:nvPicPr>
          <p:cNvPr id="20482" name="Picture 2" descr="Элодея аквариумная: строение и слои клеток листа под микроскопо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52936"/>
            <a:ext cx="3524250" cy="26431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878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Обои зелень, листья, ветки, блики, фон, боке картинки на рабочий стол,  раздел природа - скачать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484784"/>
            <a:ext cx="61024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Клеточный сок находится в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Х) цитоплазме;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Ц) вакуоли;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Ч) межклетнике.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9458" name="Picture 2" descr="Пластиды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94791"/>
            <a:ext cx="3808462" cy="291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816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Экопарковка – экологическая парковка на газо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90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321</Words>
  <Application>Microsoft Office PowerPoint</Application>
  <PresentationFormat>Экран (4:3)</PresentationFormat>
  <Paragraphs>68</Paragraphs>
  <Slides>22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Мой</dc:creator>
  <cp:lastModifiedBy>Мой</cp:lastModifiedBy>
  <cp:revision>13</cp:revision>
  <dcterms:created xsi:type="dcterms:W3CDTF">2021-09-14T17:33:34Z</dcterms:created>
  <dcterms:modified xsi:type="dcterms:W3CDTF">2021-09-27T18:22:09Z</dcterms:modified>
</cp:coreProperties>
</file>