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3DB89-DF6C-4688-8E77-3C585E674E68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DDB7B-6CD6-4477-8AE0-449259F064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136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6D23E5-01F5-4A4E-9474-F014B9165031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2662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6006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28F7F6-780C-49CF-BE58-64986769FEB1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2950"/>
            <a:ext cx="6608762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8525"/>
            <a:ext cx="4978400" cy="44624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95" tIns="45747" rIns="91495" bIns="45747"/>
          <a:lstStyle/>
          <a:p>
            <a:pPr marL="228600" indent="-228600">
              <a:buFontTx/>
              <a:buAutoNum type="arabicPeriod"/>
            </a:pPr>
            <a:r>
              <a:rPr lang="ru-RU" altLang="ru-RU"/>
              <a:t>Достоверность</a:t>
            </a:r>
          </a:p>
          <a:p>
            <a:pPr marL="228600" indent="-228600"/>
            <a:r>
              <a:rPr lang="ru-RU" altLang="ru-RU"/>
              <a:t>Пример: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Реклама не достоверна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Тема в учебники математики достоверна</a:t>
            </a:r>
          </a:p>
          <a:p>
            <a:pPr marL="228600" indent="-228600"/>
            <a:r>
              <a:rPr lang="ru-RU" altLang="ru-RU"/>
              <a:t>2. Своевременность</a:t>
            </a:r>
          </a:p>
          <a:p>
            <a:pPr marL="228600" indent="-228600"/>
            <a:r>
              <a:rPr lang="ru-RU" altLang="ru-RU"/>
              <a:t>Пример: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Прошлогодняя газета – устаревшая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Последние новости – актуально</a:t>
            </a:r>
          </a:p>
          <a:p>
            <a:pPr marL="228600" indent="-228600"/>
            <a:r>
              <a:rPr lang="ru-RU" altLang="ru-RU"/>
              <a:t>3. Понятность</a:t>
            </a:r>
          </a:p>
          <a:p>
            <a:pPr marL="228600" indent="-228600"/>
            <a:r>
              <a:rPr lang="ru-RU" altLang="ru-RU"/>
              <a:t>Пример: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Учебник физики – не понятен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Записка от мамы – понятна</a:t>
            </a:r>
          </a:p>
          <a:p>
            <a:pPr marL="228600" indent="-228600"/>
            <a:r>
              <a:rPr lang="ru-RU" altLang="ru-RU"/>
              <a:t>4. Полнота</a:t>
            </a:r>
          </a:p>
          <a:p>
            <a:pPr marL="228600" indent="-228600"/>
            <a:r>
              <a:rPr lang="ru-RU" altLang="ru-RU"/>
              <a:t>Пример: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Строка из произведения – не полная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Литературное произведение – полная</a:t>
            </a:r>
          </a:p>
          <a:p>
            <a:pPr marL="228600" indent="-228600"/>
            <a:r>
              <a:rPr lang="ru-RU" altLang="ru-RU"/>
              <a:t>5. Полезность</a:t>
            </a:r>
          </a:p>
          <a:p>
            <a:pPr marL="228600" indent="-228600"/>
            <a:r>
              <a:rPr lang="ru-RU" altLang="ru-RU"/>
              <a:t>Пример: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Приемы хорошей игры в футболе – полезно</a:t>
            </a:r>
          </a:p>
          <a:p>
            <a:pPr marL="228600" indent="-228600">
              <a:buFontTx/>
              <a:buChar char="•"/>
            </a:pPr>
            <a:r>
              <a:rPr lang="ru-RU" altLang="ru-RU"/>
              <a:t>Вышивание крестиком – не полезно</a:t>
            </a:r>
          </a:p>
          <a:p>
            <a:pPr marL="228600" indent="-228600"/>
            <a:endParaRPr lang="ru-RU" altLang="ru-RU"/>
          </a:p>
          <a:p>
            <a:pPr marL="228600" indent="-228600">
              <a:buFontTx/>
              <a:buChar char="•"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963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303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04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402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5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07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46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326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236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3473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11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732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20676"/>
            <a:ext cx="9956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4800" y="1981200"/>
            <a:ext cx="100584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48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946400" y="6248400"/>
            <a:ext cx="4673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1200" y="6248400"/>
            <a:ext cx="2032000" cy="457200"/>
          </a:xfrm>
        </p:spPr>
        <p:txBody>
          <a:bodyPr/>
          <a:lstStyle>
            <a:lvl1pPr>
              <a:defRPr/>
            </a:lvl1pPr>
          </a:lstStyle>
          <a:p>
            <a:fld id="{153A5616-A7EA-4BDF-90F7-BF04CBE958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5213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DC2A1EF-3F37-4D70-AA8D-4DAFAD680155}" type="datetimeFigureOut">
              <a:rPr lang="ru-RU" smtClean="0"/>
              <a:t>02.10.2021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14E978-7DD4-4444-9E1A-BBABD50242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35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MUSIC\Sugababes\Sugababes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6.wav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audio" Target="../media/audio7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9.wav"/><Relationship Id="rId5" Type="http://schemas.openxmlformats.org/officeDocument/2006/relationships/audio" Target="../media/audio6.wav"/><Relationship Id="rId4" Type="http://schemas.openxmlformats.org/officeDocument/2006/relationships/audio" Target="../media/audio8.wav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2438401"/>
            <a:ext cx="6248400" cy="823913"/>
          </a:xfrm>
        </p:spPr>
        <p:txBody>
          <a:bodyPr/>
          <a:lstStyle/>
          <a:p>
            <a:r>
              <a:rPr lang="ru-RU" altLang="ru-RU" sz="4800"/>
              <a:t>Информация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4191000"/>
            <a:ext cx="6019800" cy="1752600"/>
          </a:xfrm>
        </p:spPr>
        <p:txBody>
          <a:bodyPr/>
          <a:lstStyle/>
          <a:p>
            <a:r>
              <a:rPr lang="ru-RU" altLang="ru-RU" sz="3600" b="1"/>
              <a:t>Её виды и свойства</a:t>
            </a:r>
          </a:p>
        </p:txBody>
      </p:sp>
      <p:pic>
        <p:nvPicPr>
          <p:cNvPr id="47108" name="Sugababes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5943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2133600" y="381001"/>
            <a:ext cx="38100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fld id="{2F428FC6-2D3B-44BE-B197-2C5C1E04B976}" type="datetime1">
              <a:rPr lang="ru-RU" altLang="ru-RU" sz="4800"/>
              <a:pPr>
                <a:spcBef>
                  <a:spcPct val="50000"/>
                </a:spcBef>
              </a:pPr>
              <a:t>02.10.2021</a:t>
            </a:fld>
            <a:endParaRPr lang="ru-RU" altLang="ru-RU" sz="4800" dirty="0"/>
          </a:p>
        </p:txBody>
      </p:sp>
    </p:spTree>
    <p:extLst>
      <p:ext uri="{BB962C8B-B14F-4D97-AF65-F5344CB8AC3E}">
        <p14:creationId xmlns:p14="http://schemas.microsoft.com/office/powerpoint/2010/main" val="171403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182" fill="hold"/>
                                        <p:tgtEl>
                                          <p:spTgt spid="47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108"/>
                </p:tgtEl>
              </p:cMediaNode>
            </p:audio>
          </p:childTnLst>
        </p:cTn>
      </p:par>
    </p:tnLst>
    <p:bldLst>
      <p:bldP spid="47106" grpId="0" autoUpdateAnimBg="0"/>
      <p:bldP spid="4710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2063750" y="404813"/>
            <a:ext cx="7543800" cy="5715000"/>
          </a:xfrm>
        </p:spPr>
        <p:txBody>
          <a:bodyPr>
            <a:normAutofit lnSpcReduction="10000"/>
          </a:bodyPr>
          <a:lstStyle/>
          <a:p>
            <a:r>
              <a:rPr lang="ru-RU" altLang="ru-RU" sz="3600"/>
              <a:t>Все многообразие материальных объектов состоит из </a:t>
            </a:r>
            <a:r>
              <a:rPr lang="ru-RU" alt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вещества</a:t>
            </a:r>
          </a:p>
          <a:p>
            <a:r>
              <a:rPr lang="ru-RU" altLang="ru-RU" sz="3600"/>
              <a:t>Все материальные объекты взаимодействуют друг с другом и поэтому обладают</a:t>
            </a:r>
            <a:r>
              <a:rPr lang="ru-RU" alt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 энергией</a:t>
            </a:r>
          </a:p>
          <a:p>
            <a:r>
              <a:rPr lang="ru-RU" altLang="ru-RU" sz="3600"/>
              <a:t>В процессе общения с людьми человек передает и принимает</a:t>
            </a:r>
            <a:r>
              <a:rPr lang="ru-RU" altLang="ru-RU" sz="3600" b="1">
                <a:effectLst>
                  <a:outerShdw blurRad="38100" dist="38100" dir="2700000" algn="tl">
                    <a:srgbClr val="C0C0C0"/>
                  </a:outerShdw>
                </a:effectLst>
              </a:rPr>
              <a:t>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70519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930276"/>
            <a:ext cx="7467600" cy="1431925"/>
          </a:xfrm>
        </p:spPr>
        <p:txBody>
          <a:bodyPr/>
          <a:lstStyle/>
          <a:p>
            <a:r>
              <a:rPr lang="ru-RU" altLang="ru-RU"/>
              <a:t>Мир существует в трех основных формах: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2971800"/>
            <a:ext cx="7543800" cy="3124200"/>
          </a:xfrm>
        </p:spPr>
        <p:txBody>
          <a:bodyPr/>
          <a:lstStyle/>
          <a:p>
            <a:r>
              <a:rPr lang="ru-RU" altLang="ru-RU" sz="4000"/>
              <a:t>Вещество</a:t>
            </a:r>
          </a:p>
          <a:p>
            <a:r>
              <a:rPr lang="ru-RU" altLang="ru-RU" sz="4000"/>
              <a:t>Энергия</a:t>
            </a:r>
          </a:p>
          <a:p>
            <a:r>
              <a:rPr lang="ru-RU" altLang="ru-RU" sz="4000"/>
              <a:t>Информация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/>
          </a:p>
        </p:txBody>
      </p:sp>
      <p:pic>
        <p:nvPicPr>
          <p:cNvPr id="36869" name="Picture 5" descr="chel47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429001"/>
            <a:ext cx="2209800" cy="25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50954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sz="5400" b="1">
                <a:hlinkClick r:id="" action="ppaction://noaction">
                  <a:snd r:embed="rId2" name="drumroll.wav"/>
                </a:hlinkClick>
              </a:rPr>
              <a:t>Информация</a:t>
            </a:r>
            <a:endParaRPr lang="ru-RU" alt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ru-RU"/>
              <a:t>От латинского слова </a:t>
            </a:r>
            <a:r>
              <a:rPr lang="en-US" altLang="ru-RU" i="1">
                <a:effectLst>
                  <a:outerShdw blurRad="38100" dist="38100" dir="2700000" algn="tl">
                    <a:srgbClr val="C0C0C0"/>
                  </a:outerShdw>
                </a:effectLst>
                <a:hlinkMouseOver r:id="" action="ppaction://noaction">
                  <a:snd r:embed="rId4" name="explode.wav"/>
                </a:hlinkMouseOver>
              </a:rPr>
              <a:t>informatio</a:t>
            </a:r>
            <a:r>
              <a:rPr lang="en-US" altLang="ru-RU"/>
              <a:t> - </a:t>
            </a:r>
            <a:r>
              <a:rPr lang="ru-RU" altLang="ru-RU"/>
              <a:t>сведения, разъяснения, изложение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218882505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70" name="Group 42"/>
          <p:cNvGraphicFramePr>
            <a:graphicFrameLocks noGrp="1"/>
          </p:cNvGraphicFramePr>
          <p:nvPr>
            <p:ph type="tbl" idx="1"/>
          </p:nvPr>
        </p:nvGraphicFramePr>
        <p:xfrm>
          <a:off x="1828800" y="838201"/>
          <a:ext cx="8610600" cy="5091431"/>
        </p:xfrm>
        <a:graphic>
          <a:graphicData uri="http://schemas.openxmlformats.org/drawingml/2006/table">
            <a:tbl>
              <a:tblPr/>
              <a:tblGrid>
                <a:gridCol w="3352800">
                  <a:extLst>
                    <a:ext uri="{9D8B030D-6E8A-4147-A177-3AD203B41FA5}">
                      <a16:colId xmlns:a16="http://schemas.microsoft.com/office/drawing/2014/main" val="309504791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408988295"/>
                    </a:ext>
                  </a:extLst>
                </a:gridCol>
              </a:tblGrid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 быту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Сведения об окружающем мире и протекающих в нем процессах, воспринимаемые человеком или специальными устройствами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816693"/>
                  </a:ext>
                </a:extLst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 технике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Сообщения, передаваемые в форме знаков или сигналов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845511"/>
                  </a:ext>
                </a:extLst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 кибернетике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Часть знаний, которая используется для ориентирования, активного действия, управления, т.е. В целях развития системы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009649"/>
                  </a:ext>
                </a:extLst>
              </a:tr>
              <a:tr h="82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 семантике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Сведения, обладающие новизной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023053"/>
                  </a:ext>
                </a:extLst>
              </a:tr>
              <a:tr h="822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 документалистике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bg2"/>
                        </a:buClr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То, что зафиксировано в знаковой форме в виде документа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087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2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3175" y="1204913"/>
            <a:ext cx="9068586" cy="2590800"/>
          </a:xfrm>
        </p:spPr>
        <p:txBody>
          <a:bodyPr/>
          <a:lstStyle/>
          <a:p>
            <a:r>
              <a:rPr lang="ru-RU" altLang="ru-RU" sz="4800" b="1" dirty="0"/>
              <a:t>Виды Информации</a:t>
            </a:r>
            <a:endParaRPr lang="ru-RU" altLang="ru-RU" dirty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610225" y="2500313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8196" name="Picture 4" descr="j02329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971801"/>
            <a:ext cx="1608138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4359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800" b="1"/>
              <a:t>По Способу Восприятия</a:t>
            </a:r>
            <a:endParaRPr lang="ru-RU" altLang="ru-RU"/>
          </a:p>
        </p:txBody>
      </p:sp>
      <p:sp>
        <p:nvSpPr>
          <p:cNvPr id="9221" name="Rectangle 5"/>
          <p:cNvSpPr>
            <a:spLocks noGrp="1" noChangeArrowheads="1"/>
          </p:cNvSpPr>
          <p:nvPr>
            <p:ph idx="1"/>
          </p:nvPr>
        </p:nvSpPr>
        <p:spPr>
          <a:xfrm>
            <a:off x="2133600" y="2438400"/>
            <a:ext cx="7772400" cy="4114800"/>
          </a:xfrm>
        </p:spPr>
        <p:txBody>
          <a:bodyPr/>
          <a:lstStyle/>
          <a:p>
            <a:r>
              <a:rPr lang="ru-RU" altLang="ru-RU" sz="2800" b="1" dirty="0"/>
              <a:t>Визуальная</a:t>
            </a:r>
          </a:p>
          <a:p>
            <a:r>
              <a:rPr lang="ru-RU" altLang="ru-RU" sz="2800" b="1" dirty="0"/>
              <a:t>Аудиальная </a:t>
            </a:r>
          </a:p>
          <a:p>
            <a:r>
              <a:rPr lang="ru-RU" altLang="ru-RU" sz="2800" b="1" dirty="0"/>
              <a:t>Тактильная</a:t>
            </a:r>
          </a:p>
          <a:p>
            <a:r>
              <a:rPr lang="ru-RU" altLang="ru-RU" sz="2800" b="1" dirty="0"/>
              <a:t>Обонятельная</a:t>
            </a:r>
          </a:p>
          <a:p>
            <a:r>
              <a:rPr lang="ru-RU" altLang="ru-RU" sz="2800" b="1" dirty="0"/>
              <a:t>Вкусовая</a:t>
            </a:r>
          </a:p>
          <a:p>
            <a:endParaRPr lang="ru-RU" altLang="ru-RU" dirty="0"/>
          </a:p>
        </p:txBody>
      </p:sp>
      <p:pic>
        <p:nvPicPr>
          <p:cNvPr id="9223" name="Picture 7" descr="baby1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00513"/>
            <a:ext cx="2362200" cy="206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701450"/>
      </p:ext>
    </p:extLst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9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По Форме Представления</a:t>
            </a:r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ru-RU" altLang="ru-RU" sz="2800" b="1" dirty="0"/>
              <a:t>Текстовая (знаки, буквы, символы)</a:t>
            </a:r>
          </a:p>
          <a:p>
            <a:pPr>
              <a:lnSpc>
                <a:spcPct val="130000"/>
              </a:lnSpc>
            </a:pPr>
            <a:r>
              <a:rPr lang="ru-RU" altLang="ru-RU" sz="2800" b="1" dirty="0"/>
              <a:t>Числовая </a:t>
            </a:r>
          </a:p>
          <a:p>
            <a:pPr>
              <a:lnSpc>
                <a:spcPct val="120000"/>
              </a:lnSpc>
            </a:pPr>
            <a:r>
              <a:rPr lang="ru-RU" altLang="ru-RU" sz="2800" b="1" dirty="0"/>
              <a:t>Графическая (схема, рисунок и т.д.)</a:t>
            </a:r>
          </a:p>
          <a:p>
            <a:pPr>
              <a:lnSpc>
                <a:spcPct val="120000"/>
              </a:lnSpc>
            </a:pPr>
            <a:r>
              <a:rPr lang="ru-RU" altLang="ru-RU" sz="2800" b="1" dirty="0"/>
              <a:t>Звуковая (голос, музыка)</a:t>
            </a:r>
          </a:p>
          <a:p>
            <a:pPr>
              <a:lnSpc>
                <a:spcPct val="120000"/>
              </a:lnSpc>
            </a:pPr>
            <a:r>
              <a:rPr lang="ru-RU" altLang="ru-RU" sz="2800" b="1" dirty="0"/>
              <a:t>Комбинированная (смешанная)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712222174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in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88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04801"/>
            <a:ext cx="7467600" cy="1431925"/>
          </a:xfrm>
        </p:spPr>
        <p:txBody>
          <a:bodyPr/>
          <a:lstStyle/>
          <a:p>
            <a:r>
              <a:rPr lang="ru-RU" altLang="ru-RU" b="1"/>
              <a:t>По Значению</a:t>
            </a:r>
            <a:r>
              <a:rPr lang="ru-RU" altLang="ru-RU"/>
              <a:t/>
            </a:r>
            <a:br>
              <a:rPr lang="ru-RU" altLang="ru-RU"/>
            </a:br>
            <a:endParaRPr lang="ru-RU" alt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9542" y="1379913"/>
            <a:ext cx="7766858" cy="4792287"/>
          </a:xfrm>
        </p:spPr>
        <p:txBody>
          <a:bodyPr>
            <a:normAutofit/>
          </a:bodyPr>
          <a:lstStyle/>
          <a:p>
            <a:pPr marL="533400" indent="-533400">
              <a:buFontTx/>
              <a:buAutoNum type="arabicPeriod"/>
            </a:pPr>
            <a:r>
              <a:rPr lang="ru-RU" altLang="ru-RU" sz="2800" b="1" dirty="0" smtClean="0">
                <a:hlinkClick r:id="" action="ppaction://noaction">
                  <a:snd r:embed="rId4" name="driveby.wav"/>
                </a:hlinkClick>
              </a:rPr>
              <a:t>Общественная</a:t>
            </a:r>
            <a:endParaRPr lang="ru-RU" altLang="ru-RU" sz="2800" b="1" dirty="0" smtClean="0"/>
          </a:p>
          <a:p>
            <a:pPr marL="0" indent="0">
              <a:buNone/>
            </a:pPr>
            <a:r>
              <a:rPr lang="ru-RU" altLang="ru-RU" sz="2800" b="1" dirty="0" smtClean="0"/>
              <a:t> </a:t>
            </a:r>
            <a:r>
              <a:rPr lang="ru-RU" altLang="ru-RU" sz="2800" b="1" dirty="0">
                <a:sym typeface="Webdings" panose="05030102010509060703" pitchFamily="18" charset="2"/>
              </a:rPr>
              <a:t></a:t>
            </a:r>
            <a:r>
              <a:rPr lang="ru-RU" altLang="ru-RU" sz="2800" b="1" dirty="0"/>
              <a:t> </a:t>
            </a:r>
            <a:r>
              <a:rPr lang="ru-RU" altLang="ru-RU" sz="2800" b="1" i="1" dirty="0"/>
              <a:t>Житейская</a:t>
            </a:r>
          </a:p>
          <a:p>
            <a:pPr marL="533400" indent="-533400">
              <a:buNone/>
            </a:pPr>
            <a:r>
              <a:rPr lang="ru-RU" altLang="ru-RU" sz="2800" b="1" i="1" dirty="0"/>
              <a:t> </a:t>
            </a:r>
            <a:r>
              <a:rPr lang="ru-RU" altLang="ru-RU" sz="2800" b="1" dirty="0">
                <a:sym typeface="Webdings" panose="05030102010509060703" pitchFamily="18" charset="2"/>
              </a:rPr>
              <a:t></a:t>
            </a:r>
            <a:r>
              <a:rPr lang="ru-RU" altLang="ru-RU" sz="2800" b="1" i="1" dirty="0"/>
              <a:t> Общественно-политическая</a:t>
            </a:r>
          </a:p>
          <a:p>
            <a:pPr marL="533400" indent="-533400">
              <a:buNone/>
            </a:pPr>
            <a:r>
              <a:rPr lang="ru-RU" altLang="ru-RU" sz="2800" b="1" i="1" dirty="0"/>
              <a:t> </a:t>
            </a:r>
            <a:r>
              <a:rPr lang="ru-RU" altLang="ru-RU" sz="2800" b="1" dirty="0">
                <a:sym typeface="Webdings" panose="05030102010509060703" pitchFamily="18" charset="2"/>
              </a:rPr>
              <a:t></a:t>
            </a:r>
            <a:r>
              <a:rPr lang="ru-RU" altLang="ru-RU" sz="2800" b="1" i="1" dirty="0"/>
              <a:t> Научно-популярная</a:t>
            </a:r>
          </a:p>
          <a:p>
            <a:pPr marL="533400" indent="-533400">
              <a:buNone/>
            </a:pPr>
            <a:r>
              <a:rPr lang="ru-RU" altLang="ru-RU" sz="2800" b="1" dirty="0">
                <a:sym typeface="Webdings" panose="05030102010509060703" pitchFamily="18" charset="2"/>
              </a:rPr>
              <a:t> </a:t>
            </a:r>
            <a:r>
              <a:rPr lang="ru-RU" altLang="ru-RU" sz="2800" b="1" i="1" dirty="0"/>
              <a:t> Эстетическая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5791200" y="1524000"/>
            <a:ext cx="4114800" cy="4800600"/>
          </a:xfrm>
        </p:spPr>
        <p:txBody>
          <a:bodyPr/>
          <a:lstStyle/>
          <a:p>
            <a:pPr marL="533400" indent="-533400">
              <a:buNone/>
            </a:pPr>
            <a:endParaRPr lang="ru-RU" altLang="ru-RU" sz="2400" i="1" dirty="0"/>
          </a:p>
          <a:p>
            <a:pPr marL="533400" indent="-533400">
              <a:buNone/>
            </a:pPr>
            <a:endParaRPr lang="ru-RU" altLang="ru-RU" i="1" dirty="0"/>
          </a:p>
          <a:p>
            <a:pPr marL="533400" indent="-533400"/>
            <a:endParaRPr lang="ru-RU" altLang="ru-RU" dirty="0"/>
          </a:p>
          <a:p>
            <a:pPr marL="533400" indent="-533400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2617195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286000" y="3962400"/>
            <a:ext cx="6858000" cy="26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</a:pPr>
            <a:r>
              <a:rPr lang="ru-RU" altLang="ru-RU" sz="2800" b="1">
                <a:latin typeface="Arial" panose="020B0604020202020204" pitchFamily="34" charset="0"/>
              </a:rPr>
              <a:t>3. </a:t>
            </a:r>
            <a:r>
              <a:rPr lang="ru-RU" altLang="ru-RU" sz="2800" b="1">
                <a:latin typeface="Arial" panose="020B0604020202020204" pitchFamily="34" charset="0"/>
                <a:hlinkClick r:id="" action="ppaction://noaction">
                  <a:snd r:embed="rId5" name="driveby.wav"/>
                </a:hlinkClick>
              </a:rPr>
              <a:t>Специальная</a:t>
            </a:r>
            <a:r>
              <a:rPr lang="ru-RU" altLang="ru-RU" sz="2800" b="1">
                <a:latin typeface="Arial" panose="020B0604020202020204" pitchFamily="34" charset="0"/>
              </a:rPr>
              <a:t> </a:t>
            </a:r>
            <a:br>
              <a:rPr lang="ru-RU" altLang="ru-RU" sz="2800" b="1">
                <a:latin typeface="Arial" panose="020B0604020202020204" pitchFamily="34" charset="0"/>
              </a:rPr>
            </a:br>
            <a:r>
              <a:rPr lang="ru-RU" altLang="ru-RU" sz="2800" b="1">
                <a:latin typeface="Arial" panose="020B0604020202020204" pitchFamily="34" charset="0"/>
              </a:rPr>
              <a:t> </a:t>
            </a:r>
            <a:r>
              <a:rPr lang="ru-RU" altLang="ru-RU" sz="2800" b="1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b="1">
                <a:latin typeface="Arial" panose="020B0604020202020204" pitchFamily="34" charset="0"/>
              </a:rPr>
              <a:t> </a:t>
            </a:r>
            <a:r>
              <a:rPr lang="ru-RU" altLang="ru-RU" sz="2800" i="1">
                <a:latin typeface="Arial" panose="020B0604020202020204" pitchFamily="34" charset="0"/>
              </a:rPr>
              <a:t>Научная</a:t>
            </a:r>
            <a:br>
              <a:rPr lang="ru-RU" altLang="ru-RU" sz="2800" i="1">
                <a:latin typeface="Arial" panose="020B0604020202020204" pitchFamily="34" charset="0"/>
              </a:rPr>
            </a:br>
            <a:r>
              <a:rPr lang="ru-RU" altLang="ru-RU" sz="2800" i="1">
                <a:latin typeface="Arial" panose="020B0604020202020204" pitchFamily="34" charset="0"/>
              </a:rPr>
              <a:t> </a:t>
            </a:r>
            <a:r>
              <a:rPr lang="ru-RU" altLang="ru-RU" sz="2800" b="1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i="1">
                <a:latin typeface="Arial" panose="020B0604020202020204" pitchFamily="34" charset="0"/>
              </a:rPr>
              <a:t> Производственная</a:t>
            </a:r>
            <a:br>
              <a:rPr lang="ru-RU" altLang="ru-RU" sz="2800" i="1">
                <a:latin typeface="Arial" panose="020B0604020202020204" pitchFamily="34" charset="0"/>
              </a:rPr>
            </a:br>
            <a:r>
              <a:rPr lang="ru-RU" altLang="ru-RU" sz="2800" i="1">
                <a:latin typeface="Arial" panose="020B0604020202020204" pitchFamily="34" charset="0"/>
              </a:rPr>
              <a:t> </a:t>
            </a:r>
            <a:r>
              <a:rPr lang="ru-RU" altLang="ru-RU" sz="2800" b="1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i="1">
                <a:latin typeface="Arial" panose="020B0604020202020204" pitchFamily="34" charset="0"/>
              </a:rPr>
              <a:t> Техническая</a:t>
            </a:r>
            <a:br>
              <a:rPr lang="ru-RU" altLang="ru-RU" sz="2800" i="1">
                <a:latin typeface="Arial" panose="020B0604020202020204" pitchFamily="34" charset="0"/>
              </a:rPr>
            </a:br>
            <a:r>
              <a:rPr lang="ru-RU" altLang="ru-RU" sz="2800" i="1">
                <a:latin typeface="Arial" panose="020B0604020202020204" pitchFamily="34" charset="0"/>
              </a:rPr>
              <a:t> </a:t>
            </a:r>
            <a:r>
              <a:rPr lang="ru-RU" altLang="ru-RU" sz="2800" b="1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i="1">
                <a:latin typeface="Arial" panose="020B0604020202020204" pitchFamily="34" charset="0"/>
              </a:rPr>
              <a:t> Управленческая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­"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438400" y="228600"/>
            <a:ext cx="64008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4400" b="1">
                <a:solidFill>
                  <a:schemeClr val="tx2"/>
                </a:solidFill>
                <a:latin typeface="Arial Black" panose="020B0A04020102020204" pitchFamily="34" charset="0"/>
              </a:rPr>
              <a:t>По Значению</a:t>
            </a:r>
            <a:r>
              <a:rPr lang="ru-RU" altLang="ru-RU" sz="4400">
                <a:solidFill>
                  <a:schemeClr val="tx2"/>
                </a:solidFill>
                <a:latin typeface="Arial Black" panose="020B0A04020102020204" pitchFamily="34" charset="0"/>
              </a:rPr>
              <a:t/>
            </a:r>
            <a:br>
              <a:rPr lang="ru-RU" altLang="ru-RU" sz="4400">
                <a:solidFill>
                  <a:schemeClr val="tx2"/>
                </a:solidFill>
                <a:latin typeface="Arial Black" panose="020B0A04020102020204" pitchFamily="34" charset="0"/>
              </a:rPr>
            </a:br>
            <a:endParaRPr lang="ru-RU" altLang="ru-RU" sz="44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209800" y="1219200"/>
            <a:ext cx="68580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</a:pPr>
            <a:r>
              <a:rPr lang="ru-RU" altLang="ru-RU" sz="2800" b="1" dirty="0">
                <a:latin typeface="Arial" panose="020B0604020202020204" pitchFamily="34" charset="0"/>
              </a:rPr>
              <a:t>2. </a:t>
            </a:r>
            <a:r>
              <a:rPr lang="ru-RU" altLang="ru-RU" sz="2800" b="1" dirty="0">
                <a:latin typeface="Arial" panose="020B0604020202020204" pitchFamily="34" charset="0"/>
                <a:hlinkClick r:id="" action="ppaction://noaction">
                  <a:snd r:embed="rId5" name="driveby.wav"/>
                </a:hlinkClick>
              </a:rPr>
              <a:t>Личная</a:t>
            </a:r>
            <a:r>
              <a:rPr lang="ru-RU" altLang="ru-RU" sz="2800" b="1" dirty="0">
                <a:latin typeface="Arial" panose="020B0604020202020204" pitchFamily="34" charset="0"/>
              </a:rPr>
              <a:t/>
            </a:r>
            <a:br>
              <a:rPr lang="ru-RU" altLang="ru-RU" sz="2800" b="1" dirty="0">
                <a:latin typeface="Arial" panose="020B0604020202020204" pitchFamily="34" charset="0"/>
              </a:rPr>
            </a:br>
            <a:r>
              <a:rPr lang="ru-RU" altLang="ru-RU" sz="2800" b="1" dirty="0">
                <a:latin typeface="Arial" panose="020B0604020202020204" pitchFamily="34" charset="0"/>
              </a:rPr>
              <a:t> </a:t>
            </a:r>
            <a:r>
              <a:rPr lang="ru-RU" altLang="ru-RU" sz="2800" b="1" dirty="0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i="1" dirty="0">
                <a:latin typeface="Arial" panose="020B0604020202020204" pitchFamily="34" charset="0"/>
              </a:rPr>
              <a:t>Знания и умения</a:t>
            </a:r>
            <a:br>
              <a:rPr lang="ru-RU" altLang="ru-RU" sz="2800" i="1" dirty="0">
                <a:latin typeface="Arial" panose="020B0604020202020204" pitchFamily="34" charset="0"/>
              </a:rPr>
            </a:br>
            <a:r>
              <a:rPr lang="ru-RU" altLang="ru-RU" sz="2800" i="1" dirty="0">
                <a:latin typeface="Arial" panose="020B0604020202020204" pitchFamily="34" charset="0"/>
              </a:rPr>
              <a:t> </a:t>
            </a:r>
            <a:r>
              <a:rPr lang="ru-RU" altLang="ru-RU" sz="2800" b="1" dirty="0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i="1" dirty="0">
                <a:latin typeface="Arial" panose="020B0604020202020204" pitchFamily="34" charset="0"/>
              </a:rPr>
              <a:t> Чувства и интуиция</a:t>
            </a:r>
            <a:br>
              <a:rPr lang="ru-RU" altLang="ru-RU" sz="2800" i="1" dirty="0">
                <a:latin typeface="Arial" panose="020B0604020202020204" pitchFamily="34" charset="0"/>
              </a:rPr>
            </a:br>
            <a:r>
              <a:rPr lang="ru-RU" altLang="ru-RU" sz="2800" i="1" dirty="0">
                <a:latin typeface="Arial" panose="020B0604020202020204" pitchFamily="34" charset="0"/>
              </a:rPr>
              <a:t> </a:t>
            </a:r>
            <a:r>
              <a:rPr lang="ru-RU" altLang="ru-RU" sz="2800" b="1" dirty="0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i="1" dirty="0">
                <a:latin typeface="Arial" panose="020B0604020202020204" pitchFamily="34" charset="0"/>
              </a:rPr>
              <a:t> Прогнозы и планы</a:t>
            </a:r>
            <a:br>
              <a:rPr lang="ru-RU" altLang="ru-RU" sz="2800" i="1" dirty="0">
                <a:latin typeface="Arial" panose="020B0604020202020204" pitchFamily="34" charset="0"/>
              </a:rPr>
            </a:br>
            <a:r>
              <a:rPr lang="ru-RU" altLang="ru-RU" sz="2800" i="1" dirty="0">
                <a:latin typeface="Arial" panose="020B0604020202020204" pitchFamily="34" charset="0"/>
              </a:rPr>
              <a:t> </a:t>
            </a:r>
            <a:r>
              <a:rPr lang="ru-RU" altLang="ru-RU" sz="2800" b="1" dirty="0">
                <a:latin typeface="Arial" panose="020B0604020202020204" pitchFamily="34" charset="0"/>
                <a:sym typeface="Webdings" panose="05030102010509060703" pitchFamily="18" charset="2"/>
              </a:rPr>
              <a:t></a:t>
            </a:r>
            <a:r>
              <a:rPr lang="ru-RU" altLang="ru-RU" sz="2800" i="1" dirty="0">
                <a:latin typeface="Arial" panose="020B0604020202020204" pitchFamily="34" charset="0"/>
              </a:rPr>
              <a:t> Опыт и наследственная память</a:t>
            </a:r>
          </a:p>
          <a:p>
            <a:pPr>
              <a:spcBef>
                <a:spcPct val="50000"/>
              </a:spcBef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25789997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autoUpdateAnimBg="0"/>
      <p:bldP spid="23555" grpId="0" autoUpdateAnimBg="0"/>
      <p:bldP spid="23558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/>
              <a:t>Свойства информации</a:t>
            </a:r>
          </a:p>
        </p:txBody>
      </p:sp>
      <p:pic>
        <p:nvPicPr>
          <p:cNvPr id="40965" name="Picture 5" descr="chel9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3176848"/>
            <a:ext cx="3810000" cy="271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71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Свойства информации: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3200" b="1" dirty="0">
                <a:hlinkClick r:id="" action="ppaction://noaction">
                  <a:snd r:embed="rId5" name="explode.wav"/>
                </a:hlinkClick>
                <a:hlinkMouseOver r:id="" action="ppaction://noaction">
                  <a:snd r:embed="rId5" name="explode.wav"/>
                </a:hlinkMouseOver>
              </a:rPr>
              <a:t>Достоверность</a:t>
            </a:r>
            <a:r>
              <a:rPr lang="ru-RU" altLang="ru-RU" sz="3200" b="1" dirty="0"/>
              <a:t> (</a:t>
            </a:r>
            <a:r>
              <a:rPr lang="ru-RU" altLang="ru-RU" sz="3200" b="1" dirty="0">
                <a:hlinkMouseOver r:id="" action="ppaction://noaction">
                  <a:snd r:embed="rId6" name="glass.wav"/>
                </a:hlinkMouseOver>
              </a:rPr>
              <a:t>правильность</a:t>
            </a:r>
            <a:r>
              <a:rPr lang="ru-RU" altLang="ru-RU" sz="3200" b="1" dirty="0"/>
              <a:t>)</a:t>
            </a:r>
            <a:endParaRPr lang="ru-RU" altLang="ru-RU" sz="3200" b="1" dirty="0">
              <a:hlinkClick r:id="" action="ppaction://noaction">
                <a:snd r:embed="rId5" name="explode.wav"/>
              </a:hlinkClick>
              <a:hlinkMouseOver r:id="" action="ppaction://noaction">
                <a:snd r:embed="rId5" name="explode.wav"/>
              </a:hlinkMouseOver>
            </a:endParaRPr>
          </a:p>
          <a:p>
            <a:r>
              <a:rPr lang="ru-RU" altLang="ru-RU" sz="3200" b="1" dirty="0">
                <a:hlinkClick r:id="" action="ppaction://noaction">
                  <a:snd r:embed="rId5" name="explode.wav"/>
                </a:hlinkClick>
                <a:hlinkMouseOver r:id="" action="ppaction://noaction">
                  <a:snd r:embed="rId5" name="explode.wav"/>
                </a:hlinkMouseOver>
              </a:rPr>
              <a:t>Актуальность </a:t>
            </a:r>
            <a:r>
              <a:rPr lang="ru-RU" altLang="ru-RU" sz="3200" b="1" dirty="0"/>
              <a:t>(</a:t>
            </a:r>
            <a:r>
              <a:rPr lang="ru-RU" altLang="ru-RU" sz="3200" b="1" dirty="0">
                <a:hlinkMouseOver r:id="" action="ppaction://noaction">
                  <a:snd r:embed="rId6" name="glass.wav"/>
                </a:hlinkMouseOver>
              </a:rPr>
              <a:t>своевременность</a:t>
            </a:r>
            <a:r>
              <a:rPr lang="ru-RU" altLang="ru-RU" sz="3200" b="1" dirty="0"/>
              <a:t>)</a:t>
            </a:r>
            <a:endParaRPr lang="ru-RU" altLang="ru-RU" sz="3200" b="1" dirty="0">
              <a:hlinkClick r:id="" action="ppaction://noaction">
                <a:snd r:embed="rId5" name="explode.wav"/>
              </a:hlinkClick>
              <a:hlinkMouseOver r:id="" action="ppaction://noaction">
                <a:snd r:embed="rId5" name="explode.wav"/>
              </a:hlinkMouseOver>
            </a:endParaRPr>
          </a:p>
          <a:p>
            <a:r>
              <a:rPr lang="ru-RU" altLang="ru-RU" sz="3200" b="1" dirty="0">
                <a:hlinkClick r:id="" action="ppaction://noaction">
                  <a:snd r:embed="rId5" name="explode.wav"/>
                </a:hlinkClick>
                <a:hlinkMouseOver r:id="" action="ppaction://noaction">
                  <a:snd r:embed="rId5" name="explode.wav"/>
                </a:hlinkMouseOver>
              </a:rPr>
              <a:t>Понятность</a:t>
            </a:r>
          </a:p>
          <a:p>
            <a:r>
              <a:rPr lang="ru-RU" altLang="ru-RU" sz="3200" b="1" dirty="0">
                <a:hlinkClick r:id="" action="ppaction://noaction">
                  <a:snd r:embed="rId5" name="explode.wav"/>
                </a:hlinkClick>
                <a:hlinkMouseOver r:id="" action="ppaction://noaction">
                  <a:snd r:embed="rId5" name="explode.wav"/>
                </a:hlinkMouseOver>
              </a:rPr>
              <a:t>Полнота</a:t>
            </a:r>
            <a:endParaRPr lang="ru-RU" altLang="ru-RU" sz="3200" b="1" dirty="0">
              <a:hlinkClick r:id="" action="ppaction://hlinkshowjump?jump=endshow">
                <a:snd r:embed="rId5" name="explode.wav"/>
              </a:hlinkClick>
              <a:hlinkMouseOver r:id="" action="ppaction://noaction">
                <a:snd r:embed="rId5" name="explode.wav"/>
              </a:hlinkMouseOver>
            </a:endParaRPr>
          </a:p>
          <a:p>
            <a:r>
              <a:rPr lang="ru-RU" altLang="ru-RU" sz="3200" b="1" dirty="0">
                <a:hlinkClick r:id="" action="ppaction://hlinkshowjump?jump=endshow">
                  <a:snd r:embed="rId5" name="explode.wav"/>
                </a:hlinkClick>
                <a:hlinkMouseOver r:id="" action="ppaction://noaction">
                  <a:snd r:embed="rId5" name="explode.wav"/>
                </a:hlinkMouseOver>
              </a:rPr>
              <a:t>Полезность</a:t>
            </a:r>
            <a:endParaRPr lang="ru-RU" altLang="ru-RU" sz="3200" b="1" dirty="0"/>
          </a:p>
        </p:txBody>
      </p:sp>
      <p:pic>
        <p:nvPicPr>
          <p:cNvPr id="43012" name="Picture 4" descr="art_1_3_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505201"/>
            <a:ext cx="2628900" cy="25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64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  <p:bldP spid="4301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09454" y="2686512"/>
            <a:ext cx="6248400" cy="1555750"/>
          </a:xfrm>
        </p:spPr>
        <p:txBody>
          <a:bodyPr/>
          <a:lstStyle/>
          <a:p>
            <a:r>
              <a:rPr lang="en-US" altLang="ru-RU" sz="9600" dirty="0"/>
              <a:t>The end</a:t>
            </a:r>
            <a:endParaRPr lang="ru-RU" altLang="ru-RU" sz="9600" dirty="0"/>
          </a:p>
        </p:txBody>
      </p:sp>
    </p:spTree>
    <p:extLst>
      <p:ext uri="{BB962C8B-B14F-4D97-AF65-F5344CB8AC3E}">
        <p14:creationId xmlns:p14="http://schemas.microsoft.com/office/powerpoint/2010/main" val="255135383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2</TotalTime>
  <Words>275</Words>
  <Application>Microsoft Office PowerPoint</Application>
  <PresentationFormat>Широкоэкранный</PresentationFormat>
  <Paragraphs>76</Paragraphs>
  <Slides>14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Century Gothic</vt:lpstr>
      <vt:lpstr>Garamond</vt:lpstr>
      <vt:lpstr>Webdings</vt:lpstr>
      <vt:lpstr>Wingdings</vt:lpstr>
      <vt:lpstr>Савон</vt:lpstr>
      <vt:lpstr>Информация</vt:lpstr>
      <vt:lpstr>Презентация PowerPoint</vt:lpstr>
      <vt:lpstr>Мир существует в трех основных формах:</vt:lpstr>
      <vt:lpstr>Информация</vt:lpstr>
      <vt:lpstr>Презентация PowerPoint</vt:lpstr>
      <vt:lpstr>Виды Информации</vt:lpstr>
      <vt:lpstr>По Способу Восприятия</vt:lpstr>
      <vt:lpstr>По Форме Представления</vt:lpstr>
      <vt:lpstr>Презентация PowerPoint</vt:lpstr>
      <vt:lpstr>По Значению </vt:lpstr>
      <vt:lpstr>Презентация PowerPoint</vt:lpstr>
      <vt:lpstr>Свойства информации</vt:lpstr>
      <vt:lpstr>Свойства информации: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</dc:title>
  <dc:creator>teacher;Кандакова В.С.</dc:creator>
  <cp:lastModifiedBy>teacher</cp:lastModifiedBy>
  <cp:revision>2</cp:revision>
  <dcterms:created xsi:type="dcterms:W3CDTF">2021-10-02T03:01:20Z</dcterms:created>
  <dcterms:modified xsi:type="dcterms:W3CDTF">2021-10-02T03:07:08Z</dcterms:modified>
</cp:coreProperties>
</file>