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handoutMasterIdLst>
    <p:handoutMasterId r:id="rId45"/>
  </p:handoutMasterIdLst>
  <p:sldIdLst>
    <p:sldId id="256" r:id="rId2"/>
    <p:sldId id="333" r:id="rId3"/>
    <p:sldId id="334" r:id="rId4"/>
    <p:sldId id="335" r:id="rId5"/>
    <p:sldId id="258" r:id="rId6"/>
    <p:sldId id="337" r:id="rId7"/>
    <p:sldId id="257" r:id="rId8"/>
    <p:sldId id="259" r:id="rId9"/>
    <p:sldId id="260" r:id="rId10"/>
    <p:sldId id="292" r:id="rId11"/>
    <p:sldId id="293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341" r:id="rId41"/>
    <p:sldId id="338" r:id="rId42"/>
    <p:sldId id="339" r:id="rId43"/>
    <p:sldId id="340" r:id="rId44"/>
  </p:sldIdLst>
  <p:sldSz cx="9144000" cy="6858000" type="screen4x3"/>
  <p:notesSz cx="6888163" cy="96234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" pitchFamily="18" charset="0"/>
        <a:ea typeface="ＭＳ ゴシック" pitchFamily="49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" pitchFamily="18" charset="0"/>
        <a:ea typeface="ＭＳ ゴシック" pitchFamily="49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" pitchFamily="18" charset="0"/>
        <a:ea typeface="ＭＳ ゴシック" pitchFamily="49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" pitchFamily="18" charset="0"/>
        <a:ea typeface="ＭＳ ゴシック" pitchFamily="49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Century" pitchFamily="18" charset="0"/>
        <a:ea typeface="ＭＳ ゴシック" pitchFamily="49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Century" pitchFamily="18" charset="0"/>
        <a:ea typeface="ＭＳ ゴシック" pitchFamily="49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Century" pitchFamily="18" charset="0"/>
        <a:ea typeface="ＭＳ ゴシック" pitchFamily="49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Century" pitchFamily="18" charset="0"/>
        <a:ea typeface="ＭＳ ゴシック" pitchFamily="49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Century" pitchFamily="18" charset="0"/>
        <a:ea typeface="ＭＳ ゴシック" pitchFamily="49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339966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50021"/>
    <a:srgbClr val="CC3300"/>
    <a:srgbClr val="D9B96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41" autoAdjust="0"/>
    <p:restoredTop sz="94737" autoAdjust="0"/>
  </p:normalViewPr>
  <p:slideViewPr>
    <p:cSldViewPr>
      <p:cViewPr varScale="1">
        <p:scale>
          <a:sx n="69" d="100"/>
          <a:sy n="69" d="100"/>
        </p:scale>
        <p:origin x="-133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>
              <a:defRPr kumimoji="0" sz="1200">
                <a:latin typeface="Arial" charset="0"/>
              </a:defRPr>
            </a:lvl1pPr>
          </a:lstStyle>
          <a:p>
            <a:pPr>
              <a:defRPr/>
            </a:pPr>
            <a:fld id="{B84325E0-8BCC-4618-8B91-8A3AAFB97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1511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altLang="ja-JP"/>
              <a:t>Заголовок слайда</a:t>
            </a:r>
            <a:endParaRPr lang="en-US" altLang="ja-JP"/>
          </a:p>
        </p:txBody>
      </p:sp>
      <p:sp>
        <p:nvSpPr>
          <p:cNvPr id="1740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altLang="ja-JP"/>
              <a:t>Подзаголовок слайда</a:t>
            </a: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29D94-A48B-4C44-B169-05D2E6C44A5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645BC-3FEC-40BB-98CB-8A1665914FC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6ABBE-8E17-4803-A7E5-7BCD51695BF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42D69-7F3E-4C82-BC39-F4F16BBF976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16030-ACBC-4E9B-8B7D-75E2B6F95A7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1CA3E-5F9C-4F9C-A19F-9FDB7BBAF31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CD5ED-57A1-4CF1-B5B6-D07637CD0AD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37D4F-9769-4007-8E0E-116D4467160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FBE7D-6801-4979-8439-371678EA4A95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4214F-B149-4766-9E94-A0ADE14D146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02255-AA5F-4077-A675-E7F892BF44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ADA49-0806-4C5B-8A3B-B58E4582CF6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25E86-5F96-41BB-9BC5-5784A06B249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A39F2-97E8-4A2D-A7F5-0EE2217BA2C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  <p:transition spd="slow"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ja-JP" smtClean="0"/>
              <a:t>Заголовок слайда</a:t>
            </a:r>
            <a:endParaRPr lang="en-US" altLang="ja-JP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ja-JP" smtClean="0"/>
              <a:t>Текст слайда</a:t>
            </a:r>
            <a:endParaRPr lang="en-US" altLang="ja-JP" smtClean="0"/>
          </a:p>
          <a:p>
            <a:pPr lvl="1"/>
            <a:r>
              <a:rPr lang="ru-RU" altLang="ja-JP" smtClean="0"/>
              <a:t>Текст слайда</a:t>
            </a:r>
            <a:endParaRPr lang="en-US" altLang="ja-JP" smtClean="0"/>
          </a:p>
          <a:p>
            <a:pPr lvl="2"/>
            <a:r>
              <a:rPr lang="ru-RU" altLang="ja-JP" smtClean="0"/>
              <a:t>Текст слайда</a:t>
            </a:r>
            <a:endParaRPr lang="en-US" altLang="ja-JP" smtClean="0"/>
          </a:p>
          <a:p>
            <a:pPr lvl="3"/>
            <a:r>
              <a:rPr lang="ru-RU" altLang="ja-JP" smtClean="0"/>
              <a:t>Текст слайда</a:t>
            </a:r>
            <a:endParaRPr lang="en-US" altLang="ja-JP" smtClean="0"/>
          </a:p>
          <a:p>
            <a:pPr lvl="4"/>
            <a:r>
              <a:rPr lang="ru-RU" altLang="ja-JP" smtClean="0"/>
              <a:t>Текст слайда</a:t>
            </a:r>
            <a:endParaRPr lang="en-US" altLang="ja-JP" smtClean="0"/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996633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996633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996633"/>
                </a:solidFill>
                <a:latin typeface="+mn-lt"/>
              </a:defRPr>
            </a:lvl1pPr>
          </a:lstStyle>
          <a:p>
            <a:pPr>
              <a:defRPr/>
            </a:pPr>
            <a:fld id="{BCAF9C4A-7D6A-4BC0-8FF5-7905C3888BF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</p:sldLayoutIdLst>
  <p:transition spd="slow">
    <p:cut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CC66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CC66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CC66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CC66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rgbClr val="CC6600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rgbClr val="CC6600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rgbClr val="CC6600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rgbClr val="CC6600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rgbClr val="CC6600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2D5902"/>
        </a:buClr>
        <a:buFont typeface="Wingdings" pitchFamily="2" charset="2"/>
        <a:buChar char=""/>
        <a:defRPr kumimoji="1" sz="3200">
          <a:solidFill>
            <a:srgbClr val="9966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2D5902"/>
        </a:buClr>
        <a:buFont typeface="Wingdings" pitchFamily="2" charset="2"/>
        <a:buChar char=""/>
        <a:defRPr kumimoji="1" sz="2800">
          <a:solidFill>
            <a:srgbClr val="996633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2D5902"/>
        </a:buClr>
        <a:buFont typeface="Wingdings" pitchFamily="2" charset="2"/>
        <a:buChar char=""/>
        <a:defRPr kumimoji="1" sz="2400">
          <a:solidFill>
            <a:srgbClr val="996633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2D5902"/>
        </a:buClr>
        <a:buFont typeface="Wingdings" pitchFamily="2" charset="2"/>
        <a:buChar char=""/>
        <a:defRPr kumimoji="1" sz="2000">
          <a:solidFill>
            <a:srgbClr val="996633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2D5902"/>
        </a:buClr>
        <a:buFont typeface="Wingdings" pitchFamily="2" charset="2"/>
        <a:buChar char=""/>
        <a:defRPr kumimoji="1" sz="2000">
          <a:solidFill>
            <a:srgbClr val="996633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2D5902"/>
        </a:buClr>
        <a:buFont typeface="Wingdings" pitchFamily="2" charset="2"/>
        <a:buChar char=""/>
        <a:defRPr kumimoji="1" sz="2000">
          <a:solidFill>
            <a:srgbClr val="996633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2D5902"/>
        </a:buClr>
        <a:buFont typeface="Wingdings" pitchFamily="2" charset="2"/>
        <a:buChar char=""/>
        <a:defRPr kumimoji="1" sz="2000">
          <a:solidFill>
            <a:srgbClr val="996633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2D5902"/>
        </a:buClr>
        <a:buFont typeface="Wingdings" pitchFamily="2" charset="2"/>
        <a:buChar char=""/>
        <a:defRPr kumimoji="1" sz="2000">
          <a:solidFill>
            <a:srgbClr val="996633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2D5902"/>
        </a:buClr>
        <a:buFont typeface="Wingdings" pitchFamily="2" charset="2"/>
        <a:buChar char=""/>
        <a:defRPr kumimoji="1" sz="2000">
          <a:solidFill>
            <a:srgbClr val="996633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Assizi.jpg" TargetMode="External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Bardzhello.jpg" TargetMode="External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Biserom-1.jpg" TargetMode="External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hyperlink" Target="https://zdeskrasivo.ru/wp-content/uploads/2019/02/Vidy_vyshivki_Biserom.jpg" TargetMode="Externa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Brazilskaya.jpg" TargetMode="External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hyperlink" Target="https://zdeskrasivo.ru/wp-content/uploads/2019/02/Vidy_vyshivki_brazilskaya-1-1.jpg" TargetMode="Externa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Gladjy.jpg" TargetMode="External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hyperlink" Target="https://zdeskrasivo.ru/wp-content/uploads/2019/02/Vidy_vyshivki_glad.jpg" TargetMode="Externa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zolotoe_shitie.jpg" TargetMode="External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hyperlink" Target="https://zdeskrasivo.ru/wp-content/uploads/2019/02/Vidy_vyshivki_Zolotoe_shitie_2.jpg" TargetMode="Externa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Kitayskaya-1.jpg" TargetMode="External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hyperlink" Target="https://zdeskrasivo.ru/wp-content/uploads/2019/02/Vidy_vyshivki_Kitayskaya-2.jpg" TargetMode="External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Krestom-1.jpg" TargetMode="External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hyperlink" Target="https://zdeskrasivo.ru/wp-content/uploads/2019/02/Vidy_vyshivki_krestom1.jpg" TargetMode="Externa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Kovrovaya-1.jpg" TargetMode="External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Lentami.jpg" TargetMode="External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Longstich-1.jpg" TargetMode="External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hyperlink" Target="https://zdeskrasivo.ru/wp-content/uploads/2019/02/Vidy_vyshivki_Longstich-3.jpg" TargetMode="External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Lunevilskaya.jpg" TargetMode="External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Monohromnaya.jpg" TargetMode="External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OBJEMNAYA.jpg" TargetMode="External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Rishele.jpg" TargetMode="External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Rokoko.jpg" TargetMode="External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hyperlink" Target="https://zdeskrasivo.ru/wp-content/uploads/2019/02/Vidy_vyshivki_Rokoko_2.jpg" TargetMode="External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Sinel.jpg" TargetMode="External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Sutazhnaya.jpg" TargetMode="External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hyperlink" Target="https://zdeskrasivo.ru/wp-content/uploads/2019/02/Vidy_vyshivki_Sutazhnaya-1.jpg" TargetMode="External"/><Relationship Id="rId4" Type="http://schemas.openxmlformats.org/officeDocument/2006/relationships/image" Target="../media/image6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Strochevaya.jpg" TargetMode="External"/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Sempler.jpg" TargetMode="External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Tamburnaya-1.jpg" TargetMode="External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hyperlink" Target="https://zdeskrasivo.ru/wp-content/uploads/2019/02/Vidy_vyshivki_Tamburnaya_syuzane.jpg" TargetMode="External"/><Relationship Id="rId4" Type="http://schemas.openxmlformats.org/officeDocument/2006/relationships/image" Target="../media/image6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Hardanger.jpg" TargetMode="External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Shvalmskaya.jpg" TargetMode="External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yakobinskaya.jpg" TargetMode="External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hyperlink" Target="https://zdeskrasivo.ru/wp-content/uploads/2019/02/Vidy_vyshivki_yakobinskaya-1.jpg" TargetMode="External"/><Relationship Id="rId4" Type="http://schemas.openxmlformats.org/officeDocument/2006/relationships/image" Target="../media/image7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zdeskrasivo.ru/wp-content/uploads/2019/02/Vidy_vyshivki_Sashiko.jpg" TargetMode="External"/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hyperlink" Target="https://zdeskrasivo.ru/wp-content/uploads/2019/02/Vidy_vyshivki_Sashiko_1.jpg" TargetMode="External"/><Relationship Id="rId4" Type="http://schemas.openxmlformats.org/officeDocument/2006/relationships/image" Target="../media/image7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emf"/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1412875"/>
            <a:ext cx="8353623" cy="1872109"/>
          </a:xfrm>
        </p:spPr>
        <p:txBody>
          <a:bodyPr/>
          <a:lstStyle/>
          <a:p>
            <a:pPr eaLnBrk="1" hangingPunct="1"/>
            <a:r>
              <a:rPr lang="ru-RU" sz="8800" b="1" dirty="0" smtClean="0">
                <a:solidFill>
                  <a:srgbClr val="A50021"/>
                </a:solidFill>
                <a:latin typeface="Comic Sans MS" pitchFamily="66" charset="0"/>
              </a:rPr>
              <a:t> </a:t>
            </a:r>
            <a:r>
              <a:rPr lang="ru-RU" sz="3600" b="1" dirty="0" smtClean="0">
                <a:solidFill>
                  <a:srgbClr val="A50021"/>
                </a:solidFill>
                <a:latin typeface="Comic Sans MS" pitchFamily="66" charset="0"/>
              </a:rPr>
              <a:t>Информационно-познавательный</a:t>
            </a:r>
            <a:br>
              <a:rPr lang="ru-RU" sz="3600" b="1" dirty="0" smtClean="0">
                <a:solidFill>
                  <a:srgbClr val="A50021"/>
                </a:solidFill>
                <a:latin typeface="Comic Sans MS" pitchFamily="66" charset="0"/>
              </a:rPr>
            </a:br>
            <a:r>
              <a:rPr lang="ru-RU" sz="3600" b="1" dirty="0" smtClean="0">
                <a:solidFill>
                  <a:srgbClr val="A50021"/>
                </a:solidFill>
                <a:latin typeface="Comic Sans MS" pitchFamily="66" charset="0"/>
              </a:rPr>
              <a:t>проект по технологии</a:t>
            </a:r>
            <a:r>
              <a:rPr lang="ru-RU" sz="3600" dirty="0" smtClean="0">
                <a:solidFill>
                  <a:srgbClr val="CC3300"/>
                </a:solidFill>
              </a:rPr>
              <a:t/>
            </a:r>
            <a:br>
              <a:rPr lang="ru-RU" sz="3600" dirty="0" smtClean="0">
                <a:solidFill>
                  <a:srgbClr val="CC3300"/>
                </a:solidFill>
              </a:rPr>
            </a:br>
            <a:r>
              <a:rPr lang="ru-RU" sz="3800" dirty="0" smtClean="0">
                <a:solidFill>
                  <a:srgbClr val="CC3300"/>
                </a:solidFill>
              </a:rPr>
              <a:t> </a:t>
            </a:r>
            <a:r>
              <a:rPr lang="ru-RU" sz="5400" b="1" dirty="0" smtClean="0">
                <a:solidFill>
                  <a:srgbClr val="7030A0"/>
                </a:solidFill>
              </a:rPr>
              <a:t>«Виды вышивки»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539552" y="260648"/>
            <a:ext cx="8207375" cy="8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D5902"/>
              </a:buClr>
              <a:buSzTx/>
              <a:buFont typeface="Wingdings" pitchFamily="2" charset="2"/>
              <a:buNone/>
              <a:tabLst/>
              <a:defRPr/>
            </a:pP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МОУ</a:t>
            </a:r>
            <a:r>
              <a:rPr kumimoji="1" lang="ru-RU" sz="2800" b="0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«Шумовская  средняя общеобразовательная школа »</a:t>
            </a:r>
            <a:endParaRPr kumimoji="1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accent1">
                  <a:lumMod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5940152" y="4509120"/>
            <a:ext cx="2952328" cy="1583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D5902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Выполнила:</a:t>
            </a:r>
            <a:r>
              <a:rPr lang="ru-RU" sz="2000" kern="0" dirty="0" smtClean="0">
                <a:solidFill>
                  <a:srgbClr val="CC3300"/>
                </a:solidFill>
                <a:latin typeface="+mn-lt"/>
                <a:ea typeface="+mn-ea"/>
              </a:rPr>
              <a:t> Трофимова Татьяна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D5902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sz="2000" kern="0" dirty="0">
                <a:solidFill>
                  <a:srgbClr val="CC3300"/>
                </a:solidFill>
                <a:latin typeface="+mn-lt"/>
                <a:ea typeface="+mn-ea"/>
              </a:rPr>
              <a:t>у</a:t>
            </a:r>
            <a:r>
              <a:rPr kumimoji="1" lang="ru-RU" sz="20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ченица</a:t>
            </a:r>
            <a:r>
              <a:rPr kumimoji="1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CC33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7 класса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D5902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sz="2000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</a:rPr>
              <a:t>Руководитель: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D5902"/>
              </a:buClr>
              <a:buSzTx/>
              <a:buFont typeface="Wingdings" pitchFamily="2" charset="2"/>
              <a:buNone/>
              <a:tabLst/>
              <a:defRPr/>
            </a:pPr>
            <a:r>
              <a:rPr lang="ru-RU" sz="2000" kern="0" dirty="0" smtClean="0">
                <a:solidFill>
                  <a:srgbClr val="CC3300"/>
                </a:solidFill>
                <a:latin typeface="+mn-lt"/>
                <a:ea typeface="+mn-ea"/>
              </a:rPr>
              <a:t>Баринова Любовь Николаевна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142875"/>
            <a:ext cx="77724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Цель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571625"/>
            <a:ext cx="4857750" cy="504031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endParaRPr lang="ru-RU" sz="2800" dirty="0" smtClean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</a:rPr>
              <a:t>Изучить приемы, </a:t>
            </a:r>
            <a:r>
              <a:rPr lang="ru-RU" sz="2800" b="1" dirty="0">
                <a:solidFill>
                  <a:srgbClr val="7030A0"/>
                </a:solidFill>
              </a:rPr>
              <a:t>т</a:t>
            </a:r>
            <a:r>
              <a:rPr lang="ru-RU" sz="2800" b="1" dirty="0" smtClean="0">
                <a:solidFill>
                  <a:srgbClr val="7030A0"/>
                </a:solidFill>
              </a:rPr>
              <a:t>ехнологии и отличительные особенности различных видов вышивки</a:t>
            </a:r>
            <a:endParaRPr lang="ru-RU" sz="2800" dirty="0" smtClean="0">
              <a:solidFill>
                <a:srgbClr val="7030A0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dirty="0" smtClean="0"/>
          </a:p>
        </p:txBody>
      </p:sp>
      <p:pic>
        <p:nvPicPr>
          <p:cNvPr id="197634" name="Picture 2" descr="http://static.diary.ru/userdir/2/0/6/1/2061124/831716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2838" y="2286000"/>
            <a:ext cx="3935412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36" name="Picture 4" descr="http://36.media.tumblr.com/9268e5c122a8c9c34cd96bc90427df37/tumblr_nnhwzz0OCK1r2o3a3o1_1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2286000"/>
            <a:ext cx="4029075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38" name="Picture 6" descr="http://cdn01.ru/files/users/images/db/06/db063853cb93739ba3de2b4832de55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2286000"/>
            <a:ext cx="4065588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6742539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142875"/>
            <a:ext cx="77724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Задачи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571625"/>
            <a:ext cx="4857750" cy="504031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r>
              <a:rPr lang="ru-RU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endParaRPr lang="ru-RU" sz="2800" dirty="0" smtClean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>
                <a:solidFill>
                  <a:srgbClr val="7030A0"/>
                </a:solidFill>
              </a:rPr>
              <a:t>-изучить литературу по теме проекта;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>
                <a:solidFill>
                  <a:srgbClr val="7030A0"/>
                </a:solidFill>
              </a:rPr>
              <a:t>  - ознакомиться с мировой историей вышивки ;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>
                <a:solidFill>
                  <a:srgbClr val="7030A0"/>
                </a:solidFill>
              </a:rPr>
              <a:t> - получить представление о видах вышивки;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>
                <a:solidFill>
                  <a:srgbClr val="7030A0"/>
                </a:solidFill>
              </a:rPr>
              <a:t>  - ознакомиться с технологией    вышивания   гладью.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ru-RU" sz="2800" b="1" dirty="0" smtClean="0">
              <a:solidFill>
                <a:srgbClr val="7030A0"/>
              </a:solidFill>
            </a:endParaRPr>
          </a:p>
        </p:txBody>
      </p:sp>
      <p:pic>
        <p:nvPicPr>
          <p:cNvPr id="197634" name="Picture 2" descr="http://static.diary.ru/userdir/2/0/6/1/2061124/831716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2838" y="2286000"/>
            <a:ext cx="3935412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68395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142875"/>
            <a:ext cx="77724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Этапы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571625"/>
            <a:ext cx="4857750" cy="504031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ru-RU" sz="2800" dirty="0" smtClean="0">
              <a:solidFill>
                <a:srgbClr val="7030A0"/>
              </a:solidFill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</a:rPr>
              <a:t>   1</a:t>
            </a:r>
            <a:r>
              <a:rPr lang="ru-RU" sz="2800" b="1" dirty="0">
                <a:solidFill>
                  <a:srgbClr val="7030A0"/>
                </a:solidFill>
              </a:rPr>
              <a:t>. Изучение </a:t>
            </a:r>
            <a:r>
              <a:rPr lang="ru-RU" sz="2800" b="1" dirty="0" smtClean="0">
                <a:solidFill>
                  <a:srgbClr val="7030A0"/>
                </a:solidFill>
              </a:rPr>
              <a:t>литературы и  интернет ресурсов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</a:rPr>
              <a:t>  2</a:t>
            </a:r>
            <a:r>
              <a:rPr lang="ru-RU" sz="2800" b="1" dirty="0">
                <a:solidFill>
                  <a:srgbClr val="7030A0"/>
                </a:solidFill>
              </a:rPr>
              <a:t>. Подбор материалов.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</a:rPr>
              <a:t>  3. </a:t>
            </a:r>
            <a:r>
              <a:rPr lang="ru-RU" sz="2800" b="1" dirty="0">
                <a:solidFill>
                  <a:srgbClr val="7030A0"/>
                </a:solidFill>
              </a:rPr>
              <a:t>Изготовление изделия.	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</a:rPr>
              <a:t>  4 . </a:t>
            </a:r>
            <a:r>
              <a:rPr lang="ru-RU" sz="2800" b="1" dirty="0">
                <a:solidFill>
                  <a:srgbClr val="7030A0"/>
                </a:solidFill>
              </a:rPr>
              <a:t>Выполнение  презентации для защиты работы.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None/>
              <a:defRPr/>
            </a:pPr>
            <a:r>
              <a:rPr lang="ru-RU" sz="2800" b="1" dirty="0" smtClean="0">
                <a:solidFill>
                  <a:srgbClr val="7030A0"/>
                </a:solidFill>
              </a:rPr>
              <a:t>  5.Создание </a:t>
            </a:r>
            <a:r>
              <a:rPr lang="ru-RU" sz="2800" b="1" dirty="0">
                <a:solidFill>
                  <a:srgbClr val="7030A0"/>
                </a:solidFill>
              </a:rPr>
              <a:t>альбома для уроков технологии.</a:t>
            </a:r>
          </a:p>
        </p:txBody>
      </p:sp>
      <p:pic>
        <p:nvPicPr>
          <p:cNvPr id="197634" name="Picture 2" descr="http://static.diary.ru/userdir/2/0/6/1/2061124/831716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2838" y="2286000"/>
            <a:ext cx="3935412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7636" name="Picture 4" descr="http://36.media.tumblr.com/9268e5c122a8c9c34cd96bc90427df37/tumblr_nnhwzz0OCK1r2o3a3o1_128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0" y="2286000"/>
            <a:ext cx="4029075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225712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7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43887" cy="1314450"/>
          </a:xfrm>
        </p:spPr>
        <p:txBody>
          <a:bodyPr/>
          <a:lstStyle/>
          <a:p>
            <a:pPr eaLnBrk="1" hangingPunct="1"/>
            <a:r>
              <a:rPr lang="ru-RU" sz="5400" b="1" smtClean="0">
                <a:solidFill>
                  <a:srgbClr val="A50021"/>
                </a:solidFill>
                <a:latin typeface="Comic Sans MS" pitchFamily="66" charset="0"/>
              </a:rPr>
              <a:t>Вышивка-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45611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000" smtClean="0">
                <a:solidFill>
                  <a:srgbClr val="CC3300"/>
                </a:solidFill>
              </a:rPr>
              <a:t>    украшение изделий из различных материалов орнаментом или сюжетным изображением. Вышивка выполняется нитками и другими материалами вручную с помощью ручной иглы или машинным способом </a:t>
            </a:r>
          </a:p>
        </p:txBody>
      </p:sp>
      <p:pic>
        <p:nvPicPr>
          <p:cNvPr id="7172" name="Picture 5" descr="776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4437063"/>
            <a:ext cx="223202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6" descr="785676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4565650"/>
            <a:ext cx="230505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142874"/>
            <a:ext cx="7772400" cy="177395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На первом этапе изучила литературу и интернет ресурсы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0" y="1571625"/>
            <a:ext cx="4857750" cy="5040313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ru-RU" sz="2800" dirty="0" smtClean="0">
              <a:solidFill>
                <a:srgbClr val="7030A0"/>
              </a:solidFill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800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2285203"/>
            <a:ext cx="3087787" cy="41257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2013" y="2285203"/>
            <a:ext cx="3384376" cy="414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00138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43887" cy="1314450"/>
          </a:xfrm>
        </p:spPr>
        <p:txBody>
          <a:bodyPr/>
          <a:lstStyle/>
          <a:p>
            <a:pPr eaLnBrk="1" hangingPunct="1"/>
            <a:r>
              <a:rPr lang="ru-RU" b="1" dirty="0">
                <a:solidFill>
                  <a:srgbClr val="A50021"/>
                </a:solidFill>
                <a:latin typeface="Comic Sans MS" pitchFamily="66" charset="0"/>
              </a:rPr>
              <a:t>История вышивки как вида прикладного искусства</a:t>
            </a:r>
            <a:endParaRPr lang="ru-RU" b="1" dirty="0" smtClean="0">
              <a:solidFill>
                <a:srgbClr val="A50021"/>
              </a:solidFill>
              <a:latin typeface="Comic Sans MS" pitchFamily="66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07375" cy="4824412"/>
          </a:xfrm>
        </p:spPr>
        <p:txBody>
          <a:bodyPr/>
          <a:lstStyle/>
          <a:p>
            <a:pPr marL="0" indent="0" eaLnBrk="1" hangingPunct="1">
              <a:buNone/>
            </a:pPr>
            <a:endParaRPr lang="ru-RU" dirty="0" smtClean="0">
              <a:solidFill>
                <a:srgbClr val="CC3300"/>
              </a:solidFill>
            </a:endParaRPr>
          </a:p>
          <a:p>
            <a:pPr eaLnBrk="1" hangingPunct="1"/>
            <a:endParaRPr lang="ru-RU" dirty="0" smtClean="0">
              <a:solidFill>
                <a:srgbClr val="CC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1982450"/>
            <a:ext cx="727280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Вышивка как вид декоративно-прикладного искусства берет своё начало ещё с первобытных времён. Наши предки в первый раз начали работать с тканью в первобытный век. Затем, с развитием технологий, история вышивки разделялась на народную и городскую. Городская вышивка не имела устойчивых традиций, так как постоянно менялась под воздействием моды. Народная вышивка, в свою очередь , была связана со стародавними обычаями и обрядами народов. Вышивка, как вид декоративно-прикладного искусства был очень востребован в те далекие времена, когда зарождалась культура этносов, и сейчас, в современном мире вышивка достаточно популярна. </a:t>
            </a:r>
            <a:endParaRPr lang="ru-RU" sz="20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285875"/>
            <a:ext cx="4895850" cy="40005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dirty="0" smtClean="0"/>
              <a:t>   </a:t>
            </a:r>
            <a:r>
              <a:rPr lang="ru-RU" sz="2900" b="1" dirty="0" smtClean="0">
                <a:solidFill>
                  <a:srgbClr val="7030A0"/>
                </a:solidFill>
              </a:rPr>
              <a:t>Наиболее древние вышивки относятся к VI – V вв. до н.э. Они были выполнены в Древнем Китае на шелковых тканях шелком-сырцом, волосом, золотыми и серебряными нитями. </a:t>
            </a: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2225" y="765175"/>
            <a:ext cx="3573463" cy="547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00188"/>
            <a:ext cx="4211638" cy="4951412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b="1" dirty="0" smtClean="0">
                <a:solidFill>
                  <a:srgbClr val="7030A0"/>
                </a:solidFill>
              </a:rPr>
              <a:t>   </a:t>
            </a:r>
            <a:r>
              <a:rPr lang="ru-RU" sz="2800" b="1" dirty="0" smtClean="0">
                <a:solidFill>
                  <a:srgbClr val="7030A0"/>
                </a:solidFill>
              </a:rPr>
              <a:t>На территории нашей страны археологами обнаружены фрагменты одежды, вышитой золотыми нитями. Находки относятся к IX – XII векам. </a:t>
            </a:r>
          </a:p>
        </p:txBody>
      </p:sp>
      <p:pic>
        <p:nvPicPr>
          <p:cNvPr id="9219" name="Picture 4" descr="im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6100" y="260350"/>
            <a:ext cx="4537075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5" descr="7876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6100" y="4005263"/>
            <a:ext cx="4537075" cy="253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68313" y="404813"/>
            <a:ext cx="7848600" cy="20161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800" dirty="0" smtClean="0"/>
              <a:t>   </a:t>
            </a:r>
            <a:r>
              <a:rPr lang="ru-RU" sz="3600" b="1" dirty="0" smtClean="0">
                <a:solidFill>
                  <a:srgbClr val="7030A0"/>
                </a:solidFill>
              </a:rPr>
              <a:t>В нашей стране с древних времён вышивкой украшали одежду, головные уборы, обувь, конскую сбрую, предметы быта. </a:t>
            </a:r>
          </a:p>
        </p:txBody>
      </p:sp>
      <p:pic>
        <p:nvPicPr>
          <p:cNvPr id="6148" name="Picture 4" descr="0a0791cbd305bc8e6529e8d3c93c99f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7900" y="3068638"/>
            <a:ext cx="4176713" cy="315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 descr="284e0e06dbdb697a4b8300cfba3f43e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068638"/>
            <a:ext cx="4165600" cy="324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00063"/>
            <a:ext cx="4859338" cy="2881312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1400" dirty="0" smtClean="0"/>
              <a:t>       </a:t>
            </a:r>
            <a:r>
              <a:rPr lang="ru-RU" sz="2400" b="1" dirty="0" smtClean="0">
                <a:solidFill>
                  <a:srgbClr val="7030A0"/>
                </a:solidFill>
              </a:rPr>
              <a:t>Лучше всего сохранились изделия XIX века. </a:t>
            </a:r>
            <a:br>
              <a:rPr lang="ru-RU" sz="2400" b="1" dirty="0" smtClean="0">
                <a:solidFill>
                  <a:srgbClr val="7030A0"/>
                </a:solidFill>
              </a:rPr>
            </a:br>
            <a:r>
              <a:rPr lang="ru-RU" sz="2400" b="1" dirty="0" smtClean="0">
                <a:solidFill>
                  <a:srgbClr val="7030A0"/>
                </a:solidFill>
              </a:rPr>
              <a:t>В те времена вышивка условно подразделялась на городскую и крестьянскую (народную)</a:t>
            </a:r>
          </a:p>
        </p:txBody>
      </p:sp>
      <p:pic>
        <p:nvPicPr>
          <p:cNvPr id="7172" name="Picture 4" descr="453abed81a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9338" y="260350"/>
            <a:ext cx="3673475" cy="275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3851275" y="3068638"/>
            <a:ext cx="5113338" cy="2973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ru-RU" b="1" dirty="0">
                <a:solidFill>
                  <a:srgbClr val="7030A0"/>
                </a:solidFill>
              </a:rPr>
              <a:t>Городская вышивка испытывала на себе влияние западной моды и не имела прочных традиций. Народная была неразрывно связана со старинными обычаями и обрядами </a:t>
            </a:r>
            <a:br>
              <a:rPr lang="ru-RU" b="1" dirty="0">
                <a:solidFill>
                  <a:srgbClr val="7030A0"/>
                </a:solidFill>
              </a:rPr>
            </a:br>
            <a:r>
              <a:rPr lang="ru-RU" b="1" dirty="0">
                <a:solidFill>
                  <a:srgbClr val="7030A0"/>
                </a:solidFill>
              </a:rPr>
              <a:t>русского крестьянства. </a:t>
            </a:r>
          </a:p>
          <a:p>
            <a:pPr algn="ctr">
              <a:spcBef>
                <a:spcPct val="50000"/>
              </a:spcBef>
            </a:pP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7175" name="Picture 7" descr="0_36570_310bf42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013" y="2997200"/>
            <a:ext cx="2859087" cy="357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b="1" dirty="0">
                <a:solidFill>
                  <a:srgbClr val="A50021"/>
                </a:solidFill>
                <a:latin typeface="Comic Sans MS" pitchFamily="66" charset="0"/>
              </a:rPr>
              <a:t>Виды вышивки</a:t>
            </a:r>
          </a:p>
        </p:txBody>
      </p:sp>
      <p:pic>
        <p:nvPicPr>
          <p:cNvPr id="4" name="Объект 3" descr="Виды вышивки - Алмазная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3300" y="3717032"/>
            <a:ext cx="7137400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627784" y="1916832"/>
            <a:ext cx="3607492" cy="387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Алмазная вышивка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2304118"/>
            <a:ext cx="7630616" cy="1235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1739606"/>
      </p:ext>
    </p:extLst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err="1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Ассизи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628801"/>
            <a:ext cx="7486600" cy="1512168"/>
          </a:xfrm>
          <a:prstGeom prst="rect">
            <a:avLst/>
          </a:prstGeom>
        </p:spPr>
      </p:pic>
      <p:pic>
        <p:nvPicPr>
          <p:cNvPr id="5" name="Рисунок 4" descr="Виды вышивки - ассизи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852936"/>
            <a:ext cx="3312368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17469877"/>
      </p:ext>
    </p:extLst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err="1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Барджелло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340769"/>
            <a:ext cx="8062664" cy="2232248"/>
          </a:xfrm>
          <a:prstGeom prst="rect">
            <a:avLst/>
          </a:prstGeom>
        </p:spPr>
      </p:pic>
      <p:pic>
        <p:nvPicPr>
          <p:cNvPr id="5" name="Рисунок 4" descr="Виды вышивки - барджелло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356992"/>
            <a:ext cx="4392488" cy="33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77100451"/>
      </p:ext>
    </p:extLst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Бисером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84785"/>
            <a:ext cx="8136903" cy="1800200"/>
          </a:xfrm>
          <a:prstGeom prst="rect">
            <a:avLst/>
          </a:prstGeom>
        </p:spPr>
      </p:pic>
      <p:pic>
        <p:nvPicPr>
          <p:cNvPr id="5" name="Рисунок 4" descr="Виды вышивки бисером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96952"/>
            <a:ext cx="2664296" cy="3722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- бисером-2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93634" y="2204863"/>
            <a:ext cx="2286000" cy="45148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43386547"/>
      </p:ext>
    </p:extLst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Бразильская вышивка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484784"/>
            <a:ext cx="7772400" cy="1748408"/>
          </a:xfrm>
          <a:prstGeom prst="rect">
            <a:avLst/>
          </a:prstGeom>
        </p:spPr>
      </p:pic>
      <p:pic>
        <p:nvPicPr>
          <p:cNvPr id="5" name="Рисунок 4" descr="Виды вышивки - бразильская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276872"/>
            <a:ext cx="3528392" cy="4176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- бразильская-1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3140968"/>
            <a:ext cx="3690292" cy="31683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96655374"/>
      </p:ext>
    </p:extLst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Гладью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628801"/>
            <a:ext cx="8062664" cy="1800199"/>
          </a:xfrm>
          <a:prstGeom prst="rect">
            <a:avLst/>
          </a:prstGeom>
        </p:spPr>
      </p:pic>
      <p:pic>
        <p:nvPicPr>
          <p:cNvPr id="5" name="Рисунок 4" descr="Виды вышивки - гладью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84984"/>
            <a:ext cx="3024336" cy="302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- гладь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71801"/>
            <a:ext cx="2880320" cy="36815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705767091"/>
      </p:ext>
    </p:extLst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Золотое шитье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1412776"/>
            <a:ext cx="8062664" cy="1728192"/>
          </a:xfrm>
          <a:prstGeom prst="rect">
            <a:avLst/>
          </a:prstGeom>
        </p:spPr>
      </p:pic>
      <p:pic>
        <p:nvPicPr>
          <p:cNvPr id="6" name="Рисунок 5" descr="Виды вышивки - золотое шитье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55776"/>
            <a:ext cx="3744416" cy="4185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Виды вышивки - золотое шитье 2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555776"/>
            <a:ext cx="3742184" cy="4185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763276076"/>
      </p:ext>
    </p:extLst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Китайская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484784"/>
            <a:ext cx="8278687" cy="2016224"/>
          </a:xfrm>
          <a:prstGeom prst="rect">
            <a:avLst/>
          </a:prstGeom>
        </p:spPr>
      </p:pic>
      <p:pic>
        <p:nvPicPr>
          <p:cNvPr id="5" name="Рисунок 4" descr="Виды вышивки - китайская 1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56992"/>
            <a:ext cx="2371725" cy="3263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zdeskrasivo.ru/wp-content/uploads/2019/02/Vidy_vyshivki_Kitayskaya-2.jpg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56992"/>
            <a:ext cx="3024336" cy="32636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41358317"/>
      </p:ext>
    </p:extLst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Крестом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8352928" cy="1728193"/>
          </a:xfrm>
          <a:prstGeom prst="rect">
            <a:avLst/>
          </a:prstGeom>
        </p:spPr>
      </p:pic>
      <p:pic>
        <p:nvPicPr>
          <p:cNvPr id="5" name="Рисунок 4" descr="Виды вышивки - крестом 1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924944"/>
            <a:ext cx="2559174" cy="3842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крестом 2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924944"/>
            <a:ext cx="2971653" cy="38427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49924659"/>
      </p:ext>
    </p:extLst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Ковровая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1484784"/>
            <a:ext cx="7992888" cy="1584175"/>
          </a:xfrm>
          <a:prstGeom prst="rect">
            <a:avLst/>
          </a:prstGeom>
        </p:spPr>
      </p:pic>
      <p:pic>
        <p:nvPicPr>
          <p:cNvPr id="5" name="Рисунок 4" descr="Виды вышивки - ковровая 1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27784"/>
            <a:ext cx="6480720" cy="4230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95195375"/>
      </p:ext>
    </p:extLst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Лентами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8496944" cy="1584176"/>
          </a:xfrm>
          <a:prstGeom prst="rect">
            <a:avLst/>
          </a:prstGeom>
        </p:spPr>
      </p:pic>
      <p:pic>
        <p:nvPicPr>
          <p:cNvPr id="5" name="Рисунок 4" descr="Виды вышивки - лентами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348880"/>
            <a:ext cx="6840760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54198140"/>
      </p:ext>
    </p:extLst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err="1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Лонгстич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412776"/>
            <a:ext cx="7990656" cy="1872208"/>
          </a:xfrm>
          <a:prstGeom prst="rect">
            <a:avLst/>
          </a:prstGeom>
        </p:spPr>
      </p:pic>
      <p:pic>
        <p:nvPicPr>
          <p:cNvPr id="5" name="Рисунок 4" descr="Виды вышивки - лонгстич 1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7727" y="3083097"/>
            <a:ext cx="3240360" cy="3218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3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68960"/>
            <a:ext cx="2664296" cy="35783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64998023"/>
      </p:ext>
    </p:extLst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err="1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Люневильская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84785"/>
            <a:ext cx="8568952" cy="1296143"/>
          </a:xfrm>
          <a:prstGeom prst="rect">
            <a:avLst/>
          </a:prstGeom>
        </p:spPr>
      </p:pic>
      <p:pic>
        <p:nvPicPr>
          <p:cNvPr id="5" name="Рисунок 4" descr="Виды вышивки - люневильская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92896"/>
            <a:ext cx="5544616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17160411"/>
      </p:ext>
    </p:extLst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Монохромная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268760"/>
            <a:ext cx="9145015" cy="1512168"/>
          </a:xfrm>
          <a:prstGeom prst="rect">
            <a:avLst/>
          </a:prstGeom>
        </p:spPr>
      </p:pic>
      <p:pic>
        <p:nvPicPr>
          <p:cNvPr id="5" name="Рисунок 4" descr="Виды вышивки - монохромная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132856"/>
            <a:ext cx="4392488" cy="46085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65257453"/>
      </p:ext>
    </p:extLst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Объемная вышивка </a:t>
            </a:r>
            <a:r>
              <a:rPr lang="ru-RU" b="1" dirty="0" smtClean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плетение </a:t>
            </a: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иглой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988840"/>
            <a:ext cx="8350696" cy="1296143"/>
          </a:xfrm>
          <a:prstGeom prst="rect">
            <a:avLst/>
          </a:prstGeom>
        </p:spPr>
      </p:pic>
      <p:pic>
        <p:nvPicPr>
          <p:cNvPr id="6" name="Рисунок 5" descr="Виды вышивки - объемная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636912"/>
            <a:ext cx="4032448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34948480"/>
      </p:ext>
    </p:extLst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Ришелье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628801"/>
            <a:ext cx="8748464" cy="1296143"/>
          </a:xfrm>
          <a:prstGeom prst="rect">
            <a:avLst/>
          </a:prstGeom>
        </p:spPr>
      </p:pic>
      <p:pic>
        <p:nvPicPr>
          <p:cNvPr id="5" name="Рисунок 4" descr="Виды вышивки - ришелье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20888"/>
            <a:ext cx="6336704" cy="4437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87531893"/>
      </p:ext>
    </p:extLst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Рококо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412777"/>
            <a:ext cx="7776864" cy="1440159"/>
          </a:xfrm>
          <a:prstGeom prst="rect">
            <a:avLst/>
          </a:prstGeom>
        </p:spPr>
      </p:pic>
      <p:pic>
        <p:nvPicPr>
          <p:cNvPr id="5" name="Рисунок 4" descr="Виды вышивки - рококо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55777"/>
            <a:ext cx="3382144" cy="3753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- рококо 2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555778"/>
            <a:ext cx="3456383" cy="37535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36246737"/>
      </p:ext>
    </p:extLst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Синелью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7776864" cy="2088232"/>
          </a:xfrm>
          <a:prstGeom prst="rect">
            <a:avLst/>
          </a:prstGeom>
        </p:spPr>
      </p:pic>
      <p:pic>
        <p:nvPicPr>
          <p:cNvPr id="5" name="Рисунок 4" descr="Виды вышивки - синель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3849" y="2492896"/>
            <a:ext cx="5040560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777458754"/>
      </p:ext>
    </p:extLst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Сутажная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752601"/>
            <a:ext cx="8062664" cy="1244351"/>
          </a:xfrm>
          <a:prstGeom prst="rect">
            <a:avLst/>
          </a:prstGeom>
        </p:spPr>
      </p:pic>
      <p:pic>
        <p:nvPicPr>
          <p:cNvPr id="5" name="Рисунок 4" descr="Виды вышивки - сутажная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2852936"/>
            <a:ext cx="3384376" cy="346718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- сутажная 1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852935"/>
            <a:ext cx="3672408" cy="34671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72457226"/>
      </p:ext>
    </p:extLst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err="1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Строчевая</a:t>
            </a: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вышивка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412777"/>
            <a:ext cx="8458200" cy="1656184"/>
          </a:xfrm>
          <a:prstGeom prst="rect">
            <a:avLst/>
          </a:prstGeom>
        </p:spPr>
      </p:pic>
      <p:pic>
        <p:nvPicPr>
          <p:cNvPr id="5" name="Рисунок 4" descr="Виды вышивки - строчевая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526041"/>
            <a:ext cx="3744416" cy="41135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16938979"/>
      </p:ext>
    </p:extLst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err="1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Сэмплер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484785"/>
            <a:ext cx="8424936" cy="1368151"/>
          </a:xfrm>
          <a:prstGeom prst="rect">
            <a:avLst/>
          </a:prstGeom>
        </p:spPr>
      </p:pic>
      <p:pic>
        <p:nvPicPr>
          <p:cNvPr id="5" name="Рисунок 4" descr="Виды вышивки - сэмплер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27785"/>
            <a:ext cx="4248472" cy="42302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88981659"/>
      </p:ext>
    </p:extLst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Тамбурная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412777"/>
            <a:ext cx="8458200" cy="1512167"/>
          </a:xfrm>
          <a:prstGeom prst="rect">
            <a:avLst/>
          </a:prstGeom>
        </p:spPr>
      </p:pic>
      <p:pic>
        <p:nvPicPr>
          <p:cNvPr id="5" name="Рисунок 4" descr="Виды вышивки - тамбурная 1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08920"/>
            <a:ext cx="3168352" cy="360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- тамбурная (сюзане)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204864"/>
            <a:ext cx="3312368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22328209"/>
      </p:ext>
    </p:extLst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err="1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Хандангер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70523"/>
            <a:ext cx="8352928" cy="1368151"/>
          </a:xfrm>
          <a:prstGeom prst="rect">
            <a:avLst/>
          </a:prstGeom>
        </p:spPr>
      </p:pic>
      <p:pic>
        <p:nvPicPr>
          <p:cNvPr id="5" name="Рисунок 4" descr="Виды вышивки - хандангер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849472"/>
            <a:ext cx="6480719" cy="37586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28640753"/>
      </p:ext>
    </p:extLst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 err="1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Швальмская</a:t>
            </a: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вышивка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84785"/>
            <a:ext cx="8064896" cy="1080119"/>
          </a:xfrm>
          <a:prstGeom prst="rect">
            <a:avLst/>
          </a:prstGeom>
        </p:spPr>
      </p:pic>
      <p:pic>
        <p:nvPicPr>
          <p:cNvPr id="5" name="Рисунок 4" descr=" вышивки - швальмская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276872"/>
            <a:ext cx="5544616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29578018"/>
      </p:ext>
    </p:extLst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Якобинская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412776"/>
            <a:ext cx="8782744" cy="1728191"/>
          </a:xfrm>
          <a:prstGeom prst="rect">
            <a:avLst/>
          </a:prstGeom>
        </p:spPr>
      </p:pic>
      <p:pic>
        <p:nvPicPr>
          <p:cNvPr id="5" name="Рисунок 4" descr="Виды вышивки - якобинская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4148" y="2708920"/>
            <a:ext cx="3525200" cy="360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- якобинская 1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74434" y="1556792"/>
            <a:ext cx="3346038" cy="47525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41195187"/>
      </p:ext>
    </p:extLst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772400" cy="1143000"/>
          </a:xfrm>
        </p:spPr>
        <p:txBody>
          <a:bodyPr/>
          <a:lstStyle/>
          <a:p>
            <a:pPr>
              <a:lnSpc>
                <a:spcPts val="231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Японская вышивка </a:t>
            </a:r>
            <a:r>
              <a:rPr lang="ru-RU" b="1" dirty="0" smtClean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err="1" smtClean="0">
                <a:solidFill>
                  <a:srgbClr val="3715F8"/>
                </a:solidFill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сашико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691680"/>
            <a:ext cx="8064896" cy="1809328"/>
          </a:xfrm>
          <a:prstGeom prst="rect">
            <a:avLst/>
          </a:prstGeom>
        </p:spPr>
      </p:pic>
      <p:pic>
        <p:nvPicPr>
          <p:cNvPr id="5" name="Рисунок 4" descr="Виды вышивки - сашико">
            <a:hlinkClick r:id="rId3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3140968"/>
            <a:ext cx="3456384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Виды вышивки - Сашико 2">
            <a:hlinkClick r:id="rId5"/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140968"/>
            <a:ext cx="3528392" cy="3456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08266206"/>
      </p:ext>
    </p:extLst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A50021"/>
                </a:solidFill>
              </a:rPr>
              <a:t>Технология выполнения вышивки гладью. Приспособления и материалы</a:t>
            </a:r>
            <a:r>
              <a:rPr lang="ru-RU" dirty="0">
                <a:solidFill>
                  <a:srgbClr val="A50021"/>
                </a:solidFill>
              </a:rPr>
              <a:t/>
            </a:r>
            <a:br>
              <a:rPr lang="ru-RU" dirty="0">
                <a:solidFill>
                  <a:srgbClr val="A50021"/>
                </a:solidFill>
              </a:rPr>
            </a:br>
            <a:endParaRPr lang="ru-RU" dirty="0">
              <a:solidFill>
                <a:srgbClr val="A50021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5800" y="1916832"/>
            <a:ext cx="8278688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4581127"/>
            <a:ext cx="7772400" cy="160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4754266"/>
      </p:ext>
    </p:extLst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Изготовление изделия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Я использовала в своей работе элементы вышивки гладью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4\Desktop\IMG_20210310_1003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308656" y="3476319"/>
            <a:ext cx="3407007" cy="2592288"/>
          </a:xfrm>
          <a:prstGeom prst="rect">
            <a:avLst/>
          </a:prstGeom>
          <a:noFill/>
        </p:spPr>
      </p:pic>
      <p:pic>
        <p:nvPicPr>
          <p:cNvPr id="1029" name="Picture 5" descr="C:\Users\4\Desktop\IMG_20210310_1003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205626" y="3555014"/>
            <a:ext cx="3312368" cy="24842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772408"/>
      </p:ext>
    </p:extLst>
  </p:cSld>
  <p:clrMapOvr>
    <a:masterClrMapping/>
  </p:clrMapOvr>
  <p:transition spd="slow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4\Desktop\IMG_20210310_1008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275420" y="748916"/>
            <a:ext cx="6593160" cy="54726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Вывод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988841"/>
            <a:ext cx="7918648" cy="17281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3501008"/>
            <a:ext cx="7704856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52693097"/>
      </p:ext>
    </p:extLst>
  </p:cSld>
  <p:clrMapOvr>
    <a:masterClrMapping/>
  </p:clrMapOvr>
  <p:transition spd="slow">
    <p:cu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79388" y="333375"/>
            <a:ext cx="8713787" cy="63357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</a:t>
            </a:r>
            <a:r>
              <a:rPr lang="ru-RU" smtClean="0">
                <a:solidFill>
                  <a:srgbClr val="CC3300"/>
                </a:solidFill>
              </a:rPr>
              <a:t>Вышивка – это уют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>
                <a:solidFill>
                  <a:srgbClr val="CC3300"/>
                </a:solidFill>
              </a:rPr>
              <a:t> и гармония в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>
                <a:solidFill>
                  <a:srgbClr val="CC3300"/>
                </a:solidFill>
              </a:rPr>
              <a:t> вашем доме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>
              <a:solidFill>
                <a:srgbClr val="CC3300"/>
              </a:solidFill>
            </a:endParaRP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               </a:t>
            </a:r>
            <a:r>
              <a:rPr lang="ru-RU" smtClean="0">
                <a:solidFill>
                  <a:srgbClr val="CC3300"/>
                </a:solidFill>
              </a:rPr>
              <a:t>Вышивка – это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>
                <a:solidFill>
                  <a:srgbClr val="CC3300"/>
                </a:solidFill>
              </a:rPr>
              <a:t>                 никогда не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>
                <a:solidFill>
                  <a:srgbClr val="CC3300"/>
                </a:solidFill>
              </a:rPr>
              <a:t>                 увядающие цветы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mtClean="0"/>
              <a:t>              </a:t>
            </a:r>
            <a:r>
              <a:rPr lang="ru-RU" sz="2800" smtClean="0">
                <a:solidFill>
                  <a:srgbClr val="CC3300"/>
                </a:solidFill>
              </a:rPr>
              <a:t>Вышивка – это наряд,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>
                <a:solidFill>
                  <a:srgbClr val="CC3300"/>
                </a:solidFill>
              </a:rPr>
              <a:t>              который всем к лицу…</a:t>
            </a:r>
          </a:p>
        </p:txBody>
      </p:sp>
      <p:pic>
        <p:nvPicPr>
          <p:cNvPr id="39939" name="Picture 9" descr="40187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388" y="4005263"/>
            <a:ext cx="1674812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0" name="Picture 10" descr="v-9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9700" y="1484313"/>
            <a:ext cx="21177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1" name="Picture 12" descr="li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3068638"/>
            <a:ext cx="1674812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2" name="Rectangle 13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8964613" cy="1462088"/>
          </a:xfrm>
        </p:spPr>
        <p:txBody>
          <a:bodyPr/>
          <a:lstStyle/>
          <a:p>
            <a:pPr eaLnBrk="1" hangingPunct="1"/>
            <a:r>
              <a:rPr lang="ru-RU" sz="2800" b="1" smtClean="0">
                <a:solidFill>
                  <a:srgbClr val="A50021"/>
                </a:solidFill>
                <a:latin typeface="Comic Sans MS" pitchFamily="66" charset="0"/>
              </a:rPr>
              <a:t>Вышивка – это древнее и очень модное </a:t>
            </a:r>
            <a:br>
              <a:rPr lang="ru-RU" sz="2800" b="1" smtClean="0">
                <a:solidFill>
                  <a:srgbClr val="A50021"/>
                </a:solidFill>
                <a:latin typeface="Comic Sans MS" pitchFamily="66" charset="0"/>
              </a:rPr>
            </a:br>
            <a:r>
              <a:rPr lang="ru-RU" sz="2800" b="1" smtClean="0">
                <a:solidFill>
                  <a:srgbClr val="A50021"/>
                </a:solidFill>
                <a:latin typeface="Comic Sans MS" pitchFamily="66" charset="0"/>
              </a:rPr>
              <a:t>                  сегодня искусство</a:t>
            </a:r>
            <a:br>
              <a:rPr lang="ru-RU" sz="2800" b="1" smtClean="0">
                <a:solidFill>
                  <a:srgbClr val="A50021"/>
                </a:solidFill>
                <a:latin typeface="Comic Sans MS" pitchFamily="66" charset="0"/>
              </a:rPr>
            </a:br>
            <a:endParaRPr lang="ru-RU" sz="2800" b="1" smtClean="0">
              <a:solidFill>
                <a:srgbClr val="A5002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7054043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</a:rPr>
              <a:t>СПАСИБО ЗА       ВНИМАНИЕ!</a:t>
            </a:r>
            <a:endParaRPr lang="ru-RU" sz="6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4425340"/>
      </p:ext>
    </p:extLst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落ち葉と波紋">
  <a:themeElements>
    <a:clrScheme name="落ち葉と波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落ち葉と波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" pitchFamily="18" charset="0"/>
            <a:ea typeface="ＭＳ ゴシック" pitchFamily="49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entury" pitchFamily="18" charset="0"/>
            <a:ea typeface="ＭＳ ゴシック" pitchFamily="49" charset="-128"/>
          </a:defRPr>
        </a:defPPr>
      </a:lstStyle>
    </a:lnDef>
  </a:objectDefaults>
  <a:extraClrSchemeLst>
    <a:extraClrScheme>
      <a:clrScheme name="落ち葉と波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落ち葉と波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落ち葉と波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落ち葉と波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落ち葉と波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落ち葉と波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落ち葉と波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落ち葉と波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落ち葉と波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落ち葉と波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落ち葉と波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落ち葉と波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10249951</Template>
  <TotalTime>1738</TotalTime>
  <Words>393</Words>
  <Application>Microsoft Office PowerPoint</Application>
  <PresentationFormat>Экран (4:3)</PresentationFormat>
  <Paragraphs>77</Paragraphs>
  <Slides>43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落ち葉と波紋</vt:lpstr>
      <vt:lpstr> Информационно-познавательный проект по технологии  «Виды вышивки»</vt:lpstr>
      <vt:lpstr> Цель</vt:lpstr>
      <vt:lpstr> Задачи</vt:lpstr>
      <vt:lpstr> Этапы </vt:lpstr>
      <vt:lpstr>Вышивка-</vt:lpstr>
      <vt:lpstr>На первом этапе изучила литературу и интернет ресурсы</vt:lpstr>
      <vt:lpstr>История вышивки как вида прикладного искусства</vt:lpstr>
      <vt:lpstr>Слайд 8</vt:lpstr>
      <vt:lpstr>Слайд 9</vt:lpstr>
      <vt:lpstr>Слайд 10</vt:lpstr>
      <vt:lpstr>Слайд 11</vt:lpstr>
      <vt:lpstr>Виды вышивки</vt:lpstr>
      <vt:lpstr>Ассизи</vt:lpstr>
      <vt:lpstr>Барджелло</vt:lpstr>
      <vt:lpstr>Бисером</vt:lpstr>
      <vt:lpstr>Бразильская вышивка</vt:lpstr>
      <vt:lpstr>Гладью</vt:lpstr>
      <vt:lpstr>Золотое шитье</vt:lpstr>
      <vt:lpstr>Китайская</vt:lpstr>
      <vt:lpstr>Крестом</vt:lpstr>
      <vt:lpstr>Ковровая</vt:lpstr>
      <vt:lpstr>Лентами</vt:lpstr>
      <vt:lpstr>Лонгстич</vt:lpstr>
      <vt:lpstr>Люневильская</vt:lpstr>
      <vt:lpstr>Монохромная</vt:lpstr>
      <vt:lpstr>Объемная вышивка    плетение иглой</vt:lpstr>
      <vt:lpstr>Ришелье</vt:lpstr>
      <vt:lpstr>Рококо</vt:lpstr>
      <vt:lpstr>Синелью</vt:lpstr>
      <vt:lpstr>Сутажная</vt:lpstr>
      <vt:lpstr>Строчевая вышивка</vt:lpstr>
      <vt:lpstr>Сэмплер</vt:lpstr>
      <vt:lpstr>Тамбурная</vt:lpstr>
      <vt:lpstr>Хандангер</vt:lpstr>
      <vt:lpstr>Швальмская вышивка</vt:lpstr>
      <vt:lpstr>Якобинская</vt:lpstr>
      <vt:lpstr>Японская вышивка   сашико</vt:lpstr>
      <vt:lpstr>Технология выполнения вышивки гладью. Приспособления и материалы </vt:lpstr>
      <vt:lpstr>Изготовление изделия</vt:lpstr>
      <vt:lpstr>Слайд 40</vt:lpstr>
      <vt:lpstr>Вывод</vt:lpstr>
      <vt:lpstr>Вышивка – это древнее и очень модное                    сегодня искусство </vt:lpstr>
      <vt:lpstr>Слайд 43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Вышивка</dc:title>
  <dc:creator>Ira</dc:creator>
  <cp:lastModifiedBy>4</cp:lastModifiedBy>
  <cp:revision>59</cp:revision>
  <dcterms:created xsi:type="dcterms:W3CDTF">2007-12-08T22:23:51Z</dcterms:created>
  <dcterms:modified xsi:type="dcterms:W3CDTF">2021-03-10T05:35:32Z</dcterms:modified>
</cp:coreProperties>
</file>