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audio" Target="../media/audio1.wav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86560"/>
            <a:ext cx="9144000" cy="1823720"/>
          </a:xfrm>
        </p:spPr>
        <p:txBody>
          <a:bodyPr/>
          <a:lstStyle/>
          <a:p>
            <a:r>
              <a:rPr lang="ru-RU" altLang="en-US" dirty="0"/>
              <a:t>«Орлинное гнездо»</a:t>
            </a:r>
            <a:br>
              <a:rPr lang="ru-RU" altLang="en-US" dirty="0"/>
            </a:br>
            <a:r>
              <a:rPr lang="ru-RU" altLang="en-US" dirty="0"/>
              <a:t>Летняя резеденция гитлера </a:t>
            </a:r>
            <a:endParaRPr lang="ru-RU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355"/>
            <a:ext cx="6028690" cy="1655445"/>
          </a:xfrm>
        </p:spPr>
        <p:txBody>
          <a:bodyPr/>
          <a:lstStyle/>
          <a:p>
            <a:r>
              <a:rPr lang="ru-RU" altLang="en-US">
                <a:solidFill>
                  <a:schemeClr val="tx1"/>
                </a:solidFill>
              </a:rPr>
              <a:t>Презентацию подготовила ученица Лд-9-21 </a:t>
            </a:r>
            <a:endParaRPr lang="ru-RU" altLang="en-US">
              <a:solidFill>
                <a:schemeClr val="tx1"/>
              </a:solidFill>
            </a:endParaRPr>
          </a:p>
          <a:p>
            <a:r>
              <a:rPr lang="ru-RU" altLang="en-US">
                <a:solidFill>
                  <a:schemeClr val="tx1"/>
                </a:solidFill>
              </a:rPr>
              <a:t>Проверила Татьяна С .Т .</a:t>
            </a:r>
            <a:endParaRPr lang="ru-RU" altLang="en-US">
              <a:solidFill>
                <a:schemeClr val="tx1"/>
              </a:solidFill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584575" y="205105"/>
            <a:ext cx="5117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/>
              <a:t> «Казанский строительный колледж»</a:t>
            </a:r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850640" y="6343650"/>
            <a:ext cx="4851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solidFill>
                  <a:schemeClr val="bg1"/>
                </a:solidFill>
              </a:rPr>
              <a:t>Казань 2021.</a:t>
            </a:r>
            <a:endParaRPr lang="ru-RU" altLang="en-US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/>
          <p:nvPr/>
        </p:nvGraphicFramePr>
        <p:xfrm>
          <a:off x="6096000" y="1559116"/>
          <a:ext cx="0" cy="32048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  <a:gridCol w="0"/>
                <a:gridCol w="0"/>
                <a:gridCol w="0"/>
                <a:gridCol w="0"/>
                <a:gridCol w="0"/>
                <a:gridCol w="0"/>
                <a:gridCol w="0"/>
              </a:tblGrid>
              <a:tr h="26206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№ п.п.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Кол-во сирот/Ф.И.О.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Кол-во сирот/Ф.И.О. с опекунами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Кол-во инвалидов/Ф.И.О.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Кол-во студентов из малообеспеченных семей/Ф.И.О.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Кол-во студентов из многодетных семей/Ф.И.О.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Кол-во студентов из неполных семей/Ф.И.О./ только мать/только отец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Кол-во студентов, стоящих на учете в ПДН/Ф.И.О.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Кол-во студентов, стоящих на внутриколлежном учете /Ф.И.О.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3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3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6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7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9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10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11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12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13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14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15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16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17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18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19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8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20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21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t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cover dir="d"/>
      </p:transition>
    </mc:Choice>
    <mc:Fallback>
      <p:transition>
        <p:cover dir="d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530225" y="346710"/>
            <a:ext cx="6991350" cy="6399530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ru-RU" altLang="en-US"/>
              <a:t> Адольф Гитлер предстает здесь в образе радушного, гостеприимного и доброго человека, дизайнера, художника и эстета. Увы, но историю нельзя повернуть вспять - дальнейшее "творчество" этого человека возвело его в ранг самых жестоких и ненавидимых всеми людей в истории человечества и заставило весь мир негодовать при одном лишь упоминании его имени. ...</a:t>
            </a:r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756525" y="144145"/>
            <a:ext cx="4201160" cy="532701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8116570" y="5471160"/>
            <a:ext cx="38411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/>
              <a:t>Слева, спиной к зрителю, стоит Герман Геринг, справа — Адольф Гитлер. Фото из журнала Homes &amp; Gardens за 1938 год.</a:t>
            </a:r>
            <a:endParaRPr lang="ru-RU" altLang="en-US"/>
          </a:p>
        </p:txBody>
      </p:sp>
    </p:spTree>
  </p:cSld>
  <p:clrMapOvr>
    <a:masterClrMapping/>
  </p:clrMapOvr>
  <p:transition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817245" y="365125"/>
            <a:ext cx="5457190" cy="1025525"/>
          </a:xfrm>
        </p:spPr>
        <p:txBody>
          <a:bodyPr>
            <a:normAutofit fontScale="90000"/>
          </a:bodyPr>
          <a:p>
            <a:pPr marL="0" indent="0">
              <a:buNone/>
            </a:pPr>
            <a:r>
              <a:rPr lang="ru-RU" altLang="en-US"/>
              <a:t>Давайте же посмотрим какие чудестные картины рисовал Гитлер </a:t>
            </a:r>
            <a:endParaRPr lang="ru-RU" altLang="en-US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617970" y="365125"/>
            <a:ext cx="4852670" cy="285877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895" y="1167765"/>
            <a:ext cx="4029075" cy="562927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970" y="3351530"/>
            <a:ext cx="4852670" cy="332740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8053070" y="2855595"/>
            <a:ext cx="2223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highlight>
                  <a:srgbClr val="C0C0C0"/>
                </a:highlight>
              </a:rPr>
              <a:t>Hofbräuhaus</a:t>
            </a:r>
            <a:r>
              <a:rPr lang="ru-RU" altLang="en-US">
                <a:highlight>
                  <a:srgbClr val="C0C0C0"/>
                </a:highlight>
              </a:rPr>
              <a:t>, Munich</a:t>
            </a:r>
            <a:endParaRPr lang="ru-RU" altLang="en-US">
              <a:highlight>
                <a:srgbClr val="C0C0C0"/>
              </a:highlight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8090535" y="6226810"/>
            <a:ext cx="2148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highlight>
                  <a:srgbClr val="C0C0C0"/>
                </a:highlight>
              </a:rPr>
              <a:t>Эскиз</a:t>
            </a:r>
            <a:r>
              <a:rPr lang="ru-RU" altLang="en-US"/>
              <a:t> </a:t>
            </a:r>
            <a:endParaRPr lang="ru-RU" altLang="en-US"/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3433445" y="6428740"/>
            <a:ext cx="2339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highlight>
                  <a:srgbClr val="C0C0C0"/>
                </a:highlight>
              </a:rPr>
              <a:t>Рисунок акварелью </a:t>
            </a:r>
            <a:endParaRPr lang="ru-RU" altLang="en-US">
              <a:highlight>
                <a:srgbClr val="C0C0C0"/>
              </a:highlight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07975" y="1210310"/>
            <a:ext cx="228028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sym typeface="+mn-ea"/>
              </a:rPr>
              <a:t>Хотя  на самом деле он был очень хорошим художником известно, что будучи ещё совсем молодым человеком, Гитлер несколько раз пытался поступить в художественную академию в Вене, но, к величайшему его огорчению, принят туда не был "в связи с отсутствием таланта"</a:t>
            </a:r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4775"/>
            <a:ext cx="10515600" cy="568325"/>
          </a:xfrm>
        </p:spPr>
        <p:txBody>
          <a:bodyPr>
            <a:normAutofit fontScale="90000"/>
          </a:bodyPr>
          <a:p>
            <a:pPr algn="ctr"/>
            <a:r>
              <a:rPr lang="ru-RU" altLang="en-US"/>
              <a:t>«Орлиное гнездо» </a:t>
            </a:r>
            <a:endParaRPr lang="ru-RU" altLang="en-US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455295" y="673100"/>
            <a:ext cx="6004560" cy="5100955"/>
          </a:xfrm>
          <a:prstGeom prst="rect">
            <a:avLst/>
          </a:prstGeom>
        </p:spPr>
      </p:pic>
      <p:pic>
        <p:nvPicPr>
          <p:cNvPr id="6" name="Замещающее содержимое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59855" y="673100"/>
            <a:ext cx="5591175" cy="510032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7941945" y="5405755"/>
            <a:ext cx="30295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highlight>
                  <a:srgbClr val="C0C0C0"/>
                </a:highlight>
              </a:rPr>
              <a:t>Кабинет Гитлера </a:t>
            </a:r>
            <a:endParaRPr lang="ru-RU" altLang="en-US">
              <a:highlight>
                <a:srgbClr val="C0C0C0"/>
              </a:highlight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2142490" y="5405120"/>
            <a:ext cx="26301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highlight>
                  <a:srgbClr val="C0C0C0"/>
                </a:highlight>
              </a:rPr>
              <a:t>Вид и чайного домикка</a:t>
            </a:r>
            <a:r>
              <a:rPr lang="ru-RU" altLang="en-US"/>
              <a:t> </a:t>
            </a:r>
            <a:endParaRPr lang="ru-RU" altLang="en-US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056640" y="5913755"/>
            <a:ext cx="100787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sym typeface="+mn-ea"/>
              </a:rPr>
              <a:t>Жаль, что члены приемной комиссии не проявили снисходительности к юному дарованию - ведь тогд</a:t>
            </a:r>
            <a:r>
              <a:rPr lang="ru-RU" altLang="en-US">
                <a:sym typeface="+mn-ea"/>
              </a:rPr>
              <a:t> </a:t>
            </a:r>
            <a:r>
              <a:rPr lang="ru-RU" altLang="en-US">
                <a:sym typeface="+mn-ea"/>
              </a:rPr>
              <a:t>а бы ход мировой истории был бы не столь трагичен</a:t>
            </a:r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 isInverted="1"/>
        <p:sndAc>
          <p:stSnd>
            <p:snd r:embed="rId3" name="hammer.wav"/>
          </p:stSnd>
        </p:sndAc>
      </p:transition>
    </mc:Choice>
    <mc:Fallback>
      <p:transition>
        <p:fade/>
        <p:sndAc>
          <p:stSnd>
            <p:snd r:embed="rId3" name="hammer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Замещающее содержимое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68275" y="365125"/>
            <a:ext cx="4675505" cy="626872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495" y="365125"/>
            <a:ext cx="6070600" cy="637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 isInverted="1"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Замещающее содержимое 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75285" y="452120"/>
            <a:ext cx="6064885" cy="5901690"/>
          </a:xfrm>
          <a:prstGeom prst="rect">
            <a:avLst/>
          </a:prstGeom>
        </p:spPr>
      </p:pic>
      <p:pic>
        <p:nvPicPr>
          <p:cNvPr id="9" name="Замещающее содержимое 8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00520" y="453390"/>
            <a:ext cx="4609465" cy="5899785"/>
          </a:xfrm>
          <a:prstGeom prst="rect">
            <a:avLst/>
          </a:prstGeom>
        </p:spPr>
      </p:pic>
      <p:sp>
        <p:nvSpPr>
          <p:cNvPr id="11" name="Текстовое поле 10"/>
          <p:cNvSpPr txBox="1"/>
          <p:nvPr/>
        </p:nvSpPr>
        <p:spPr>
          <a:xfrm>
            <a:off x="506095" y="6424930"/>
            <a:ext cx="10229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highlight>
                  <a:srgbClr val="C0C0C0"/>
                </a:highlight>
              </a:rPr>
              <a:t>3 июня 1944 года здесь сыграли свадьбу группенфюрер СС Герман Фегеляйн и Гретль Браун</a:t>
            </a:r>
            <a:endParaRPr lang="ru-RU" altLang="en-US">
              <a:highlight>
                <a:srgbClr val="C0C0C0"/>
              </a:highlight>
            </a:endParaRPr>
          </a:p>
          <a:p>
            <a:endParaRPr lang="ru-RU" altLang="en-US">
              <a:highlight>
                <a:srgbClr val="C0C0C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 isInverted="1"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/>
              <a:t>Виды из чайного домика </a:t>
            </a:r>
            <a:endParaRPr lang="ru-RU" altLang="en-US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838200" y="2283460"/>
            <a:ext cx="5181600" cy="3434715"/>
          </a:xfrm>
          <a:prstGeom prst="rect">
            <a:avLst/>
          </a:prstGeom>
        </p:spPr>
      </p:pic>
      <p:pic>
        <p:nvPicPr>
          <p:cNvPr id="6" name="Замещающее содержимое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71395"/>
            <a:ext cx="5181600" cy="3459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Requires="p14">
        <p15:prstTrans prst="airplane"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Замещающее содержимое 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587490" y="0"/>
            <a:ext cx="5539740" cy="6857365"/>
          </a:xfrm>
          <a:prstGeom prst="rect">
            <a:avLst/>
          </a:prstGeom>
        </p:spPr>
      </p:pic>
      <p:pic>
        <p:nvPicPr>
          <p:cNvPr id="9" name="Замещающее содержимое 8"/>
          <p:cNvPicPr>
            <a:picLocks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85725" y="-635"/>
            <a:ext cx="667258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>
                <a:highlight>
                  <a:srgbClr val="C0C0C0"/>
                </a:highlight>
              </a:rPr>
              <a:t>Озеро Кенигзее</a:t>
            </a:r>
            <a:endParaRPr lang="ru-RU" altLang="en-US">
              <a:highlight>
                <a:srgbClr val="C0C0C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Замещающее содержимое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5447030" y="1701800"/>
            <a:ext cx="6744970" cy="3454400"/>
          </a:xfrm>
          <a:prstGeom prst="rect">
            <a:avLst/>
          </a:prstGeom>
        </p:spPr>
      </p:pic>
      <p:pic>
        <p:nvPicPr>
          <p:cNvPr id="6" name="Замещающее содержимое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701800"/>
            <a:ext cx="5288915" cy="345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 isInverted="1"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>
                <a:highlight>
                  <a:srgbClr val="00FF00"/>
                </a:highlight>
              </a:rPr>
              <a:t>Вывод</a:t>
            </a:r>
            <a:endParaRPr lang="ru-RU" altLang="en-US">
              <a:highlight>
                <a:srgbClr val="00FF00"/>
              </a:highligh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767695" cy="4351655"/>
          </a:xfrm>
        </p:spPr>
        <p:txBody>
          <a:bodyPr/>
          <a:p>
            <a:pPr marL="0" indent="0">
              <a:buNone/>
            </a:pPr>
            <a:r>
              <a:rPr lang="ru-RU" altLang="en-US"/>
              <a:t>Ход истории изминился если бы Гитлер </a:t>
            </a:r>
            <a:r>
              <a:rPr lang="ru-RU" altLang="en-US">
                <a:sym typeface="+mn-ea"/>
              </a:rPr>
              <a:t> поступил в художественную академию в Вене, но, к величайшему его огорчению, принят туда не был. И Гитлер не был уж таким ужасным как про него говорят . И у него есть свои  свои таланты про которые многие и не догадываются </a:t>
            </a:r>
            <a:endParaRPr lang="ru-RU" altLang="en-US"/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/>
              <a:t>Список Основных источников 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797540" cy="4351655"/>
          </a:xfrm>
        </p:spPr>
        <p:txBody>
          <a:bodyPr/>
          <a:p>
            <a:pPr marL="514350" indent="-514350">
              <a:buAutoNum type="arabicPeriod"/>
            </a:pPr>
            <a:r>
              <a:rPr lang="ru-RU" altLang="en-US"/>
              <a:t>Летняя резеденция </a:t>
            </a:r>
            <a:r>
              <a:rPr lang="en-US" altLang="ru-RU"/>
              <a:t>[</a:t>
            </a:r>
            <a:r>
              <a:rPr lang="ru-RU" altLang="en-US"/>
              <a:t>Электронный ресурс </a:t>
            </a:r>
            <a:r>
              <a:rPr lang="en-US" altLang="ru-RU"/>
              <a:t>]</a:t>
            </a:r>
            <a:r>
              <a:rPr lang="ru-RU" altLang="en-US"/>
              <a:t>. Режим доступа</a:t>
            </a:r>
            <a:r>
              <a:rPr lang="en-US" altLang="en-US"/>
              <a:t>:</a:t>
            </a:r>
            <a:r>
              <a:rPr lang="ru-RU" altLang="en-US"/>
              <a:t> https://www.gardener.ru. (Дата использования 30.09.2021)</a:t>
            </a:r>
            <a:endParaRPr lang="ru-RU" altLang="en-US"/>
          </a:p>
          <a:p>
            <a:pPr marL="514350" indent="-514350">
              <a:buAutoNum type="arabicPeriod"/>
            </a:pPr>
            <a:r>
              <a:rPr lang="ru-RU" altLang="en-US"/>
              <a:t>Картины Гитлера</a:t>
            </a:r>
            <a:r>
              <a:rPr lang="en-US" altLang="ru-RU">
                <a:sym typeface="+mn-ea"/>
              </a:rPr>
              <a:t>[</a:t>
            </a:r>
            <a:r>
              <a:rPr lang="ru-RU" altLang="en-US">
                <a:sym typeface="+mn-ea"/>
              </a:rPr>
              <a:t>Электронный ресурс </a:t>
            </a:r>
            <a:r>
              <a:rPr lang="en-US" altLang="ru-RU">
                <a:sym typeface="+mn-ea"/>
              </a:rPr>
              <a:t>]</a:t>
            </a:r>
            <a:r>
              <a:rPr lang="ru-RU" altLang="en-US">
                <a:sym typeface="+mn-ea"/>
              </a:rPr>
              <a:t>. Режим доступа</a:t>
            </a:r>
            <a:r>
              <a:rPr lang="en-US" altLang="en-US">
                <a:sym typeface="+mn-ea"/>
              </a:rPr>
              <a:t>:</a:t>
            </a:r>
            <a:r>
              <a:rPr lang="ru-RU" altLang="en-US">
                <a:sym typeface="+mn-ea"/>
              </a:rPr>
              <a:t> </a:t>
            </a:r>
            <a:r>
              <a:rPr lang="ru-RU" altLang="en-US"/>
              <a:t> https://yandex.ru/search/? (Дата использования 30.09.2021 )</a:t>
            </a:r>
            <a:endParaRPr lang="ru-RU" altLang="en-US"/>
          </a:p>
          <a:p>
            <a:pPr marL="514350" indent="-514350">
              <a:buAutoNum type="arabicPeriod"/>
            </a:pPr>
            <a:r>
              <a:rPr lang="ru-RU" altLang="en-US"/>
              <a:t>Орлиное гнездо </a:t>
            </a:r>
            <a:r>
              <a:rPr lang="en-US" altLang="ru-RU">
                <a:sym typeface="+mn-ea"/>
              </a:rPr>
              <a:t>[</a:t>
            </a:r>
            <a:r>
              <a:rPr lang="ru-RU" altLang="en-US">
                <a:sym typeface="+mn-ea"/>
              </a:rPr>
              <a:t>Электронный ресурс </a:t>
            </a:r>
            <a:r>
              <a:rPr lang="en-US" altLang="ru-RU">
                <a:sym typeface="+mn-ea"/>
              </a:rPr>
              <a:t>]</a:t>
            </a:r>
            <a:r>
              <a:rPr lang="ru-RU" altLang="en-US">
                <a:sym typeface="+mn-ea"/>
              </a:rPr>
              <a:t>. Режим доступа</a:t>
            </a:r>
            <a:r>
              <a:rPr lang="en-US" altLang="en-US">
                <a:sym typeface="+mn-ea"/>
              </a:rPr>
              <a:t>:</a:t>
            </a:r>
            <a:r>
              <a:rPr lang="ru-RU" altLang="en-US">
                <a:sym typeface="+mn-ea"/>
              </a:rPr>
              <a:t> </a:t>
            </a:r>
            <a:r>
              <a:rPr lang="ru-RU" altLang="en-US"/>
              <a:t>https://warspot.ru/18944-orlinoe-gnezdo-fyurera. (Дата использования 30.09.2021)</a:t>
            </a:r>
            <a:endParaRPr lang="ru-RU" altLang="en-US"/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2495</Words>
  <Application>WPS Presentation</Application>
  <PresentationFormat>Widescreen</PresentationFormat>
  <Paragraphs>442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SimSun</vt:lpstr>
      <vt:lpstr>Wingdings</vt:lpstr>
      <vt:lpstr>Times New Roman</vt:lpstr>
      <vt:lpstr>Calibri Light</vt:lpstr>
      <vt:lpstr>Calibri</vt:lpstr>
      <vt:lpstr>Microsoft YaHei</vt:lpstr>
      <vt:lpstr>Arial Unicode MS</vt:lpstr>
      <vt:lpstr>Office Theme</vt:lpstr>
      <vt:lpstr>«Орлинное гнездо» Летняя резеденция гитлера </vt:lpstr>
      <vt:lpstr>PowerPoint 演示文稿</vt:lpstr>
      <vt:lpstr>PowerPoint 演示文稿</vt:lpstr>
      <vt:lpstr>«Орлиное гнездо» </vt:lpstr>
      <vt:lpstr>PowerPoint 演示文稿</vt:lpstr>
      <vt:lpstr>PowerPoint 演示文稿</vt:lpstr>
      <vt:lpstr>Виды из чайного домика </vt:lpstr>
      <vt:lpstr>Озеро Кенигзее</vt:lpstr>
      <vt:lpstr>PowerPoint 演示文稿</vt:lpstr>
      <vt:lpstr>PowerPoint 演示文稿</vt:lpstr>
      <vt:lpstr>Список Основных источников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«Орлинное гнездо» Летняя резеденция гитлера </dc:title>
  <dc:creator>1</dc:creator>
  <cp:lastModifiedBy>1</cp:lastModifiedBy>
  <cp:revision>2</cp:revision>
  <dcterms:created xsi:type="dcterms:W3CDTF">2021-09-30T10:21:00Z</dcterms:created>
  <dcterms:modified xsi:type="dcterms:W3CDTF">2021-09-30T11:09:55Z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836CC843E08346B8B6C2EEC1DB777921</vt:lpwstr>
  </property>
  <property fmtid="{D5CDD505-2E9C-101B-9397-08002B2CF9AE}" pid="3" name="KSOProductBuildVer">
    <vt:lpwstr>1049-11.2.0.10258</vt:lpwstr>
  </property>
</Properties>
</file>