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67" r:id="rId5"/>
    <p:sldId id="260" r:id="rId6"/>
    <p:sldId id="259" r:id="rId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660" y="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0" d="100"/>
          <a:sy n="80" d="100"/>
        </p:scale>
        <p:origin x="320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6A50CBC-8F27-4571-9CF4-87917B3DA01C}" type="datetime1">
              <a:rPr lang="ru-RU" smtClean="0"/>
              <a:t>22.10.2021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861E8E-D392-497B-BB21-122DD7C27CF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871763A-5E33-45E3-A8F2-56DFE0C2155C}" type="datetime1">
              <a:rPr lang="ru-RU" noProof="0" smtClean="0"/>
              <a:t>22.10.2021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55D449-B875-4B8D-8E66-224D27E54C9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35734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93576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3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74442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5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36084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6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37735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pic>
        <p:nvPicPr>
          <p:cNvPr id="7" name="Рисунок 6" descr="Линия электрокардиограммы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242D3C-8192-478D-9985-D3160EF3F3C3}" type="datetime1">
              <a:rPr lang="ru-RU" smtClean="0"/>
              <a:t>22.10.2021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rtlCol="0" anchor="b">
            <a:normAutofit/>
          </a:bodyPr>
          <a:lstStyle>
            <a:lvl1pPr rtl="0">
              <a:lnSpc>
                <a:spcPct val="80000"/>
              </a:lnSpc>
              <a:defRPr sz="54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 rtlCol="0"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6D9427-7660-4399-80F6-CD7B8B8E5C35}" type="datetime1">
              <a:rPr lang="ru-RU" smtClean="0"/>
              <a:t>22.10.2021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980393-315E-4AB9-9FE2-63E995E945C8}" type="datetime1">
              <a:rPr lang="ru-RU" smtClean="0"/>
              <a:t>22.10.2021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9D32718-8B06-4985-8D7D-9E16F3F044C8}" type="datetime1">
              <a:rPr lang="ru-RU" smtClean="0"/>
              <a:t>22.10.2021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115AB6-67B4-4D7E-9378-C270C29E4245}" type="datetime1">
              <a:rPr lang="ru-RU" smtClean="0"/>
              <a:t>22.10.2021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EEFEAE4-C28C-4D92-9EE7-D62CEDC101DF}" type="datetime1">
              <a:rPr lang="ru-RU" smtClean="0"/>
              <a:t>22.10.2021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5976BF-C51C-4515-9E22-BF2015252BD8}" type="datetime1">
              <a:rPr lang="ru-RU" smtClean="0"/>
              <a:t>22.10.2021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расная полоса" descr="Красная полоса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3FDB9577-6D70-481F-BBF8-A759884E5182}" type="datetime1">
              <a:rPr lang="ru-RU" noProof="0" smtClean="0"/>
              <a:t>22.10.2021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ya4ckova.blogspot.com/2015/10/blog-post_22.html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://dya4ckova.blogspot.com/2015/10/blog-post_22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2%D0%B0%D0%B7%D0%BE%D0%B2%D0%B0%D1%8F_%D0%BA%D0%BE%D1%81%D1%82%D1%8C" TargetMode="External"/><Relationship Id="rId5" Type="http://schemas.openxmlformats.org/officeDocument/2006/relationships/image" Target="../media/image5.jpg"/><Relationship Id="rId4" Type="http://schemas.openxmlformats.org/officeDocument/2006/relationships/hyperlink" Target="https://dya4ckova.blogspot.com/2015/10/blog-post_15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0%BE%D1%81%D1%82%D1%8C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u.wikipedia.org/wiki/%D0%A2%D1%80%D1%83%D0%B1%D1%87%D0%B0%D1%82%D1%8B%D0%B5_%D0%BA%D0%BE%D1%81%D1%82%D0%B8" TargetMode="External"/><Relationship Id="rId5" Type="http://schemas.openxmlformats.org/officeDocument/2006/relationships/image" Target="../media/image8.png"/><Relationship Id="rId4" Type="http://schemas.openxmlformats.org/officeDocument/2006/relationships/hyperlink" Target="https://commons.wikimedia.org/wiki/File:Flat_bones_-_posterior_view.pn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ru.wikipedia.org/wiki/%D0%9B%D1%8F%D0%BC%D0%B1%D0%B4%D0%B0_(%D0%B0%D0%BD%D0%B0%D1%82%D0%BE%D0%BC%D0%B8%D1%8F)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452" y="1840310"/>
            <a:ext cx="4965719" cy="3177380"/>
          </a:xfrm>
        </p:spPr>
        <p:txBody>
          <a:bodyPr rtlCol="0"/>
          <a:lstStyle/>
          <a:p>
            <a:pPr rtl="0"/>
            <a:r>
              <a:rPr lang="ru-RU" dirty="0"/>
              <a:t>Кости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6223" y="5017690"/>
            <a:ext cx="4098175" cy="685800"/>
          </a:xfrm>
        </p:spPr>
        <p:txBody>
          <a:bodyPr rtlCol="0"/>
          <a:lstStyle/>
          <a:p>
            <a:pPr rtl="0"/>
            <a:r>
              <a:rPr lang="ru-RU" dirty="0"/>
              <a:t>Строение и классификация</a:t>
            </a:r>
          </a:p>
        </p:txBody>
      </p:sp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Строение костей. Самое основное.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392" y="1799455"/>
            <a:ext cx="6192688" cy="4572001"/>
          </a:xfrm>
        </p:spPr>
        <p:txBody>
          <a:bodyPr rtlCol="0"/>
          <a:lstStyle/>
          <a:p>
            <a:pPr rtl="0"/>
            <a:r>
              <a:rPr lang="ru-RU" dirty="0"/>
              <a:t>Кость относится к соединительной ткани</a:t>
            </a:r>
          </a:p>
          <a:p>
            <a:pPr rtl="0"/>
            <a:r>
              <a:rPr lang="ru-RU" dirty="0"/>
              <a:t>Клетка костей - остеоцит</a:t>
            </a:r>
          </a:p>
          <a:p>
            <a:r>
              <a:rPr lang="ru-RU" dirty="0"/>
              <a:t>Кость состоит из: надкостницы, вещества кости и костного мозга.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912061-AB36-4C7E-B7C2-8891AA528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83834" y="4268282"/>
            <a:ext cx="8418584" cy="249049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2F4FC05-195A-45CC-B4BC-42E2B503D4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734336" y="1624532"/>
            <a:ext cx="4973830" cy="299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6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Вещество кости. Какие бывают?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730A94-168F-45C2-AC3B-259D1EF96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Всего есть два типа вещества кости: </a:t>
            </a:r>
            <a:r>
              <a:rPr lang="ru-RU" u="sng" dirty="0"/>
              <a:t>компактное</a:t>
            </a:r>
            <a:r>
              <a:rPr lang="ru-RU" dirty="0"/>
              <a:t> и </a:t>
            </a:r>
            <a:r>
              <a:rPr lang="ru-RU" u="sng" dirty="0"/>
              <a:t>губчатое</a:t>
            </a:r>
            <a:r>
              <a:rPr lang="ru-RU" dirty="0"/>
              <a:t>.</a:t>
            </a:r>
          </a:p>
          <a:p>
            <a:r>
              <a:rPr lang="ru-RU" dirty="0"/>
              <a:t>В компактном веществе располагаются кровеносные сосуды и нервы.</a:t>
            </a:r>
          </a:p>
          <a:p>
            <a:r>
              <a:rPr lang="ru-RU" dirty="0"/>
              <a:t>В губчатом – красный и желтый костный мозг.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56BCD4-CF04-4F7B-B9C2-FEDFA46FB9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66800" y="3703797"/>
            <a:ext cx="4854605" cy="269700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A4874D9-395E-49E3-8A66-74A0386D4D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flipV="1">
            <a:off x="6283477" y="3703797"/>
            <a:ext cx="4060995" cy="272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2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6FB7B0-E7A2-4A1F-8AF4-6E6D5AA80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Есть ли у костей части?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E5D92-6C81-421D-9EE8-6E3DFF63E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Да, есть диафиз (длинная часть) и эпифиз (навершие кости).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F0526E-1D2B-43C1-BBBF-C81BE8FD3A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603612" y="2708920"/>
            <a:ext cx="6984776" cy="349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06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B9ED86-ED31-4150-833B-802427EDC9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211294" y="1682372"/>
            <a:ext cx="4573239" cy="45732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Какие бывают кости?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97203" y="1556792"/>
            <a:ext cx="4800600" cy="4575175"/>
          </a:xfrm>
        </p:spPr>
        <p:txBody>
          <a:bodyPr rtlCol="0"/>
          <a:lstStyle/>
          <a:p>
            <a:pPr rtl="0"/>
            <a:r>
              <a:rPr lang="ru-RU" dirty="0"/>
              <a:t>Трубчатые (длинные и короткие)</a:t>
            </a:r>
          </a:p>
          <a:p>
            <a:pPr rtl="0"/>
            <a:r>
              <a:rPr lang="ru-RU" dirty="0"/>
              <a:t>Пластинчатые</a:t>
            </a:r>
          </a:p>
          <a:p>
            <a:pPr rtl="0"/>
            <a:r>
              <a:rPr lang="ru-RU" dirty="0"/>
              <a:t>Смешанные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683C3DA2-0905-4F29-9E71-C5DF1904697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600056" y="1825624"/>
            <a:ext cx="5394741" cy="4429987"/>
          </a:xfrm>
        </p:spPr>
      </p:pic>
    </p:spTree>
    <p:extLst>
      <p:ext uri="{BB962C8B-B14F-4D97-AF65-F5344CB8AC3E}">
        <p14:creationId xmlns:p14="http://schemas.microsoft.com/office/powerpoint/2010/main" val="273862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Типы соединения костей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7837512" cy="4575175"/>
          </a:xfrm>
        </p:spPr>
        <p:txBody>
          <a:bodyPr rtlCol="0"/>
          <a:lstStyle/>
          <a:p>
            <a:pPr rtl="0"/>
            <a:r>
              <a:rPr lang="ru-RU" dirty="0"/>
              <a:t>Подвижное (с помощью сустава)</a:t>
            </a:r>
          </a:p>
          <a:p>
            <a:pPr rtl="0"/>
            <a:r>
              <a:rPr lang="ru-RU" dirty="0" err="1"/>
              <a:t>Полуподвижное</a:t>
            </a:r>
            <a:r>
              <a:rPr lang="ru-RU" dirty="0"/>
              <a:t> (межпозвоночные диски)</a:t>
            </a:r>
          </a:p>
          <a:p>
            <a:pPr rtl="0"/>
            <a:r>
              <a:rPr lang="ru-RU" dirty="0"/>
              <a:t>Неподвижное (шовное, в черепе)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A73EFDF-A53F-4E3F-AC9B-29773C119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66800" y="3430623"/>
            <a:ext cx="3143250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82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Медицинское оформление (16:9)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0152_TF02901024" id="{D3FB73DA-77DE-4484-8776-52724816BD57}" vid="{56BAE48E-6669-4001-8E1C-1E9B5D1EADDA}"/>
    </a:ext>
  </a:extLst>
</a:theme>
</file>

<file path=ppt/theme/theme2.xml><?xml version="1.0" encoding="utf-8"?>
<a:theme xmlns:a="http://schemas.openxmlformats.org/drawingml/2006/main" name="Тема Offic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в стиле медицины (широкоэкранный формат)</Template>
  <TotalTime>15</TotalTime>
  <Words>124</Words>
  <Application>Microsoft Office PowerPoint</Application>
  <PresentationFormat>Широкоэкранный</PresentationFormat>
  <Paragraphs>25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Franklin Gothic Medium</vt:lpstr>
      <vt:lpstr>Медицинское оформление (16:9)</vt:lpstr>
      <vt:lpstr>Кости</vt:lpstr>
      <vt:lpstr>Строение костей. Самое основное.</vt:lpstr>
      <vt:lpstr>Вещество кости. Какие бывают?</vt:lpstr>
      <vt:lpstr>Есть ли у костей части?</vt:lpstr>
      <vt:lpstr>Какие бывают кости?</vt:lpstr>
      <vt:lpstr>Типы соединения костей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Кости</dc:title>
  <dc:creator>Анна Румянцева</dc:creator>
  <cp:lastModifiedBy>Анна Румянцева</cp:lastModifiedBy>
  <cp:revision>1</cp:revision>
  <dcterms:created xsi:type="dcterms:W3CDTF">2021-10-22T12:37:02Z</dcterms:created>
  <dcterms:modified xsi:type="dcterms:W3CDTF">2021-10-22T12:52:28Z</dcterms:modified>
</cp:coreProperties>
</file>