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5" r:id="rId4"/>
    <p:sldId id="266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36B6EE5A-B03E-4A4D-9972-B0DBB70CBF8B}" type="datetimeFigureOut">
              <a:rPr lang="ru-RU" smtClean="0"/>
              <a:t>11.11.2021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9AA755F5-2EAF-44AD-9633-FE349E5E2AA7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714612" y="533400"/>
            <a:ext cx="5757656" cy="2868168"/>
          </a:xfrm>
        </p:spPr>
        <p:txBody>
          <a:bodyPr/>
          <a:lstStyle/>
          <a:p>
            <a:r>
              <a:rPr lang="ru-RU" dirty="0" smtClean="0"/>
              <a:t>Основные закономерности биологической эволюции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Цель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Выявить 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основные закономерности биологической эволюции</a:t>
            </a:r>
            <a:r>
              <a:rPr lang="ru-RU" sz="3600" b="1" i="1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36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Ароморфоз – это ……….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Идиоадаптация – это …………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Дегенерация – это ………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Ароморфоз – это усложнение организации, поднятие её на более сложный уровень.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Идиоадаптация – приспособление к специальным условиям среды, полезное в борьбе за существование, но не изменяющее уровня организации.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Дегенерация – это упрощение организации, ведущее к исчезновению органов активной жизни.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повторение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1. Определите среди названных эволюционных изменений ароморфоз: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smtClean="0"/>
              <a:t>– возникновение покровительственной окраски у кузнечика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 </a:t>
            </a:r>
            <a:r>
              <a:rPr lang="ru-RU" dirty="0" smtClean="0"/>
              <a:t>– формирование плоской формы тела у ската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– появление фотосинтеза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 </a:t>
            </a:r>
            <a:r>
              <a:rPr lang="ru-RU" dirty="0" smtClean="0"/>
              <a:t>– видоизменения листьев в колючки у кактуса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2. Определите идиоадаптацию: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smtClean="0"/>
              <a:t>– появление четырехкамерного сердца и </a:t>
            </a:r>
            <a:r>
              <a:rPr lang="ru-RU" dirty="0" err="1" smtClean="0"/>
              <a:t>теплокровности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 </a:t>
            </a:r>
            <a:r>
              <a:rPr lang="ru-RU" dirty="0" smtClean="0"/>
              <a:t>– возникновение покровительственной окраски у </a:t>
            </a:r>
            <a:r>
              <a:rPr lang="ru-RU" dirty="0" smtClean="0"/>
              <a:t>кузнечика</a:t>
            </a:r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– появление легочного дыхания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 </a:t>
            </a:r>
            <a:r>
              <a:rPr lang="ru-RU" dirty="0" smtClean="0"/>
              <a:t>– появление </a:t>
            </a:r>
            <a:r>
              <a:rPr lang="ru-RU" dirty="0" err="1" smtClean="0"/>
              <a:t>многоклеточности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3. Какой из ароморфозов привел к появлению млекопитающих?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smtClean="0"/>
              <a:t>– появление легочного дыхания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 </a:t>
            </a:r>
            <a:r>
              <a:rPr lang="ru-RU" dirty="0" smtClean="0"/>
              <a:t>– появление четырехкамерного сердца и </a:t>
            </a:r>
            <a:r>
              <a:rPr lang="ru-RU" dirty="0" err="1" smtClean="0"/>
              <a:t>теплокровности</a:t>
            </a:r>
            <a:r>
              <a:rPr lang="ru-RU" dirty="0" smtClean="0"/>
              <a:t>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– появление жаберного дыхания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 </a:t>
            </a:r>
            <a:r>
              <a:rPr lang="ru-RU" dirty="0" smtClean="0"/>
              <a:t>– появление пятипалой конечности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4. Какие ароморфозы обусловили появление покрытосеменных растений? </a:t>
            </a:r>
            <a:endParaRPr lang="ru-RU" dirty="0" smtClean="0"/>
          </a:p>
          <a:p>
            <a:r>
              <a:rPr lang="ru-RU" dirty="0" smtClean="0"/>
              <a:t>А </a:t>
            </a:r>
            <a:r>
              <a:rPr lang="ru-RU" dirty="0" smtClean="0"/>
              <a:t>– появление семени </a:t>
            </a:r>
            <a:endParaRPr lang="ru-RU" dirty="0" smtClean="0"/>
          </a:p>
          <a:p>
            <a:r>
              <a:rPr lang="ru-RU" dirty="0" smtClean="0"/>
              <a:t>Б </a:t>
            </a:r>
            <a:r>
              <a:rPr lang="ru-RU" dirty="0" smtClean="0"/>
              <a:t>– появление цветка и плода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 smtClean="0"/>
              <a:t>– появление спор </a:t>
            </a:r>
            <a:endParaRPr lang="ru-RU" dirty="0" smtClean="0"/>
          </a:p>
          <a:p>
            <a:r>
              <a:rPr lang="ru-RU" dirty="0" smtClean="0"/>
              <a:t>Г </a:t>
            </a:r>
            <a:r>
              <a:rPr lang="ru-RU" dirty="0" smtClean="0"/>
              <a:t>– появление стебля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5. Изменения, связанные с сокращением численности особей вида, уменьшением ареала, сокращением числа видов, называются…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А </a:t>
            </a:r>
            <a:r>
              <a:rPr lang="ru-RU" dirty="0" smtClean="0"/>
              <a:t>– ароморфозами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Б </a:t>
            </a:r>
            <a:r>
              <a:rPr lang="ru-RU" dirty="0" smtClean="0"/>
              <a:t>– биологическим прогрессом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В </a:t>
            </a:r>
            <a:r>
              <a:rPr lang="ru-RU" dirty="0" smtClean="0"/>
              <a:t>– идиоадаптациями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Г </a:t>
            </a:r>
            <a:r>
              <a:rPr lang="ru-RU" dirty="0" smtClean="0"/>
              <a:t>– биологическим регрессом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Ответы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Правильные ответы: 1-В, 2-Б, 3-Б, 4-Б, </a:t>
            </a:r>
            <a:r>
              <a:rPr lang="ru-RU" dirty="0" smtClean="0"/>
              <a:t>5-Г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Закономерности эволюционного процесса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Данные систематики, палеонтологии, сравнительной анатомии и др. биологических дисциплин дают возможность с большой точностью восстановить ход эволюционного процесса на </a:t>
            </a:r>
            <a:r>
              <a:rPr lang="ru-RU" sz="2800" b="1" i="1" dirty="0" err="1" smtClean="0">
                <a:latin typeface="Times New Roman" pitchFamily="18" charset="0"/>
                <a:cs typeface="Times New Roman" pitchFamily="18" charset="0"/>
              </a:rPr>
              <a:t>надвидовом</a:t>
            </a:r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 уровне.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027132"/>
          </a:xfrm>
        </p:spPr>
        <p:txBody>
          <a:bodyPr/>
          <a:lstStyle/>
          <a:p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Формы эволюции групп живых организмов: дивергенция, конвергенция, параллелизм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ds04.infourok.ru/uploads/ex/1263/0006f032-9aead0be/img1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Правила эволюции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Правило необратимости эволюции, его проявление. </a:t>
            </a:r>
            <a:endParaRPr lang="ru-RU" b="1" i="1" u="sng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общим правилам эволюции групп организмов относится правило ее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необратимости.Так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, если на каком – то этапе эволюции от примитивных амфибий возникли рептилии, то рептилии не могут дать вновь начало амфибиям.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680068"/>
          </a:xfrm>
        </p:spPr>
        <p:txBody>
          <a:bodyPr/>
          <a:lstStyle/>
          <a:p>
            <a:r>
              <a:rPr lang="ru-RU" dirty="0" smtClean="0"/>
              <a:t>Правила эволюции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071546"/>
            <a:ext cx="7929618" cy="5384190"/>
          </a:xfrm>
        </p:spPr>
        <p:txBody>
          <a:bodyPr>
            <a:normAutofit fontScale="92500"/>
          </a:bodyPr>
          <a:lstStyle/>
          <a:p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Правило чередования направлений эволюции и их взаимосвязь</a:t>
            </a:r>
            <a:r>
              <a:rPr lang="ru-RU" b="1" i="1" u="sng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buNone/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 филогенезе – историческом развитии практически всех групп происходило регулярное чередование главных направлений эволюции: арогенеза и </a:t>
            </a:r>
            <a:r>
              <a:rPr lang="ru-RU" b="1" i="1" dirty="0" err="1" smtClean="0">
                <a:latin typeface="Times New Roman" pitchFamily="18" charset="0"/>
                <a:cs typeface="Times New Roman" pitchFamily="18" charset="0"/>
              </a:rPr>
              <a:t>аллогенеза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Таким образом, эволюция представляет собой непрерывный процесс возникновения и развития новых адаптаций, протекающий в течение длительного времени – сотен и тысяч поколений. Одни из вновь возникающих адаптаций оказываются очень частными, и их значение не выходит за пределы узких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усл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овий.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Другие ведут 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к быстрому эволюционному развитию групп в новом направлении, к более высокому уровню организации.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0" dirty="0" smtClean="0"/>
              <a:t>Закрепление изученного материала.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1. Что мы сегодня изучали на уроке? </a:t>
            </a: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С какими новыми терминами мы познакомились на уроке? </a:t>
            </a:r>
            <a:endParaRPr lang="ru-RU" b="1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. Какие органы называют гомологичными, а какие аналогичными? 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Рефлексия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Все ли было понятно на уроке?</a:t>
            </a:r>
          </a:p>
          <a:p>
            <a:r>
              <a:rPr lang="ru-RU" dirty="0" smtClean="0"/>
              <a:t>Что узнали на урок?</a:t>
            </a:r>
          </a:p>
          <a:p>
            <a:r>
              <a:rPr lang="ru-RU" dirty="0" smtClean="0"/>
              <a:t>Достигли ли мы поставленной цели?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Домашнее задание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Прочитать стр.86 – 93 и ответить письменно на вопросы №2 и 3 стр.93.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3084</TotalTime>
  <Words>485</Words>
  <Application>Microsoft Office PowerPoint</Application>
  <PresentationFormat>Экран (4:3)</PresentationFormat>
  <Paragraphs>58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Изящная</vt:lpstr>
      <vt:lpstr>Основные закономерности биологической эволюции</vt:lpstr>
      <vt:lpstr>Цель</vt:lpstr>
      <vt:lpstr>повторение</vt:lpstr>
      <vt:lpstr>Повторение </vt:lpstr>
      <vt:lpstr>повторение</vt:lpstr>
      <vt:lpstr>Слайд 6</vt:lpstr>
      <vt:lpstr>Слайд 7</vt:lpstr>
      <vt:lpstr>Слайд 8</vt:lpstr>
      <vt:lpstr>Слайд 9</vt:lpstr>
      <vt:lpstr>Ответы </vt:lpstr>
      <vt:lpstr>Закономерности эволюционного процесса</vt:lpstr>
      <vt:lpstr>Слайд 12</vt:lpstr>
      <vt:lpstr>Слайд 13</vt:lpstr>
      <vt:lpstr>Правила эволюции</vt:lpstr>
      <vt:lpstr>Правила эволюции</vt:lpstr>
      <vt:lpstr>Закрепление изученного материала.</vt:lpstr>
      <vt:lpstr>Рефлексия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Основные закономерности биологигеческой эволюции</dc:title>
  <dc:creator>Биология</dc:creator>
  <cp:lastModifiedBy>Биология</cp:lastModifiedBy>
  <cp:revision>2</cp:revision>
  <dcterms:created xsi:type="dcterms:W3CDTF">2021-11-11T06:06:41Z</dcterms:created>
  <dcterms:modified xsi:type="dcterms:W3CDTF">2021-11-13T09:31:20Z</dcterms:modified>
</cp:coreProperties>
</file>