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91" r:id="rId2"/>
    <p:sldId id="256" r:id="rId3"/>
    <p:sldId id="257" r:id="rId4"/>
    <p:sldId id="259" r:id="rId5"/>
    <p:sldId id="261" r:id="rId6"/>
    <p:sldId id="260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89" r:id="rId16"/>
    <p:sldId id="272" r:id="rId17"/>
    <p:sldId id="271" r:id="rId18"/>
    <p:sldId id="290" r:id="rId19"/>
    <p:sldId id="275" r:id="rId20"/>
    <p:sldId id="286" r:id="rId21"/>
    <p:sldId id="276" r:id="rId22"/>
    <p:sldId id="277" r:id="rId23"/>
    <p:sldId id="278" r:id="rId24"/>
    <p:sldId id="279" r:id="rId25"/>
    <p:sldId id="280" r:id="rId26"/>
    <p:sldId id="288" r:id="rId27"/>
    <p:sldId id="282" r:id="rId28"/>
    <p:sldId id="281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46262-99AA-446D-B0CC-BF118D58AFC8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0E83BF-409A-4012-AC91-563EC9C9A7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4238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0E83BF-409A-4012-AC91-563EC9C9A7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052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8B6F5-FF47-4458-BE86-10712CF90EC3}" type="datetimeFigureOut">
              <a:rPr lang="ru-RU" smtClean="0"/>
              <a:pPr/>
              <a:t>18.11.2021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FC02CE-5AC0-42B1-97F1-2C032ACBEDF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maria\Desktop\&#1064;&#1082;&#1086;&#1083;&#1072;%20-&#1048;&#1085;&#1074;%20&#1076;&#1083;&#1103;\&#1055;&#1072;&#1088;&#1072;&#1086;&#1083;&#1080;&#1084;&#1087;\bethoven_-_k_elize.mp3" TargetMode="Externa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png"/><Relationship Id="rId4" Type="http://schemas.openxmlformats.org/officeDocument/2006/relationships/image" Target="../media/image6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ABBE8E-51C7-4F96-A8DA-F7B8D721F8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1489720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КОУ ВО «Бутурлиновская школа-интернат для обучающихся с ОВЗ»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77C800D-B9FF-404B-A60F-3FFE83FD45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1920" y="1708150"/>
            <a:ext cx="5040560" cy="3930650"/>
          </a:xfrm>
        </p:spPr>
        <p:txBody>
          <a:bodyPr>
            <a:normAutofit/>
          </a:bodyPr>
          <a:lstStyle/>
          <a:p>
            <a:pPr algn="r"/>
            <a:r>
              <a:rPr lang="ru-RU" sz="19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МЕЖДУНАРОДНЫЙ ДЕНЬ ИНВАЛИДА</a:t>
            </a:r>
          </a:p>
          <a:p>
            <a:pPr algn="r"/>
            <a:endParaRPr lang="ru-RU" sz="19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</a:p>
          <a:p>
            <a:pPr algn="r"/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Бойко Галина Ивановна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15E6AE-D08E-437A-A31C-2832C3A741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1708150"/>
            <a:ext cx="2872672" cy="344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13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07154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dirty="0"/>
              <a:t>3 </a:t>
            </a:r>
            <a:r>
              <a:rPr lang="ru-RU" dirty="0"/>
              <a:t>декабря – </a:t>
            </a:r>
            <a:r>
              <a:rPr lang="ru-RU" b="1" dirty="0"/>
              <a:t>Международный день инвалидов</a:t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 descr="673cdb918403b83340940b348f2c528c_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2198" y="3571876"/>
            <a:ext cx="2428868" cy="2428868"/>
          </a:xfrm>
          <a:prstGeom prst="rect">
            <a:avLst/>
          </a:prstGeom>
        </p:spPr>
      </p:pic>
      <p:pic>
        <p:nvPicPr>
          <p:cNvPr id="6" name="Рисунок 5" descr="85cbd35e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071538" y="3357562"/>
            <a:ext cx="1939015" cy="2714620"/>
          </a:xfrm>
          <a:prstGeom prst="rect">
            <a:avLst/>
          </a:prstGeom>
        </p:spPr>
      </p:pic>
      <p:pic>
        <p:nvPicPr>
          <p:cNvPr id="8" name="Рисунок 7" descr="den_invalidov0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44" y="3643314"/>
            <a:ext cx="1905000" cy="2286000"/>
          </a:xfrm>
          <a:prstGeom prst="rect">
            <a:avLst/>
          </a:prstGeom>
        </p:spPr>
      </p:pic>
      <p:pic>
        <p:nvPicPr>
          <p:cNvPr id="7" name="Рисунок 6" descr="den_invalidov09.jpg">
            <a:extLst>
              <a:ext uri="{FF2B5EF4-FFF2-40B4-BE49-F238E27FC236}">
                <a16:creationId xmlns:a16="http://schemas.microsoft.com/office/drawing/2014/main" id="{9197A85C-ED4F-42BF-AC62-A716958D43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7904" y="3697746"/>
            <a:ext cx="1905000" cy="2286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_1883.jpg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500034" y="428604"/>
            <a:ext cx="7909422" cy="585791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extBox 3"/>
          <p:cNvSpPr txBox="1"/>
          <p:nvPr/>
        </p:nvSpPr>
        <p:spPr>
          <a:xfrm>
            <a:off x="857224" y="394692"/>
            <a:ext cx="7715304" cy="623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363"/>
            <a:r>
              <a:rPr lang="en-US" sz="1900" b="1" dirty="0"/>
              <a:t>	</a:t>
            </a:r>
            <a:r>
              <a:rPr lang="ru-RU" sz="1900" b="1" dirty="0"/>
              <a:t>Инвалиды</a:t>
            </a:r>
            <a:r>
              <a:rPr lang="ru-RU" sz="1900" dirty="0"/>
              <a:t> – люди с ограниченными возможностями, у которых навсегда или на длительный срок нарушены какие-то важные функции организма. Инвалидность дается людям  для того, чтобы с помощью социальных льгот, выплат и других мер сделать их жизнь лучше и приблизить к жизни людей, у которых все функции в норме.</a:t>
            </a:r>
            <a:endParaRPr lang="en-US" sz="1900" dirty="0"/>
          </a:p>
          <a:p>
            <a:pPr algn="just" defTabSz="360363"/>
            <a:r>
              <a:rPr lang="en-US" sz="1900" dirty="0"/>
              <a:t>	</a:t>
            </a:r>
            <a:r>
              <a:rPr lang="ru-RU" sz="1900" dirty="0"/>
              <a:t>Люди с ограниченными возможностями нуждаются в помощи и поддержке здоровых людей. Ведь многие становятся инвалидами по трагической случайности. </a:t>
            </a:r>
          </a:p>
          <a:p>
            <a:pPr algn="just" defTabSz="360363"/>
            <a:br>
              <a:rPr lang="ru-RU" sz="1900" dirty="0"/>
            </a:br>
            <a:r>
              <a:rPr lang="en-US" sz="1900" dirty="0"/>
              <a:t>	</a:t>
            </a:r>
            <a:r>
              <a:rPr lang="ru-RU" sz="1900" dirty="0"/>
              <a:t>Каждому из нас хочется жить полной жизнью, общаться друг с другом и узнавать новое, и у каждого из нас есть свои особенности. Люди с ограниченными возможностями - такие же люди, как и любой из нас. Они почти ничем не отличаются, только носят очки</a:t>
            </a:r>
            <a:r>
              <a:rPr lang="en-US" sz="1900" dirty="0"/>
              <a:t> </a:t>
            </a:r>
            <a:r>
              <a:rPr lang="ru-RU" sz="1900" dirty="0"/>
              <a:t>с толстыми линзами, слуховой аппарат, используют вспомогательную технику для передвижения, специальные книги для чтения,  принимают определённые медицинские препараты или ограничены в приёме некоторой пищи и т.д. И для общения или совместной деятельности с этими людьми требуется соблюдение некоторых правил.  Об этом мы сегодня и будем говорить. </a:t>
            </a:r>
          </a:p>
          <a:p>
            <a:pPr algn="just"/>
            <a:endParaRPr lang="ru-RU" sz="1900" dirty="0"/>
          </a:p>
          <a:p>
            <a:endParaRPr lang="ru-RU" sz="1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85728"/>
            <a:ext cx="4357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Нарушение зрения. Слепота. </a:t>
            </a:r>
          </a:p>
        </p:txBody>
      </p:sp>
      <p:pic>
        <p:nvPicPr>
          <p:cNvPr id="5" name="Рисунок 4" descr="img693106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1000108"/>
            <a:ext cx="3262303" cy="2446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714348" y="4143380"/>
            <a:ext cx="392912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Средства для улучшения жизни</a:t>
            </a:r>
            <a:r>
              <a:rPr lang="ru-RU" dirty="0"/>
              <a:t>:</a:t>
            </a:r>
          </a:p>
          <a:p>
            <a:endParaRPr lang="ru-RU" dirty="0"/>
          </a:p>
          <a:p>
            <a:pPr>
              <a:buFontTx/>
              <a:buChar char="-"/>
            </a:pPr>
            <a:r>
              <a:rPr lang="ru-RU" dirty="0"/>
              <a:t> шрифт Брайля, используемый в надписях и книгах </a:t>
            </a:r>
          </a:p>
          <a:p>
            <a:pPr>
              <a:buFontTx/>
              <a:buChar char="-"/>
            </a:pPr>
            <a:r>
              <a:rPr lang="ru-RU" dirty="0"/>
              <a:t> аудиокниги</a:t>
            </a:r>
          </a:p>
          <a:p>
            <a:endParaRPr lang="ru-RU" dirty="0"/>
          </a:p>
          <a:p>
            <a:pPr>
              <a:buFontTx/>
              <a:buChar char="-"/>
            </a:pPr>
            <a:endParaRPr lang="ru-RU" dirty="0"/>
          </a:p>
        </p:txBody>
      </p:sp>
      <p:pic>
        <p:nvPicPr>
          <p:cNvPr id="6" name="Рисунок 5" descr="128713844123298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857232"/>
            <a:ext cx="3476625" cy="2600325"/>
          </a:xfrm>
          <a:prstGeom prst="rect">
            <a:avLst/>
          </a:prstGeom>
        </p:spPr>
      </p:pic>
      <p:pic>
        <p:nvPicPr>
          <p:cNvPr id="9" name="Рисунок 8" descr="x_2a4057f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3929066"/>
            <a:ext cx="3415774" cy="2305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0_1f20e_58786e9e_L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3286124"/>
            <a:ext cx="3071834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11f20bd1bfbad354b365380bc9f32e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428604"/>
            <a:ext cx="3522071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072066" y="4071942"/>
            <a:ext cx="36433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- трости</a:t>
            </a:r>
          </a:p>
          <a:p>
            <a:pPr algn="just">
              <a:buFontTx/>
              <a:buChar char="-"/>
            </a:pPr>
            <a:r>
              <a:rPr lang="ru-RU" dirty="0"/>
              <a:t> собаки-поводыри</a:t>
            </a:r>
          </a:p>
          <a:p>
            <a:pPr algn="just">
              <a:buFontTx/>
              <a:buChar char="-"/>
            </a:pPr>
            <a:r>
              <a:rPr lang="ru-RU" dirty="0"/>
              <a:t> звуковые светофоры</a:t>
            </a:r>
          </a:p>
          <a:p>
            <a:pPr algn="just">
              <a:buFontTx/>
              <a:buChar char="-"/>
            </a:pPr>
            <a:r>
              <a:rPr lang="ru-RU" dirty="0"/>
              <a:t> рельефное мощение улиц</a:t>
            </a:r>
          </a:p>
          <a:p>
            <a:pPr algn="just"/>
            <a:endParaRPr lang="ru-RU" dirty="0"/>
          </a:p>
          <a:p>
            <a:pPr algn="just">
              <a:buFontTx/>
              <a:buChar char="-"/>
            </a:pPr>
            <a:endParaRPr lang="ru-RU" dirty="0"/>
          </a:p>
        </p:txBody>
      </p:sp>
      <p:pic>
        <p:nvPicPr>
          <p:cNvPr id="6" name="Рисунок 5" descr="ForBlinds-6.jpg"/>
          <p:cNvPicPr>
            <a:picLocks noChangeAspect="1"/>
          </p:cNvPicPr>
          <p:nvPr/>
        </p:nvPicPr>
        <p:blipFill>
          <a:blip r:embed="rId4"/>
          <a:srcRect l="6250" r="2083"/>
          <a:stretch>
            <a:fillRect/>
          </a:stretch>
        </p:blipFill>
        <p:spPr>
          <a:xfrm>
            <a:off x="1428728" y="428604"/>
            <a:ext cx="2291969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206715240_69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2" y="3714752"/>
            <a:ext cx="3680317" cy="2455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b-touch-braille-mobile-phon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3143248"/>
            <a:ext cx="2666229" cy="3214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forbond25_20070524_1995405602.jpg"/>
          <p:cNvPicPr>
            <a:picLocks noChangeAspect="1"/>
          </p:cNvPicPr>
          <p:nvPr/>
        </p:nvPicPr>
        <p:blipFill>
          <a:blip r:embed="rId4"/>
          <a:srcRect t="13889" r="67347" b="27777"/>
          <a:stretch>
            <a:fillRect/>
          </a:stretch>
        </p:blipFill>
        <p:spPr>
          <a:xfrm>
            <a:off x="1357290" y="455393"/>
            <a:ext cx="1714512" cy="22502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4286248" y="1142984"/>
            <a:ext cx="43577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Tx/>
              <a:buChar char="-"/>
            </a:pPr>
            <a:r>
              <a:rPr lang="ru-RU" dirty="0"/>
              <a:t>специальные клавиатуры, дисплеи, часы (звуковое сопровождение) </a:t>
            </a:r>
          </a:p>
          <a:p>
            <a:pPr algn="just">
              <a:buFontTx/>
              <a:buChar char="-"/>
            </a:pPr>
            <a:r>
              <a:rPr lang="ru-RU" dirty="0"/>
              <a:t> сенсорные телефоны </a:t>
            </a:r>
          </a:p>
          <a:p>
            <a:pPr algn="just"/>
            <a:endParaRPr lang="ru-RU" dirty="0"/>
          </a:p>
          <a:p>
            <a:pPr algn="just">
              <a:buFontTx/>
              <a:buChar char="-"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500042"/>
            <a:ext cx="571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Учеба.</a:t>
            </a:r>
          </a:p>
        </p:txBody>
      </p:sp>
      <p:pic>
        <p:nvPicPr>
          <p:cNvPr id="3" name="Рисунок 2" descr="img_17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3570" y="214290"/>
            <a:ext cx="2722573" cy="20419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V - Knigi dlya slepih0509!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786190"/>
            <a:ext cx="3301244" cy="26574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00034" y="898738"/>
            <a:ext cx="44291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363"/>
            <a:r>
              <a:rPr lang="ru-RU" sz="1600" dirty="0"/>
              <a:t>	Существуют специальные учебные заведения для слепых и слабовидящих: общеобразовательные, профессионально-технические школы, музыкальные училища, школы массажистов и др. </a:t>
            </a:r>
          </a:p>
          <a:p>
            <a:pPr algn="just" defTabSz="360363"/>
            <a:r>
              <a:rPr lang="ru-RU" sz="1600" dirty="0"/>
              <a:t>	Слепые «видят» пальцами, они читают и пишут по рельефной системе Брайля.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7620" y="4143380"/>
            <a:ext cx="507209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Работа.</a:t>
            </a:r>
          </a:p>
          <a:p>
            <a:pPr algn="just"/>
            <a:endParaRPr lang="ru-RU" sz="1600" dirty="0"/>
          </a:p>
          <a:p>
            <a:pPr algn="just" defTabSz="360363"/>
            <a:r>
              <a:rPr lang="ru-RU" sz="1600" dirty="0"/>
              <a:t>	Работа на телефоне (диспетчер) и руками (на производстве, массаж, музыка). В числе изделий, создаваемых слепыми на специальных учебно-производственных предприятиях ВОС, медицинские инструменты, </a:t>
            </a:r>
            <a:r>
              <a:rPr lang="ru-RU" sz="1600" dirty="0" err="1"/>
              <a:t>электро</a:t>
            </a:r>
            <a:r>
              <a:rPr lang="ru-RU" sz="1600" dirty="0"/>
              <a:t>- и радиотехнические детали, детали для автомашин и сельскохозяйственной техники и др. </a:t>
            </a:r>
          </a:p>
        </p:txBody>
      </p:sp>
      <p:pic>
        <p:nvPicPr>
          <p:cNvPr id="8" name="Рисунок 7" descr="deti-invalidy-0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570" y="2428868"/>
            <a:ext cx="2714644" cy="20359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500042"/>
            <a:ext cx="6500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Нарушение слуха и отсутствие речи – глухонемота.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57224" y="1142984"/>
            <a:ext cx="435771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Средства для улучшения жизни</a:t>
            </a:r>
            <a:r>
              <a:rPr lang="ru-RU" dirty="0"/>
              <a:t>:</a:t>
            </a:r>
          </a:p>
          <a:p>
            <a:r>
              <a:rPr lang="ru-RU" dirty="0"/>
              <a:t>- слуховые аппараты</a:t>
            </a:r>
          </a:p>
          <a:p>
            <a:pPr>
              <a:buFontTx/>
              <a:buChar char="-"/>
            </a:pPr>
            <a:r>
              <a:rPr lang="ru-RU" dirty="0"/>
              <a:t> язык жестов</a:t>
            </a:r>
          </a:p>
          <a:p>
            <a:pPr>
              <a:buFontTx/>
              <a:buChar char="-"/>
            </a:pPr>
            <a:r>
              <a:rPr lang="ru-RU" dirty="0"/>
              <a:t> ТВ:</a:t>
            </a:r>
            <a:r>
              <a:rPr lang="en-US" dirty="0"/>
              <a:t> </a:t>
            </a:r>
            <a:r>
              <a:rPr lang="ru-RU" dirty="0" err="1"/>
              <a:t>сурдоперевод</a:t>
            </a:r>
            <a:r>
              <a:rPr lang="ru-RU" dirty="0"/>
              <a:t> и титры</a:t>
            </a:r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/>
          </a:p>
        </p:txBody>
      </p:sp>
      <p:pic>
        <p:nvPicPr>
          <p:cNvPr id="4" name="Рисунок 3" descr="hand_signs_Wallpaper_dba8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3214686"/>
            <a:ext cx="3976683" cy="2982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pic01059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4000504"/>
            <a:ext cx="3343572" cy="2230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281250_244800_5-глух0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3504" y="1071546"/>
            <a:ext cx="3539962" cy="2452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571480"/>
            <a:ext cx="3405184" cy="25538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71472" y="571480"/>
            <a:ext cx="464347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Учеба. </a:t>
            </a:r>
          </a:p>
          <a:p>
            <a:pPr algn="just" defTabSz="360363"/>
            <a:r>
              <a:rPr lang="ru-RU" dirty="0"/>
              <a:t>	Специальные школы для глухонемых.</a:t>
            </a:r>
          </a:p>
          <a:p>
            <a:pPr algn="just"/>
            <a:endParaRPr lang="ru-RU" dirty="0"/>
          </a:p>
          <a:p>
            <a:pPr algn="just"/>
            <a:r>
              <a:rPr lang="ru-RU" b="1" dirty="0"/>
              <a:t>Работа.</a:t>
            </a:r>
          </a:p>
          <a:p>
            <a:pPr algn="just" defTabSz="360363"/>
            <a:r>
              <a:rPr lang="ru-RU" dirty="0"/>
              <a:t>	Ручная работа используется на производстве,  в ремеслах, в сельском хозяйстве, там, где не требуется большого количества общения (например, парикмахер, швея, художник, монтажник)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 b="1996"/>
          <a:stretch>
            <a:fillRect/>
          </a:stretch>
        </p:blipFill>
        <p:spPr bwMode="auto">
          <a:xfrm>
            <a:off x="642910" y="3571876"/>
            <a:ext cx="3968208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9659" y="3500438"/>
            <a:ext cx="3667183" cy="2750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357562"/>
            <a:ext cx="4429156" cy="2882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28596" y="785794"/>
            <a:ext cx="400052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tabLst>
                <a:tab pos="360363" algn="l"/>
              </a:tabLst>
            </a:pPr>
            <a:r>
              <a:rPr lang="ru-RU" sz="2000" dirty="0"/>
              <a:t>	Для общения с теми, кто плохо слышит/не слышит нужно всегда смотреть прямо в лицо и говорить не спеша, они отлично читают по губам.</a:t>
            </a:r>
          </a:p>
        </p:txBody>
      </p:sp>
      <p:pic>
        <p:nvPicPr>
          <p:cNvPr id="7" name="Рисунок 6" descr="sign4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500042"/>
            <a:ext cx="3667120" cy="2200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picture-300h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3561398"/>
            <a:ext cx="3164884" cy="2510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285728"/>
            <a:ext cx="800105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Детский церебральный паралич</a:t>
            </a:r>
            <a:r>
              <a:rPr lang="ru-RU" dirty="0"/>
              <a:t>. </a:t>
            </a:r>
          </a:p>
          <a:p>
            <a:pPr algn="just" defTabSz="360363"/>
            <a:r>
              <a:rPr lang="ru-RU" dirty="0"/>
              <a:t>	Поражение нервной системы в период рождения (до или после), при котором нарушена координация движений (возможны также нарушения зрения, речи и умственного развития). </a:t>
            </a:r>
          </a:p>
          <a:p>
            <a:pPr algn="just"/>
            <a:endParaRPr lang="ru-RU" dirty="0"/>
          </a:p>
          <a:p>
            <a:pPr algn="just" defTabSz="360363"/>
            <a:r>
              <a:rPr lang="ru-RU" dirty="0"/>
              <a:t>	ДЦП- не наследственное заболевание.  Многие дети боятся общаться со «странными» детьми, но бояться нечего – ДЦП никогда нельзя заразиться или заболеть. </a:t>
            </a:r>
          </a:p>
          <a:p>
            <a:pPr algn="just"/>
            <a:endParaRPr lang="ru-RU" dirty="0"/>
          </a:p>
        </p:txBody>
      </p:sp>
      <p:pic>
        <p:nvPicPr>
          <p:cNvPr id="3" name="Рисунок 2" descr="1220321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2714620"/>
            <a:ext cx="5682942" cy="37862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71736" y="428604"/>
            <a:ext cx="37862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Для </a:t>
            </a:r>
            <a:r>
              <a:rPr lang="ru-RU" b="1" dirty="0"/>
              <a:t>лечения</a:t>
            </a:r>
            <a:r>
              <a:rPr lang="ru-RU" dirty="0"/>
              <a:t> применяют:</a:t>
            </a:r>
          </a:p>
          <a:p>
            <a:pPr algn="just"/>
            <a:r>
              <a:rPr lang="ru-RU" dirty="0"/>
              <a:t>-массаж</a:t>
            </a:r>
          </a:p>
          <a:p>
            <a:pPr algn="just"/>
            <a:r>
              <a:rPr lang="ru-RU" dirty="0"/>
              <a:t>-</a:t>
            </a:r>
            <a:r>
              <a:rPr lang="ru-RU" dirty="0" err="1"/>
              <a:t>физиопроцедуры</a:t>
            </a:r>
            <a:endParaRPr lang="ru-RU" dirty="0"/>
          </a:p>
          <a:p>
            <a:pPr algn="just"/>
            <a:r>
              <a:rPr lang="ru-RU" dirty="0"/>
              <a:t>-ортопедические аппараты</a:t>
            </a:r>
          </a:p>
          <a:p>
            <a:pPr algn="just"/>
            <a:r>
              <a:rPr lang="ru-RU" dirty="0"/>
              <a:t>-специальную обувь и лангеты</a:t>
            </a:r>
          </a:p>
          <a:p>
            <a:pPr algn="just">
              <a:buFontTx/>
              <a:buChar char="-"/>
            </a:pPr>
            <a:r>
              <a:rPr lang="ru-RU" dirty="0"/>
              <a:t>лечебную физкультуру</a:t>
            </a:r>
          </a:p>
          <a:p>
            <a:pPr algn="just">
              <a:buFontTx/>
              <a:buChar char="-"/>
            </a:pPr>
            <a:r>
              <a:rPr lang="ru-RU" dirty="0"/>
              <a:t>развивающие занятия, логопедию</a:t>
            </a:r>
          </a:p>
          <a:p>
            <a:pPr algn="just">
              <a:buFontTx/>
              <a:buChar char="-"/>
            </a:pPr>
            <a:r>
              <a:rPr lang="ru-RU" dirty="0"/>
              <a:t>лекарства</a:t>
            </a:r>
          </a:p>
          <a:p>
            <a:pPr algn="just">
              <a:buFontTx/>
              <a:buChar char="-"/>
            </a:pPr>
            <a:r>
              <a:rPr lang="ru-RU" dirty="0" err="1"/>
              <a:t>иппотерапию</a:t>
            </a:r>
            <a:r>
              <a:rPr lang="ru-RU" dirty="0"/>
              <a:t>, </a:t>
            </a:r>
            <a:r>
              <a:rPr lang="ru-RU" dirty="0" err="1"/>
              <a:t>дельфинотерапию</a:t>
            </a:r>
            <a:endParaRPr lang="ru-RU" dirty="0"/>
          </a:p>
          <a:p>
            <a:pPr algn="just">
              <a:buFontTx/>
              <a:buChar char="-"/>
            </a:pPr>
            <a:endParaRPr lang="ru-RU" dirty="0"/>
          </a:p>
        </p:txBody>
      </p:sp>
      <p:pic>
        <p:nvPicPr>
          <p:cNvPr id="3" name="Рисунок 2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71480"/>
            <a:ext cx="1714512" cy="2360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2007-09-20-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3357562"/>
            <a:ext cx="4143404" cy="31075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dolphintherapy10.jpg"/>
          <p:cNvPicPr>
            <a:picLocks noChangeAspect="1"/>
          </p:cNvPicPr>
          <p:nvPr/>
        </p:nvPicPr>
        <p:blipFill>
          <a:blip r:embed="rId4"/>
          <a:srcRect l="2869" t="2152" r="2439" b="4726"/>
          <a:stretch>
            <a:fillRect/>
          </a:stretch>
        </p:blipFill>
        <p:spPr>
          <a:xfrm>
            <a:off x="5715008" y="3244581"/>
            <a:ext cx="2428892" cy="31848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pool-S-C-22.jpg"/>
          <p:cNvPicPr>
            <a:picLocks noChangeAspect="1"/>
          </p:cNvPicPr>
          <p:nvPr/>
        </p:nvPicPr>
        <p:blipFill>
          <a:blip r:embed="rId5"/>
          <a:srcRect l="26627" r="21096"/>
          <a:stretch>
            <a:fillRect/>
          </a:stretch>
        </p:blipFill>
        <p:spPr>
          <a:xfrm>
            <a:off x="6278479" y="642918"/>
            <a:ext cx="2508363" cy="2214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657035"/>
            <a:ext cx="50720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Учеба. </a:t>
            </a:r>
          </a:p>
          <a:p>
            <a:pPr algn="just" defTabSz="360363">
              <a:tabLst>
                <a:tab pos="360363" algn="l"/>
              </a:tabLst>
            </a:pPr>
            <a:r>
              <a:rPr lang="ru-RU" dirty="0"/>
              <a:t>	Дети с ДЦП обучаются в специальных учебных заведениях или обычных школах.</a:t>
            </a:r>
          </a:p>
          <a:p>
            <a:pPr algn="just"/>
            <a:endParaRPr lang="ru-RU" dirty="0"/>
          </a:p>
        </p:txBody>
      </p:sp>
      <p:pic>
        <p:nvPicPr>
          <p:cNvPr id="7" name="Рисунок 6" descr="st-invalid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4740" y="3643314"/>
            <a:ext cx="3754912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photos-180-img-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571876"/>
            <a:ext cx="3334353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_E9col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40" y="428604"/>
            <a:ext cx="1682058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857224" y="1928802"/>
            <a:ext cx="52864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dirty="0"/>
          </a:p>
          <a:p>
            <a:pPr algn="just" defTabSz="360363"/>
            <a:r>
              <a:rPr lang="ru-RU" b="1" dirty="0"/>
              <a:t>	Работа</a:t>
            </a:r>
            <a:r>
              <a:rPr lang="ru-RU" dirty="0"/>
              <a:t> зависит от вида и сложности ДЦП. Во многих случаях ДЦП не является препятствием к получению  желаемой работы . 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84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500042"/>
            <a:ext cx="3143272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gaze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4240" y="3286124"/>
            <a:ext cx="4292602" cy="3000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643274" y="428604"/>
            <a:ext cx="51435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/>
              <a:t>Повреждения позвоночника и опорно-двигательного аппарата.</a:t>
            </a:r>
            <a:r>
              <a:rPr lang="ru-RU" dirty="0"/>
              <a:t> </a:t>
            </a:r>
          </a:p>
          <a:p>
            <a:pPr algn="just"/>
            <a:endParaRPr lang="ru-RU" dirty="0"/>
          </a:p>
          <a:p>
            <a:pPr algn="just"/>
            <a:r>
              <a:rPr lang="ru-RU" u="sng" dirty="0"/>
              <a:t>Средства для улучшения жизни</a:t>
            </a:r>
            <a:r>
              <a:rPr lang="ru-RU" dirty="0"/>
              <a:t>:</a:t>
            </a:r>
          </a:p>
          <a:p>
            <a:pPr algn="just"/>
            <a:r>
              <a:rPr lang="ru-RU" dirty="0"/>
              <a:t>- инвалидные коляски, ходунки</a:t>
            </a:r>
          </a:p>
          <a:p>
            <a:pPr marL="82550" indent="-82550" algn="just">
              <a:buFontTx/>
              <a:buChar char="-"/>
            </a:pPr>
            <a:r>
              <a:rPr lang="ru-RU" dirty="0"/>
              <a:t> пандусы в общественных местах, подъездах,        переходах</a:t>
            </a:r>
          </a:p>
          <a:p>
            <a:pPr algn="just">
              <a:buFontTx/>
              <a:buChar char="-"/>
            </a:pPr>
            <a:r>
              <a:rPr lang="ru-RU" dirty="0"/>
              <a:t>специальные подъемники (транспорт, бассейн)</a:t>
            </a:r>
          </a:p>
          <a:p>
            <a:pPr algn="just">
              <a:buFontTx/>
              <a:buChar char="-"/>
            </a:pPr>
            <a:endParaRPr lang="ru-RU" dirty="0"/>
          </a:p>
          <a:p>
            <a:pPr algn="just"/>
            <a:endParaRPr lang="ru-RU" dirty="0"/>
          </a:p>
        </p:txBody>
      </p:sp>
      <p:pic>
        <p:nvPicPr>
          <p:cNvPr id="9" name="Рисунок 8" descr="pool-0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3286124"/>
            <a:ext cx="3905277" cy="2928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8.jpg"/>
          <p:cNvPicPr>
            <a:picLocks noChangeAspect="1"/>
          </p:cNvPicPr>
          <p:nvPr/>
        </p:nvPicPr>
        <p:blipFill>
          <a:blip r:embed="rId2"/>
          <a:srcRect r="4635" b="4635"/>
          <a:stretch>
            <a:fillRect/>
          </a:stretch>
        </p:blipFill>
        <p:spPr>
          <a:xfrm>
            <a:off x="285720" y="1857364"/>
            <a:ext cx="5715040" cy="42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 descr="382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2428868"/>
            <a:ext cx="2565933" cy="36433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500034" y="357166"/>
            <a:ext cx="7929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363"/>
            <a:r>
              <a:rPr lang="ru-RU" dirty="0"/>
              <a:t>	Многие колясочники  ведут активный образ жизни. </a:t>
            </a:r>
            <a:endParaRPr lang="en-US" dirty="0"/>
          </a:p>
          <a:p>
            <a:pPr algn="just" defTabSz="360363"/>
            <a:r>
              <a:rPr lang="ru-RU" dirty="0"/>
              <a:t>	Они могут учиться в общеобразовательных учебных заведениях либо в интернатах. А работать там, где позволяют их физические возможности.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428604"/>
            <a:ext cx="78581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363"/>
            <a:r>
              <a:rPr lang="ru-RU" dirty="0"/>
              <a:t>	Существуют такие </a:t>
            </a:r>
            <a:r>
              <a:rPr lang="ru-RU" b="1" dirty="0"/>
              <a:t>хронические заболевания</a:t>
            </a:r>
            <a:r>
              <a:rPr lang="ru-RU" dirty="0"/>
              <a:t>, тяжелые формы которых  приводят к инвалидности. Но при соблюдении определенного режима и своевременном приеме лекарств эти люди могут вести </a:t>
            </a:r>
            <a:r>
              <a:rPr lang="ru-RU" b="1" dirty="0"/>
              <a:t>полноценную жизнь, ничем не отличающуюся от жизни здорового человека</a:t>
            </a:r>
            <a:r>
              <a:rPr lang="ru-RU" dirty="0"/>
              <a:t>. </a:t>
            </a:r>
          </a:p>
          <a:p>
            <a:pPr algn="just" defTabSz="360363"/>
            <a:r>
              <a:rPr lang="ru-RU" dirty="0"/>
              <a:t>	Например</a:t>
            </a:r>
            <a:r>
              <a:rPr lang="en-US" dirty="0"/>
              <a:t>,</a:t>
            </a:r>
            <a:r>
              <a:rPr lang="ru-RU" dirty="0"/>
              <a:t> </a:t>
            </a:r>
          </a:p>
          <a:p>
            <a:pPr algn="just"/>
            <a:endParaRPr lang="en-US" b="1" dirty="0"/>
          </a:p>
          <a:p>
            <a:pPr algn="just" defTabSz="360363"/>
            <a:r>
              <a:rPr lang="ru-RU" b="1" dirty="0"/>
              <a:t>	Бронхиальная астма </a:t>
            </a:r>
            <a:r>
              <a:rPr lang="ru-RU" dirty="0"/>
              <a:t>тяжелой степени – хроническое воспаление бронхов, при котором нарушается нормальное дыхание. </a:t>
            </a:r>
          </a:p>
        </p:txBody>
      </p:sp>
      <p:pic>
        <p:nvPicPr>
          <p:cNvPr id="3" name="Рисунок 2" descr="astma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3071810"/>
            <a:ext cx="3071834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258424"/>
            <a:ext cx="3859817" cy="25994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415049"/>
            <a:ext cx="81439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23888"/>
            <a:r>
              <a:rPr lang="ru-RU" dirty="0"/>
              <a:t>	</a:t>
            </a:r>
          </a:p>
          <a:p>
            <a:pPr algn="just" defTabSz="360363"/>
            <a:r>
              <a:rPr lang="ru-RU" b="1" dirty="0"/>
              <a:t>	Сахарный диабет </a:t>
            </a:r>
            <a:r>
              <a:rPr lang="ru-RU" dirty="0"/>
              <a:t>тяжелой формы – нарушение обмена веществ в организме из-за повышенного содержания сахара в крови и нарушение биологического действия инсулина.  </a:t>
            </a:r>
            <a:endParaRPr lang="ru-RU" b="1" dirty="0"/>
          </a:p>
          <a:p>
            <a:pPr algn="just"/>
            <a:endParaRPr lang="ru-RU" dirty="0"/>
          </a:p>
        </p:txBody>
      </p:sp>
      <p:pic>
        <p:nvPicPr>
          <p:cNvPr id="3" name="Рисунок 2" descr="b6400ba373091fc976ee8328aed632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678" y="1643050"/>
            <a:ext cx="1666875" cy="1428750"/>
          </a:xfrm>
          <a:prstGeom prst="rect">
            <a:avLst/>
          </a:prstGeom>
        </p:spPr>
      </p:pic>
      <p:pic>
        <p:nvPicPr>
          <p:cNvPr id="4" name="Рисунок 3" descr="diab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2714620"/>
            <a:ext cx="3429024" cy="37801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128506252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3571876"/>
            <a:ext cx="3893907" cy="25933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714356"/>
            <a:ext cx="5214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363"/>
            <a:r>
              <a:rPr lang="ru-RU" b="1" dirty="0"/>
              <a:t>	Врожденный порок сердца </a:t>
            </a:r>
            <a:r>
              <a:rPr lang="ru-RU" dirty="0"/>
              <a:t>тяжелой формы – нарушение строения сердца, вызывающее ограничения жизнедеятельности.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357167"/>
            <a:ext cx="2366944" cy="17011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2428868"/>
            <a:ext cx="4876800" cy="365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7000892" y="5786454"/>
            <a:ext cx="1928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 другие…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14290"/>
            <a:ext cx="85725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442913"/>
            <a:r>
              <a:rPr lang="ru-RU" sz="1500" dirty="0"/>
              <a:t>	Любое из перечисленных заболеваний является испытанием для человека, но оно также тренирует силу воли и  учит ответственности за себя и своих близких, что часто помогает добиться в жизни успеха.</a:t>
            </a:r>
          </a:p>
          <a:p>
            <a:pPr algn="just" defTabSz="360363"/>
            <a:r>
              <a:rPr lang="ru-RU" sz="1500" dirty="0"/>
              <a:t>	Как известно, у людей с плохим зрением обострены другие чувства, обычно, слух.  У людей с ДЦП и глухонемых часто обнаруживаются способности к творчеству.</a:t>
            </a:r>
          </a:p>
          <a:p>
            <a:pPr algn="just"/>
            <a:r>
              <a:rPr lang="ru-RU" sz="1500" dirty="0"/>
              <a:t>Люди с инвалидностью могут ходить в школу, иметь работу, жениться, поддерживать семью и жить в собственном доме. Они могут быть ограничены физически, но они безграничны в своих способностях, талантах и стремлении к самовыражению. Благодаря огромной силе духа и воли, эти люди могут добиться успехов в самых разнообразных сферах: науке, бизнесе, художественном творчестве, искусстве, спорте.</a:t>
            </a:r>
          </a:p>
          <a:p>
            <a:pPr algn="just" defTabSz="360363"/>
            <a:r>
              <a:rPr lang="ru-RU" sz="1500" dirty="0"/>
              <a:t>	Очень часто люди с ограниченными физическими возможностями могут достигнуть большего, чем совершенно здоровые люди. Уже много лет проводятся различные спортивные соревнования для инвалидов и специальные Олимпийские игры. И инвалиды-спортсмены часто показывают результаты, которые далеко не каждый здоровый человек может достичь даже упорными тренировками!</a:t>
            </a:r>
          </a:p>
          <a:p>
            <a:pPr algn="just"/>
            <a:endParaRPr lang="ru-RU" sz="1500" dirty="0"/>
          </a:p>
          <a:p>
            <a:pPr algn="just"/>
            <a:r>
              <a:rPr lang="ru-RU" sz="1500" dirty="0"/>
              <a:t> </a:t>
            </a:r>
          </a:p>
          <a:p>
            <a:pPr algn="just"/>
            <a:endParaRPr lang="ru-RU" sz="1500" dirty="0"/>
          </a:p>
          <a:p>
            <a:pPr algn="just"/>
            <a:endParaRPr lang="ru-RU" sz="1500" dirty="0"/>
          </a:p>
        </p:txBody>
      </p:sp>
      <p:pic>
        <p:nvPicPr>
          <p:cNvPr id="3" name="Рисунок 2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3786190"/>
            <a:ext cx="2857520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invali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3857627"/>
            <a:ext cx="3357586" cy="2803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x_2dd456c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869" y="3714752"/>
            <a:ext cx="2152387" cy="2928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24" y="428604"/>
            <a:ext cx="75009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363"/>
            <a:r>
              <a:rPr lang="ru-RU" dirty="0"/>
              <a:t>	Вот примеры людей, которые, несмотря на свое заболевание, достигли в жизни больших успехов. </a:t>
            </a:r>
          </a:p>
          <a:p>
            <a:pPr algn="just"/>
            <a:endParaRPr lang="ru-RU" dirty="0"/>
          </a:p>
          <a:p>
            <a:pPr algn="just" defTabSz="360363"/>
            <a:r>
              <a:rPr lang="ru-RU" dirty="0"/>
              <a:t>	</a:t>
            </a:r>
            <a:r>
              <a:rPr lang="ru-RU" i="1" dirty="0"/>
              <a:t>Людвиг Ван Бетховен </a:t>
            </a:r>
            <a:r>
              <a:rPr lang="ru-RU" dirty="0"/>
              <a:t>– выдающийся  немецкий композитор, потерявший слух.</a:t>
            </a:r>
          </a:p>
        </p:txBody>
      </p:sp>
      <p:pic>
        <p:nvPicPr>
          <p:cNvPr id="3" name="Рисунок 2" descr="beethoven_20091117162326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2071678"/>
            <a:ext cx="3786214" cy="41658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beethoven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32" y="2000240"/>
            <a:ext cx="2460466" cy="2643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bethoven_-_k_eliz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6072198" y="5286388"/>
            <a:ext cx="785818" cy="6429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91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642918"/>
            <a:ext cx="564360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Слепые музыканты:</a:t>
            </a:r>
          </a:p>
          <a:p>
            <a:endParaRPr lang="ru-RU" dirty="0"/>
          </a:p>
          <a:p>
            <a:r>
              <a:rPr lang="ru-RU" i="1" dirty="0"/>
              <a:t>Джордж </a:t>
            </a:r>
            <a:r>
              <a:rPr lang="ru-RU" i="1" dirty="0" err="1"/>
              <a:t>Ширинг</a:t>
            </a:r>
            <a:r>
              <a:rPr lang="ru-RU" i="1" dirty="0"/>
              <a:t> </a:t>
            </a:r>
            <a:r>
              <a:rPr lang="ru-RU" dirty="0"/>
              <a:t>— английский музыкант, композитор и виртуоз фортепиано, </a:t>
            </a:r>
          </a:p>
          <a:p>
            <a:endParaRPr lang="ru-RU" dirty="0"/>
          </a:p>
          <a:p>
            <a:r>
              <a:rPr lang="ru-RU" i="1" dirty="0" err="1"/>
              <a:t>Андреа</a:t>
            </a:r>
            <a:r>
              <a:rPr lang="ru-RU" i="1" dirty="0"/>
              <a:t> </a:t>
            </a:r>
            <a:r>
              <a:rPr lang="ru-RU" i="1" dirty="0" err="1"/>
              <a:t>Бочелли</a:t>
            </a:r>
            <a:r>
              <a:rPr lang="ru-RU" dirty="0"/>
              <a:t>— итальянский оперный певец,</a:t>
            </a:r>
          </a:p>
          <a:p>
            <a:endParaRPr lang="ru-RU" dirty="0"/>
          </a:p>
          <a:p>
            <a:r>
              <a:rPr lang="ru-RU" i="1" dirty="0"/>
              <a:t>Диана </a:t>
            </a:r>
            <a:r>
              <a:rPr lang="ru-RU" i="1" dirty="0" err="1"/>
              <a:t>Гурцкая</a:t>
            </a:r>
            <a:r>
              <a:rPr lang="en-US" i="1" dirty="0"/>
              <a:t> </a:t>
            </a:r>
            <a:r>
              <a:rPr lang="ru-RU" i="1" dirty="0"/>
              <a:t> </a:t>
            </a:r>
            <a:r>
              <a:rPr lang="ru-RU" dirty="0"/>
              <a:t>-  российская эстрадная певица.</a:t>
            </a:r>
            <a:endParaRPr lang="en-US" dirty="0"/>
          </a:p>
          <a:p>
            <a:endParaRPr lang="ru-RU" dirty="0"/>
          </a:p>
        </p:txBody>
      </p:sp>
      <p:pic>
        <p:nvPicPr>
          <p:cNvPr id="3" name="Рисунок 2" descr="7325595.jpg"/>
          <p:cNvPicPr>
            <a:picLocks noChangeAspect="1"/>
          </p:cNvPicPr>
          <p:nvPr/>
        </p:nvPicPr>
        <p:blipFill>
          <a:blip r:embed="rId2"/>
          <a:srcRect r="4950" b="4950"/>
          <a:stretch>
            <a:fillRect/>
          </a:stretch>
        </p:blipFill>
        <p:spPr>
          <a:xfrm>
            <a:off x="6143636" y="357166"/>
            <a:ext cx="2500330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857628"/>
            <a:ext cx="4038000" cy="25193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3060610"/>
            <a:ext cx="3581397" cy="34878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285728"/>
            <a:ext cx="671517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700" dirty="0"/>
              <a:t>Российские актеры </a:t>
            </a:r>
            <a:r>
              <a:rPr lang="ru-RU" sz="1700" i="1" dirty="0"/>
              <a:t>Юрий Никулин </a:t>
            </a:r>
            <a:r>
              <a:rPr lang="ru-RU" sz="1700" dirty="0"/>
              <a:t>и </a:t>
            </a:r>
            <a:r>
              <a:rPr lang="ru-RU" sz="1700" i="1" dirty="0"/>
              <a:t>Михаил Боярский,</a:t>
            </a:r>
          </a:p>
          <a:p>
            <a:pPr algn="just"/>
            <a:r>
              <a:rPr lang="ru-RU" sz="1700" dirty="0"/>
              <a:t>Американский писатель </a:t>
            </a:r>
            <a:r>
              <a:rPr lang="ru-RU" sz="1700" i="1" dirty="0"/>
              <a:t>Эрнст Хемингуэй,</a:t>
            </a:r>
            <a:r>
              <a:rPr lang="ru-RU" sz="1700" b="1" dirty="0"/>
              <a:t> </a:t>
            </a:r>
            <a:endParaRPr lang="ru-RU" sz="1700" dirty="0"/>
          </a:p>
          <a:p>
            <a:pPr algn="just"/>
            <a:r>
              <a:rPr lang="ru-RU" sz="1700" dirty="0"/>
              <a:t>Знаменитый американский рок-певец  </a:t>
            </a:r>
            <a:r>
              <a:rPr lang="ru-RU" sz="1700" i="1" dirty="0"/>
              <a:t>Элвис Пресли,</a:t>
            </a:r>
          </a:p>
          <a:p>
            <a:pPr algn="just"/>
            <a:r>
              <a:rPr lang="ru-RU" sz="1700" dirty="0"/>
              <a:t>Всемирно известный американский изобретатель </a:t>
            </a:r>
            <a:r>
              <a:rPr lang="ru-RU" sz="1700" i="1" dirty="0"/>
              <a:t>Томас Эдисон</a:t>
            </a:r>
            <a:r>
              <a:rPr lang="ru-RU" sz="1700" b="1" dirty="0"/>
              <a:t>,</a:t>
            </a:r>
          </a:p>
          <a:p>
            <a:pPr algn="just"/>
            <a:r>
              <a:rPr lang="ru-RU" sz="1700" dirty="0"/>
              <a:t>Великий русский певец </a:t>
            </a:r>
            <a:r>
              <a:rPr lang="ru-RU" sz="1700" i="1" dirty="0"/>
              <a:t>Федор Шаляпин</a:t>
            </a:r>
            <a:r>
              <a:rPr lang="ru-RU" sz="1700" dirty="0"/>
              <a:t>, </a:t>
            </a:r>
          </a:p>
          <a:p>
            <a:pPr algn="just">
              <a:buFontTx/>
              <a:buChar char="-"/>
            </a:pPr>
            <a:r>
              <a:rPr lang="ru-RU" sz="1700" dirty="0"/>
              <a:t> известные деятели  науки и культуры</a:t>
            </a:r>
          </a:p>
          <a:p>
            <a:pPr algn="just"/>
            <a:r>
              <a:rPr lang="ru-RU" sz="1700" dirty="0"/>
              <a:t>  с сахарным диабетом.</a:t>
            </a:r>
          </a:p>
          <a:p>
            <a:pPr algn="just"/>
            <a:endParaRPr lang="ru-RU" sz="1700" dirty="0"/>
          </a:p>
        </p:txBody>
      </p:sp>
      <p:pic>
        <p:nvPicPr>
          <p:cNvPr id="3" name="Рисунок 2" descr="474190818524f71036630a181664e60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314" y="3714752"/>
            <a:ext cx="3786187" cy="28396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0_46746_d032cb57_XL.jpg"/>
          <p:cNvPicPr>
            <a:picLocks noChangeAspect="1"/>
          </p:cNvPicPr>
          <p:nvPr/>
        </p:nvPicPr>
        <p:blipFill>
          <a:blip r:embed="rId3"/>
          <a:srcRect r="12821"/>
          <a:stretch>
            <a:fillRect/>
          </a:stretch>
        </p:blipFill>
        <p:spPr>
          <a:xfrm>
            <a:off x="5500694" y="1571612"/>
            <a:ext cx="2143140" cy="1933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476px-Edison_and_phonograph_edit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2571744"/>
            <a:ext cx="3143272" cy="3962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mihail-boyarskiy_114273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768" y="214290"/>
            <a:ext cx="1836414" cy="22859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486487"/>
            <a:ext cx="48577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err="1"/>
              <a:t>Параолимпийские</a:t>
            </a:r>
            <a:r>
              <a:rPr lang="ru-RU" b="1" dirty="0"/>
              <a:t> игры.</a:t>
            </a:r>
          </a:p>
          <a:p>
            <a:pPr algn="just"/>
            <a:endParaRPr lang="ru-RU" dirty="0"/>
          </a:p>
          <a:p>
            <a:pPr algn="just" defTabSz="360363"/>
            <a:r>
              <a:rPr lang="ru-RU" dirty="0"/>
              <a:t>	Кроме Олимпийских игр есть еще и «Олимпиада номер два» – </a:t>
            </a:r>
            <a:r>
              <a:rPr lang="ru-RU" b="1" dirty="0" err="1"/>
              <a:t>Параолимпиада</a:t>
            </a:r>
            <a:r>
              <a:rPr lang="ru-RU" dirty="0"/>
              <a:t>. Это спортивные соревнования между инвалидами и спортсменами с ограниченными физическими возможностями</a:t>
            </a:r>
          </a:p>
          <a:p>
            <a:pPr algn="just"/>
            <a:endParaRPr lang="ru-RU" b="1" i="1" u="sng" dirty="0"/>
          </a:p>
          <a:p>
            <a:pPr algn="just"/>
            <a:endParaRPr lang="ru-RU" b="1" i="1" u="sng" dirty="0"/>
          </a:p>
        </p:txBody>
      </p:sp>
      <p:pic>
        <p:nvPicPr>
          <p:cNvPr id="5" name="Рисунок 4" descr="458507_M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45" y="3357562"/>
            <a:ext cx="5461039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tseremoniya_otkrytiya_x_zimnih_paraolimpiyskih_igr_thumb_fed_pho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785794"/>
            <a:ext cx="3251200" cy="2089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800px-IP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9020" y="4000504"/>
            <a:ext cx="2774464" cy="1973337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642918"/>
            <a:ext cx="5429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363"/>
            <a:r>
              <a:rPr lang="ru-RU" sz="1600" dirty="0"/>
              <a:t>	Легкая атлетика. Велосипедный спорт. Фехтование. Дзюдо. Тяжелая атлетика. Стрельба из лука. Лыжный кросс.  Хоккей с шайбой. </a:t>
            </a:r>
          </a:p>
        </p:txBody>
      </p:sp>
      <p:pic>
        <p:nvPicPr>
          <p:cNvPr id="3" name="Рисунок 2" descr="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3929066"/>
            <a:ext cx="3977995" cy="26431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571612"/>
            <a:ext cx="3079750" cy="203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den_invalidov0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0" y="1428736"/>
            <a:ext cx="1705105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428596" y="214290"/>
            <a:ext cx="4786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/>
              <a:t>Параолимпийские</a:t>
            </a:r>
            <a:r>
              <a:rPr lang="ru-RU" b="1" dirty="0"/>
              <a:t> виды спорта. 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/>
          <a:srcRect t="6071" r="1298" b="12500"/>
          <a:stretch>
            <a:fillRect/>
          </a:stretch>
        </p:blipFill>
        <p:spPr bwMode="auto">
          <a:xfrm>
            <a:off x="6143636" y="571480"/>
            <a:ext cx="2667009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paraolimpijci-542x407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857752" y="3786190"/>
            <a:ext cx="3615079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8d07c61fd264d5297a011ac4a7f7c776_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214422"/>
            <a:ext cx="8572528" cy="5323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714348" y="500042"/>
            <a:ext cx="79296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Футбол. Настольный теннис. Баскетбол . Регби . Волейбол. Теннис . Выездка. Плаванье.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3_210310_005_PO.jpg"/>
          <p:cNvPicPr>
            <a:picLocks noChangeAspect="1"/>
          </p:cNvPicPr>
          <p:nvPr/>
        </p:nvPicPr>
        <p:blipFill>
          <a:blip r:embed="rId2"/>
          <a:srcRect b="2955"/>
          <a:stretch>
            <a:fillRect/>
          </a:stretch>
        </p:blipFill>
        <p:spPr>
          <a:xfrm>
            <a:off x="1000100" y="285728"/>
            <a:ext cx="7200117" cy="4786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714348" y="5286388"/>
            <a:ext cx="8001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363"/>
            <a:r>
              <a:rPr lang="ru-RU" dirty="0"/>
              <a:t>	Параолимпиада-2010 в Ванкувере: российские спортсмены принимали участие в  в лыжных гонках, биатлоне и горных лыжах. </a:t>
            </a:r>
          </a:p>
          <a:p>
            <a:pPr algn="just" defTabSz="360363"/>
            <a:r>
              <a:rPr lang="ru-RU" dirty="0"/>
              <a:t>	По итогам игр сборная России заняла II общекомандное место, завоевав 12 золотых, 16 серебряных и 10 бронзовых медалей.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57158" y="428604"/>
            <a:ext cx="48577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/>
              <a:t>       </a:t>
            </a:r>
            <a:r>
              <a:rPr lang="en-US" sz="1600" dirty="0"/>
              <a:t>3 </a:t>
            </a:r>
            <a:r>
              <a:rPr lang="ru-RU" sz="1600" dirty="0"/>
              <a:t>декабря – </a:t>
            </a:r>
            <a:r>
              <a:rPr lang="ru-RU" sz="1600" b="1" dirty="0"/>
              <a:t>Международный день инвалидов</a:t>
            </a:r>
            <a:endParaRPr lang="ru-RU" sz="1600" dirty="0"/>
          </a:p>
          <a:p>
            <a:pPr algn="just"/>
            <a:endParaRPr lang="ru-RU" sz="1600" dirty="0"/>
          </a:p>
          <a:p>
            <a:pPr algn="just" defTabSz="360363"/>
            <a:r>
              <a:rPr lang="ru-RU" sz="1600" dirty="0"/>
              <a:t>	Цель, ради которой этот день был провозглашен, – полное и равное соблюдение прав человека и участие инвалидов в жизни общества. Для защиты прав и интересов инвалидов созданы сообщества – ВОИ, ВОС, ВОГ.</a:t>
            </a:r>
          </a:p>
          <a:p>
            <a:pPr algn="just"/>
            <a:endParaRPr lang="ru-RU" sz="1600" dirty="0"/>
          </a:p>
          <a:p>
            <a:pPr algn="just" defTabSz="360363"/>
            <a:r>
              <a:rPr lang="ru-RU" sz="1600" dirty="0"/>
              <a:t>	К сожалению, жизнь инвалидов продолжает оставаться очень трудной.  Пока в России есть еще множество проблем, которые лишают инвалидов возможности вести полноценный образ жизни и изолируют их от общества, оставляя один на один со своим несчастьем.</a:t>
            </a:r>
          </a:p>
          <a:p>
            <a:pPr algn="just"/>
            <a:endParaRPr lang="ru-RU" sz="1600" dirty="0"/>
          </a:p>
        </p:txBody>
      </p:sp>
      <p:pic>
        <p:nvPicPr>
          <p:cNvPr id="5" name="Рисунок 4" descr="c2afa212e539b92c138634d26d60db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4" y="642918"/>
            <a:ext cx="3828790" cy="2672495"/>
          </a:xfrm>
          <a:prstGeom prst="rect">
            <a:avLst/>
          </a:prstGeom>
        </p:spPr>
      </p:pic>
      <p:pic>
        <p:nvPicPr>
          <p:cNvPr id="4" name="Рисунок 3" descr="19842.jpg"/>
          <p:cNvPicPr>
            <a:picLocks noChangeAspect="1"/>
          </p:cNvPicPr>
          <p:nvPr/>
        </p:nvPicPr>
        <p:blipFill>
          <a:blip r:embed="rId3"/>
          <a:srcRect t="16157" b="12754"/>
          <a:stretch>
            <a:fillRect/>
          </a:stretch>
        </p:blipFill>
        <p:spPr>
          <a:xfrm>
            <a:off x="285721" y="4357694"/>
            <a:ext cx="4071966" cy="163077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29124" y="3786190"/>
            <a:ext cx="44291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363"/>
            <a:r>
              <a:rPr lang="ru-RU" sz="1600" dirty="0"/>
              <a:t>	Люди с ограниченными возможностями не просят проявлять к ним жалость. Они считают себя равноправными членами общества, хотя и нуждаются иногда в помощи окружающих людей. </a:t>
            </a:r>
            <a:endParaRPr lang="en-US" sz="1600" dirty="0"/>
          </a:p>
          <a:p>
            <a:pPr algn="just" defTabSz="360363"/>
            <a:r>
              <a:rPr lang="ru-RU" sz="1600" dirty="0"/>
              <a:t>	Существует золотое правило: прежде, чем сделать что-либо для такого человека, нужно спросить, нуждается ли он в Вашей помощи. Таким образом, оказывается уважение его личной свободе.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357166"/>
            <a:ext cx="80010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360363"/>
            <a:r>
              <a:rPr lang="ru-RU" b="1" dirty="0"/>
              <a:t>	Что мы можем сделать, чтобы мир стал лучше ?</a:t>
            </a:r>
          </a:p>
          <a:p>
            <a:pPr algn="just"/>
            <a:endParaRPr lang="ru-RU" dirty="0"/>
          </a:p>
          <a:p>
            <a:pPr algn="just" defTabSz="360363"/>
            <a:r>
              <a:rPr lang="ru-RU" dirty="0"/>
              <a:t>	Главное, необходимо помнить: инвалидом, к сожалению, может стать каждый! Инвалид – такой же человек, как и все, только жить ему гораздо труднее, чем человеку здоровому!  Лишь  доброта и участие спасут мир!</a:t>
            </a:r>
          </a:p>
          <a:p>
            <a:pPr algn="just"/>
            <a:endParaRPr lang="ru-RU" dirty="0"/>
          </a:p>
        </p:txBody>
      </p:sp>
      <p:pic>
        <p:nvPicPr>
          <p:cNvPr id="3" name="Рисунок 2" descr="child_hea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2000240"/>
            <a:ext cx="6643702" cy="44285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924</TotalTime>
  <Words>241</Words>
  <Application>Microsoft Office PowerPoint</Application>
  <PresentationFormat>Экран (4:3)</PresentationFormat>
  <Paragraphs>121</Paragraphs>
  <Slides>28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Times New Roman</vt:lpstr>
      <vt:lpstr>Тема Office</vt:lpstr>
      <vt:lpstr>КОУ ВО «Бутурлиновская школа-интернат для обучающихся с ОВЗ»</vt:lpstr>
      <vt:lpstr>3 декабря – Международный день инвалидов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 декабря – день инвалидов</dc:title>
  <dc:creator>maria</dc:creator>
  <cp:lastModifiedBy>User</cp:lastModifiedBy>
  <cp:revision>82</cp:revision>
  <dcterms:created xsi:type="dcterms:W3CDTF">2011-11-02T18:32:59Z</dcterms:created>
  <dcterms:modified xsi:type="dcterms:W3CDTF">2021-11-18T09:07:26Z</dcterms:modified>
</cp:coreProperties>
</file>