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70" r:id="rId10"/>
    <p:sldId id="265" r:id="rId11"/>
    <p:sldId id="269" r:id="rId12"/>
    <p:sldId id="271" r:id="rId13"/>
    <p:sldId id="266" r:id="rId14"/>
    <p:sldId id="273" r:id="rId15"/>
    <p:sldId id="275" r:id="rId16"/>
    <p:sldId id="274" r:id="rId17"/>
    <p:sldId id="267" r:id="rId18"/>
    <p:sldId id="25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3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25D355A-9597-489B-87C1-77091755182B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C418EC7-0B60-4840-B3A8-10433E63A2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-portrets.ru/tihaya-obitel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-portrets.ru/zolotaya_osen.htm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rt-portrets.ru/zolotaya_osen.html" TargetMode="External"/><Relationship Id="rId3" Type="http://schemas.openxmlformats.org/officeDocument/2006/relationships/hyperlink" Target="https://www.culture.ru/persons/8242/isaak-levitan" TargetMode="External"/><Relationship Id="rId7" Type="http://schemas.openxmlformats.org/officeDocument/2006/relationships/hyperlink" Target="https://www.art-portrets.ru/artists/vesna-bolshaya-voda-levitan.html" TargetMode="External"/><Relationship Id="rId12" Type="http://schemas.openxmlformats.org/officeDocument/2006/relationships/hyperlink" Target="http://isaak-levitan.ru/good/4.php" TargetMode="External"/><Relationship Id="rId2" Type="http://schemas.openxmlformats.org/officeDocument/2006/relationships/hyperlink" Target="http://www.art-paysage.ru/article/isaak-ilich-levitan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rt-portrets.ru/nad-vechnym-pokoem.html" TargetMode="External"/><Relationship Id="rId11" Type="http://schemas.openxmlformats.org/officeDocument/2006/relationships/hyperlink" Target="https://www.art-portrets.ru/artists/osennii-den-sokolniki.html" TargetMode="External"/><Relationship Id="rId5" Type="http://schemas.openxmlformats.org/officeDocument/2006/relationships/hyperlink" Target="https://www.art-portrets.ru/tihaya-obitel.html" TargetMode="External"/><Relationship Id="rId10" Type="http://schemas.openxmlformats.org/officeDocument/2006/relationships/hyperlink" Target="https://www.art-portrets.ru/kartina_levitana.html" TargetMode="External"/><Relationship Id="rId4" Type="http://schemas.openxmlformats.org/officeDocument/2006/relationships/hyperlink" Target="https://www.art-portrets.ru/hudozhnik_levitan.html" TargetMode="External"/><Relationship Id="rId9" Type="http://schemas.openxmlformats.org/officeDocument/2006/relationships/hyperlink" Target="https://www.art-portrets.ru/artists/levitan-kartina-ozero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12968" cy="108012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Муниципальное учреждение дополнительного образования</a:t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«Центр эстетического воспитания детей»        </a:t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Республика Мордовия, город Саранск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700808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rgbClr val="FF0000"/>
                </a:solidFill>
              </a:rPr>
              <a:t>Методическая разработка по изобразительному искусству </a:t>
            </a:r>
          </a:p>
          <a:p>
            <a:pPr algn="r"/>
            <a:r>
              <a:rPr lang="ru-RU" b="1" dirty="0" smtClean="0">
                <a:solidFill>
                  <a:srgbClr val="FF0000"/>
                </a:solidFill>
              </a:rPr>
              <a:t>на тему: «Исаак Ильич Левитан выдающийся основоположник пейзажной живописи 19 века. 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356992"/>
            <a:ext cx="660648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endParaRPr lang="en-US" dirty="0" smtClean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 smtClean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 smtClean="0"/>
          </a:p>
          <a:p>
            <a:pPr algn="r">
              <a:spcBef>
                <a:spcPts val="0"/>
              </a:spcBef>
            </a:pPr>
            <a:endParaRPr lang="en-US" dirty="0"/>
          </a:p>
          <a:p>
            <a:pPr algn="r">
              <a:spcBef>
                <a:spcPts val="0"/>
              </a:spcBef>
            </a:pPr>
            <a:endParaRPr lang="en-US" dirty="0" smtClean="0"/>
          </a:p>
          <a:p>
            <a:pPr algn="r">
              <a:spcBef>
                <a:spcPts val="0"/>
              </a:spcBef>
            </a:pPr>
            <a:r>
              <a:rPr lang="ru-RU" sz="1600" dirty="0" smtClean="0"/>
              <a:t> Подготовила: </a:t>
            </a:r>
          </a:p>
          <a:p>
            <a:pPr algn="r">
              <a:spcBef>
                <a:spcPts val="0"/>
              </a:spcBef>
            </a:pPr>
            <a:r>
              <a:rPr lang="ru-RU" sz="1600" dirty="0" smtClean="0"/>
              <a:t>педагог дополнительного образования</a:t>
            </a:r>
          </a:p>
          <a:p>
            <a:pPr algn="r"/>
            <a:r>
              <a:rPr lang="ru-RU" sz="1600" dirty="0" smtClean="0"/>
              <a:t>студии изобразительного искусства</a:t>
            </a:r>
          </a:p>
          <a:p>
            <a:pPr algn="r">
              <a:spcBef>
                <a:spcPts val="0"/>
              </a:spcBef>
            </a:pPr>
            <a:r>
              <a:rPr lang="ru-RU" sz="1600" dirty="0" smtClean="0"/>
              <a:t>Павельева Елена Федоровна</a:t>
            </a:r>
          </a:p>
          <a:p>
            <a:pPr algn="ctr">
              <a:spcBef>
                <a:spcPts val="0"/>
              </a:spcBef>
            </a:pPr>
            <a:r>
              <a:rPr lang="ru-RU" sz="1600" b="1" dirty="0" smtClean="0"/>
              <a:t>                (Фото 1)                                        </a:t>
            </a:r>
            <a:r>
              <a:rPr lang="ru-RU" sz="1600" dirty="0" smtClean="0"/>
              <a:t>Саранск 2021</a:t>
            </a:r>
            <a:endParaRPr lang="ru-RU" sz="1600" dirty="0"/>
          </a:p>
        </p:txBody>
      </p:sp>
      <p:pic>
        <p:nvPicPr>
          <p:cNvPr id="1026" name="Picture 2" descr="C:\Users\Дом\Desktop\hudozhnik_levit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564904"/>
            <a:ext cx="3744416" cy="3891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548680"/>
            <a:ext cx="8229600" cy="5832648"/>
          </a:xfrm>
        </p:spPr>
        <p:txBody>
          <a:bodyPr>
            <a:noAutofit/>
          </a:bodyPr>
          <a:lstStyle/>
          <a:p>
            <a:pPr algn="l"/>
            <a:r>
              <a:rPr lang="ru-RU" sz="2800" b="1" cap="all" dirty="0" smtClean="0"/>
              <a:t>	</a:t>
            </a:r>
            <a:r>
              <a:rPr lang="ru-RU" sz="3200" b="1" i="1" cap="all" dirty="0" smtClean="0"/>
              <a:t>И</a:t>
            </a:r>
            <a:r>
              <a:rPr lang="ru-RU" sz="3200" b="1" i="1" dirty="0" smtClean="0"/>
              <a:t>саак Левитан не получил законченного художественного образования, однако его картины пополняли коллекцию Павла Третьякова, появлялись в экспозициях передвижников и на Всемирной выставке в Париже. В 38 лет живописец получил звание академика пейзажной живописи и стал преподавать в Училище живописи, ваяния и зодчества, которое когда-то не окончил сам.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077072"/>
            <a:ext cx="8154282" cy="216024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188640"/>
            <a:ext cx="8229600" cy="115212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«Пейзажи настроения» молодого живописца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8154282" cy="4176464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48681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ru-RU" sz="1600" dirty="0" smtClean="0"/>
              <a:t>	</a:t>
            </a:r>
            <a:r>
              <a:rPr lang="ru-RU" dirty="0" smtClean="0"/>
              <a:t>Исаак </a:t>
            </a:r>
            <a:r>
              <a:rPr lang="ru-RU" dirty="0"/>
              <a:t>Левитан родился недалеко от железнодорожной литовской станции </a:t>
            </a:r>
            <a:r>
              <a:rPr lang="ru-RU" dirty="0" err="1"/>
              <a:t>Кибарты</a:t>
            </a:r>
            <a:r>
              <a:rPr lang="ru-RU" dirty="0"/>
              <a:t> в образованной, но бедной еврейской семье. Его отец Илья Левитан — раввин по образованию — оставил религиозный путь и стал учителем иностранных </a:t>
            </a:r>
            <a:r>
              <a:rPr lang="ru-RU" dirty="0" smtClean="0"/>
              <a:t>языков. Семья</a:t>
            </a:r>
            <a:r>
              <a:rPr lang="ru-RU" dirty="0"/>
              <a:t>, в которой было четверо детей (два мальчика и две девочки), жила очень бедно. В поисках лучшей жизни </a:t>
            </a:r>
            <a:r>
              <a:rPr lang="ru-RU" dirty="0" err="1"/>
              <a:t>Левитаны</a:t>
            </a:r>
            <a:r>
              <a:rPr lang="ru-RU" dirty="0"/>
              <a:t> в конце 1860-х годов переехали на окраину Москвы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en-US" dirty="0" smtClean="0"/>
          </a:p>
          <a:p>
            <a:r>
              <a:rPr lang="ru-RU" dirty="0" smtClean="0"/>
              <a:t>	Несмотря </a:t>
            </a:r>
            <a:r>
              <a:rPr lang="ru-RU" dirty="0"/>
              <a:t>на трудности, родители не стали возражать, когда сыновья поступили в Московское училище живописи, ваяния и зодчества. Годы обучения были не из легких. Левитан вспоминал: </a:t>
            </a:r>
            <a:r>
              <a:rPr lang="ru-RU" i="1" dirty="0">
                <a:solidFill>
                  <a:schemeClr val="bg1"/>
                </a:solidFill>
              </a:rPr>
              <a:t>«Не надо очень розово представлять себе перспективу изучения живописи. Сколько горя, усилий, трудов и разочарований, пока выбился на дорогу»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smtClean="0"/>
              <a:t>Преподаватели </a:t>
            </a:r>
            <a:r>
              <a:rPr lang="ru-RU" dirty="0"/>
              <a:t>старались помогать талантливому юноше. Выдавали денежные пособия, кисти и краски. Товарищ по классам, художник </a:t>
            </a:r>
            <a:r>
              <a:rPr lang="ru-RU" dirty="0" smtClean="0"/>
              <a:t>Михаил Нестеров</a:t>
            </a:r>
            <a:r>
              <a:rPr lang="ru-RU" dirty="0"/>
              <a:t> вспоминал: </a:t>
            </a:r>
            <a:r>
              <a:rPr lang="ru-RU" b="1" i="1" dirty="0">
                <a:solidFill>
                  <a:srgbClr val="FF0000"/>
                </a:solidFill>
              </a:rPr>
              <a:t>«Красивый мальчик-еврей… обращал на себя внимание и тем, что тогда уже слыл в школе за </a:t>
            </a:r>
            <a:r>
              <a:rPr lang="ru-RU" b="1" i="1" dirty="0" smtClean="0">
                <a:solidFill>
                  <a:srgbClr val="FF0000"/>
                </a:solidFill>
              </a:rPr>
              <a:t>талант. Про </a:t>
            </a:r>
            <a:r>
              <a:rPr lang="ru-RU" b="1" i="1" dirty="0">
                <a:solidFill>
                  <a:srgbClr val="FF0000"/>
                </a:solidFill>
              </a:rPr>
              <a:t>него ходило в школе много рассказов, с одной стороны, о его даровании, а с другой — о его великой нужде. Говорили, что он не имеет иногда и ночлега»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81000"/>
            <a:ext cx="8712968" cy="621635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/>
              <a:t>	В училище Исаак Левитан подружился с Константином Коровиным, Михаилом Нестеровым, Алексеем Степановым. </a:t>
            </a:r>
            <a:br>
              <a:rPr lang="ru-RU" sz="2800" b="1" dirty="0" smtClean="0"/>
            </a:br>
            <a:r>
              <a:rPr lang="ru-RU" sz="2800" b="1" dirty="0" smtClean="0"/>
              <a:t>	Его учителями были Василий Перов и Василий Поленов, большое влияние на юного художника оказал преподаватель Алексей Саврасов. Именно его наставление — </a:t>
            </a:r>
            <a:r>
              <a:rPr lang="ru-RU" sz="2800" b="1" i="1" dirty="0" smtClean="0">
                <a:solidFill>
                  <a:srgbClr val="FF0000"/>
                </a:solidFill>
              </a:rPr>
              <a:t>«пишите, изучайте, но главное — чувствуйте!»</a:t>
            </a:r>
            <a:r>
              <a:rPr lang="ru-RU" sz="2800" b="1" dirty="0" smtClean="0">
                <a:solidFill>
                  <a:srgbClr val="FF0000"/>
                </a:solidFill>
              </a:rPr>
              <a:t> </a:t>
            </a:r>
            <a:r>
              <a:rPr lang="ru-RU" sz="2800" b="1" dirty="0" smtClean="0"/>
              <a:t>— Исаак Левитан сделал девизом своего творчества. Уже в конце 1870-х годов Левитан начал писать свои «пейзажи настроения», на которых он не только изображал природу, но и выражал собственные чувства.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013176"/>
            <a:ext cx="8154282" cy="1296144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327389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764704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400" dirty="0"/>
              <a:t>	</a:t>
            </a:r>
            <a:r>
              <a:rPr lang="ru-RU" sz="2400" dirty="0" smtClean="0"/>
              <a:t>В</a:t>
            </a:r>
            <a:r>
              <a:rPr lang="ru-RU" sz="2400" dirty="0"/>
              <a:t> середине 1880-х годов у Исаака Левитана обострилась болезнь сердца. Получив деньги за декорации в Московской частной русской опере мецената </a:t>
            </a:r>
            <a:r>
              <a:rPr lang="ru-RU" sz="2400" dirty="0" smtClean="0"/>
              <a:t>Саввы Мамонтова, </a:t>
            </a:r>
            <a:r>
              <a:rPr lang="ru-RU" sz="2400" dirty="0"/>
              <a:t>художник в 1886 году отправился на лечение в </a:t>
            </a:r>
            <a:r>
              <a:rPr lang="ru-RU" sz="2400" dirty="0" smtClean="0"/>
              <a:t>Крым.</a:t>
            </a:r>
          </a:p>
          <a:p>
            <a:r>
              <a:rPr lang="ru-RU" sz="2400" dirty="0"/>
              <a:t>	</a:t>
            </a:r>
            <a:r>
              <a:rPr lang="ru-RU" sz="2400" dirty="0" smtClean="0"/>
              <a:t> </a:t>
            </a:r>
            <a:r>
              <a:rPr lang="ru-RU" sz="2400" dirty="0"/>
              <a:t>Из поездки живописец привез более 50 пейзажей, среди которых были «Сакля в Алупке», «Берег моря. Крым», «Татарское кладбище». По воспоминаниям Михаила Нестерова, крымские картины Левитана </a:t>
            </a:r>
            <a:r>
              <a:rPr lang="ru-RU" sz="2400" i="1" dirty="0"/>
              <a:t>«были раскуплены в первые же дни»</a:t>
            </a:r>
            <a:r>
              <a:rPr lang="ru-RU" sz="2400" dirty="0"/>
              <a:t> на Периодической выставке Московского общества любителей художеств.</a:t>
            </a:r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0"/>
            <a:ext cx="8229600" cy="628836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	</a:t>
            </a:r>
            <a:r>
              <a:rPr lang="ru-RU" sz="2800" dirty="0" smtClean="0">
                <a:solidFill>
                  <a:schemeClr val="bg1"/>
                </a:solidFill>
              </a:rPr>
              <a:t>В конце 1889 — начале 1890 года Исаак Левитан впервые побывал в Европе: он отправился в Париж на Всемирную выставку. Живописец хотел ближе познакомиться с творчеством барбизонцев: </a:t>
            </a:r>
            <a:r>
              <a:rPr lang="ru-RU" sz="2800" dirty="0" err="1" smtClean="0">
                <a:solidFill>
                  <a:schemeClr val="bg1"/>
                </a:solidFill>
              </a:rPr>
              <a:t>Камиля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Коро</a:t>
            </a:r>
            <a:r>
              <a:rPr lang="ru-RU" sz="2800" dirty="0" smtClean="0">
                <a:solidFill>
                  <a:schemeClr val="bg1"/>
                </a:solidFill>
              </a:rPr>
              <a:t>, Жана Франсуа Милле, Теодора Руссо, — а также произведениями импрессионистов. После Франции он поехал в Италию. Из этого путешествия Левитан привез пейзажи «Берег Средиземного моря», «Близ </a:t>
            </a:r>
            <a:r>
              <a:rPr lang="ru-RU" sz="2800" dirty="0" err="1" smtClean="0">
                <a:solidFill>
                  <a:schemeClr val="bg1"/>
                </a:solidFill>
              </a:rPr>
              <a:t>Бордигеры</a:t>
            </a:r>
            <a:r>
              <a:rPr lang="ru-RU" sz="2800" dirty="0" smtClean="0">
                <a:solidFill>
                  <a:schemeClr val="bg1"/>
                </a:solidFill>
              </a:rPr>
              <a:t>. На севере Италии», «Весна в Италии».</a:t>
            </a:r>
            <a:br>
              <a:rPr lang="ru-RU" sz="2800" dirty="0" smtClean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8154282" cy="5256584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92696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319807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«Тихая обитель» в предзакатном свете</a:t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291385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-315416"/>
            <a:ext cx="806489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	</a:t>
            </a:r>
            <a:r>
              <a:rPr lang="ru-RU" dirty="0" smtClean="0"/>
              <a:t>Вскоре </a:t>
            </a:r>
            <a:r>
              <a:rPr lang="ru-RU" dirty="0"/>
              <a:t>после заграничной поездки художник создал полотно «Тихая обитель», которое появилось на передвижной выставке. Воздушную картину, изображавшую </a:t>
            </a:r>
            <a:r>
              <a:rPr lang="ru-RU" dirty="0" err="1" smtClean="0"/>
              <a:t>Саввино</a:t>
            </a:r>
            <a:r>
              <a:rPr lang="ru-RU" dirty="0" smtClean="0"/>
              <a:t> - </a:t>
            </a:r>
            <a:r>
              <a:rPr lang="ru-RU" dirty="0" err="1" smtClean="0"/>
              <a:t>Сторожевский</a:t>
            </a:r>
            <a:r>
              <a:rPr lang="ru-RU" dirty="0" smtClean="0"/>
              <a:t> </a:t>
            </a:r>
            <a:r>
              <a:rPr lang="ru-RU" dirty="0"/>
              <a:t>монастырь в предзакатном свете, обсуждала вся интеллигентская Москва. Под впечатлением от работы Левитана поэт Николай Рубцов написал стихотворение, а Антон Чехов описал полотно в повести «Три года»: </a:t>
            </a:r>
            <a:r>
              <a:rPr lang="ru-RU" i="1" dirty="0"/>
              <a:t>«</a:t>
            </a:r>
            <a:r>
              <a:rPr lang="ru-RU" b="1" i="1" dirty="0">
                <a:solidFill>
                  <a:srgbClr val="FF0000"/>
                </a:solidFill>
              </a:rPr>
              <a:t>На первом плане — речка, через нее бревенчатый мостик, на том берегу тропинка, исчезающая в темной траве… А вдали догорает вечерняя заря. И почему-то стало казаться, что эти самые облачка, и лес, и поле, она видела уже давно и много раз, и захотелось ей идти, идти и идти по тропинке, и там, где была вечерняя заря, покоилось отражение чего-то неземного, вечного, океана чистой радости и ничем не омраченного блаженства»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9597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effectLst/>
              </a:rPr>
              <a:t>«Тихая обитель».</a:t>
            </a:r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pic>
        <p:nvPicPr>
          <p:cNvPr id="1026" name="Picture 2" descr="C:\Users\Дом\Desktop\tihaya-obit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7436966" cy="58326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32333" y="3244334"/>
            <a:ext cx="184731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82575" y="3244334"/>
            <a:ext cx="4974760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                                                                          (Фото 2)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03177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/>
              </a:rPr>
              <a:t>«Над вечным покоем</a:t>
            </a:r>
            <a:r>
              <a:rPr lang="ru-RU" sz="2800" b="1" dirty="0" smtClean="0">
                <a:effectLst/>
              </a:rPr>
              <a:t>»</a:t>
            </a:r>
            <a:r>
              <a:rPr lang="ru-RU" sz="2800" b="1" dirty="0" smtClean="0">
                <a:effectLst/>
              </a:rPr>
              <a:t>, 1894г</a:t>
            </a:r>
            <a:r>
              <a:rPr lang="ru-RU" sz="2800" b="1" dirty="0" smtClean="0">
                <a:effectLst/>
              </a:rPr>
              <a:t>. </a:t>
            </a:r>
            <a:r>
              <a:rPr lang="ru-RU" sz="2800" b="1" dirty="0" smtClean="0">
                <a:effectLst/>
              </a:rPr>
              <a:t/>
            </a:r>
            <a:br>
              <a:rPr lang="ru-RU" sz="2800" b="1" dirty="0" smtClean="0">
                <a:effectLst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56176" y="3244334"/>
            <a:ext cx="2987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098" name="Picture 2" descr="C:\Users\Дом\Desktop\nad-vechnym-poko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052736"/>
            <a:ext cx="6408712" cy="46026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2690336"/>
            <a:ext cx="59046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 первой половине 1890-х годов живописец создал своеобразную драматическую трилогию: картины «У омута», «Владимировка» и «Над вечным покоем».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03478" y="3244334"/>
            <a:ext cx="5215082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                                                                            (Фото 3)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effectLst/>
              </a:rPr>
              <a:t>«Весна. Большая вода</a:t>
            </a:r>
            <a:r>
              <a:rPr lang="ru-RU" sz="2800" b="1" dirty="0" smtClean="0">
                <a:effectLst/>
              </a:rPr>
              <a:t>», 1897г.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551837"/>
            <a:ext cx="77048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Однако </a:t>
            </a:r>
            <a:r>
              <a:rPr lang="ru-RU" dirty="0"/>
              <a:t>создавал художник и праздничные яркие полотна. </a:t>
            </a:r>
            <a:r>
              <a:rPr lang="ru-RU" dirty="0" smtClean="0"/>
              <a:t>Такие как, </a:t>
            </a:r>
            <a:r>
              <a:rPr lang="ru-RU" dirty="0"/>
              <a:t>«Свежий ветер. Волга», «Март», «Весна. Большая вода», «Цветущие яблони». В середине 1890-х годов Исаак Левитан написал множество натюрмортов.</a:t>
            </a:r>
          </a:p>
        </p:txBody>
      </p:sp>
      <p:pic>
        <p:nvPicPr>
          <p:cNvPr id="5" name="Picture 2" descr="C:\Users\Дом\Desktop\vesna-bolshaya-vo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3962400" cy="42862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77830" y="3244334"/>
            <a:ext cx="2307363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</a:t>
            </a:r>
            <a:r>
              <a:rPr lang="ru-RU" b="1" dirty="0" smtClean="0"/>
              <a:t>(Фото  4)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8877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effectLst/>
              </a:rPr>
              <a:t>«Золотая осень</a:t>
            </a:r>
            <a:r>
              <a:rPr lang="ru-RU" sz="2800" b="1" dirty="0" smtClean="0">
                <a:effectLst/>
              </a:rPr>
              <a:t>», </a:t>
            </a:r>
            <a:r>
              <a:rPr lang="ru-RU" sz="2800" b="1" dirty="0" smtClean="0">
                <a:effectLst/>
              </a:rPr>
              <a:t>1895 г.</a:t>
            </a:r>
            <a:br>
              <a:rPr lang="ru-RU" sz="2800" b="1" dirty="0" smtClean="0">
                <a:effectLst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pic>
        <p:nvPicPr>
          <p:cNvPr id="2050" name="Picture 2" descr="C:\Users\Дом\Desktop\zolotaya-o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190145" cy="52565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35539" y="3244334"/>
            <a:ext cx="1847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2182" y="3140968"/>
            <a:ext cx="472427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                                                                     (Фото  5)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100" b="1" dirty="0" smtClean="0">
                <a:effectLst/>
              </a:rPr>
              <a:t>«Озеро. Русь</a:t>
            </a:r>
            <a:r>
              <a:rPr lang="ru-RU" sz="3100" b="1" dirty="0" smtClean="0">
                <a:effectLst/>
              </a:rPr>
              <a:t>», 1899 – 1900г.</a:t>
            </a:r>
            <a:r>
              <a:rPr lang="ru-RU" sz="3100" b="1" dirty="0" smtClean="0">
                <a:effectLst/>
              </a:rPr>
              <a:t/>
            </a:r>
            <a:br>
              <a:rPr lang="ru-RU" sz="3100" b="1" dirty="0" smtClean="0">
                <a:effectLst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pic>
        <p:nvPicPr>
          <p:cNvPr id="3074" name="Picture 2" descr="C:\Users\Дом\Desktop\levitan-kartina-oze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284747" cy="51125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35539" y="3244334"/>
            <a:ext cx="1847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  <a:p>
            <a:endParaRPr lang="ru-RU" dirty="0" smtClean="0">
              <a:hlinkClick r:id="rId3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2182" y="3244334"/>
            <a:ext cx="501230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                                                                           (Фото  6)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823863"/>
          </a:xfrm>
        </p:spPr>
        <p:txBody>
          <a:bodyPr>
            <a:noAutofit/>
          </a:bodyPr>
          <a:lstStyle/>
          <a:p>
            <a:pPr algn="ctr"/>
            <a:r>
              <a:rPr lang="ru-RU" sz="3100" b="1" dirty="0" smtClean="0">
                <a:effectLst/>
              </a:rPr>
              <a:t>«Вечерний звон</a:t>
            </a:r>
            <a:r>
              <a:rPr lang="ru-RU" sz="3100" b="1" dirty="0" smtClean="0">
                <a:effectLst/>
              </a:rPr>
              <a:t>», 1892г. </a:t>
            </a:r>
            <a:r>
              <a:rPr lang="ru-RU" sz="3100" b="1" dirty="0" smtClean="0">
                <a:effectLst/>
              </a:rPr>
              <a:t/>
            </a:r>
            <a:br>
              <a:rPr lang="ru-RU" sz="3100" b="1" dirty="0" smtClean="0">
                <a:effectLst/>
              </a:rPr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pic>
        <p:nvPicPr>
          <p:cNvPr id="5122" name="Picture 2" descr="C:\Users\Дом\Desktop\vecherny_zv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6840760" cy="562768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03478" y="3244334"/>
            <a:ext cx="5086842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                </a:t>
            </a:r>
          </a:p>
          <a:p>
            <a:r>
              <a:rPr lang="ru-RU" dirty="0" smtClean="0"/>
              <a:t>                                                                             </a:t>
            </a:r>
            <a:r>
              <a:rPr lang="ru-RU" b="1" dirty="0" smtClean="0"/>
              <a:t>(Фото 7)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17579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effectLst/>
              </a:rPr>
              <a:t>«Осенний день. Сокольники</a:t>
            </a:r>
            <a:r>
              <a:rPr lang="ru-RU" sz="2800" b="1" dirty="0" smtClean="0">
                <a:effectLst/>
              </a:rPr>
              <a:t>»,  1879г.</a:t>
            </a:r>
            <a:r>
              <a:rPr lang="ru-RU" sz="2800" b="1" dirty="0" smtClean="0">
                <a:effectLst/>
              </a:rPr>
              <a:t/>
            </a:r>
            <a:br>
              <a:rPr lang="ru-RU" sz="2800" b="1" dirty="0" smtClean="0">
                <a:effectLst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03478" y="3244334"/>
            <a:ext cx="374365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</a:t>
            </a:r>
          </a:p>
          <a:p>
            <a:r>
              <a:rPr lang="ru-RU" dirty="0" smtClean="0"/>
              <a:t>                                                  </a:t>
            </a:r>
            <a:r>
              <a:rPr lang="ru-RU" b="1" dirty="0" smtClean="0"/>
              <a:t>(Фото 8)</a:t>
            </a:r>
            <a:r>
              <a:rPr lang="en-US" b="1" dirty="0" smtClean="0"/>
              <a:t> </a:t>
            </a:r>
            <a:endParaRPr lang="ru-RU" b="1" dirty="0"/>
          </a:p>
        </p:txBody>
      </p:sp>
      <p:pic>
        <p:nvPicPr>
          <p:cNvPr id="7170" name="Picture 2" descr="C:\Users\Дом\Desktop\osennii-den-sokolni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196752"/>
            <a:ext cx="4292957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52771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«Март</a:t>
            </a:r>
            <a:r>
              <a:rPr lang="ru-RU" sz="2800" b="1" dirty="0" smtClean="0"/>
              <a:t>», 1895г.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pic>
        <p:nvPicPr>
          <p:cNvPr id="8194" name="Picture 2" descr="C:\Users\Дом\Desktop\771237e87504ebe9cbf84dd1824008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95759"/>
            <a:ext cx="6984776" cy="57275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03478" y="3244334"/>
            <a:ext cx="493295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          </a:t>
            </a:r>
          </a:p>
          <a:p>
            <a:r>
              <a:rPr lang="ru-RU" b="1" dirty="0" smtClean="0"/>
              <a:t>                                                                          (Фото 9)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59972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«Березовая роща</a:t>
            </a:r>
            <a:r>
              <a:rPr lang="ru-RU" sz="2800" b="1" dirty="0" smtClean="0"/>
              <a:t>», 1885 – 1889г.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pic>
        <p:nvPicPr>
          <p:cNvPr id="9218" name="Picture 2" descr="C:\Users\Дом\Desktop\b69f75de7f2b3c3878d897ff871498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8421574" cy="489654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707904" y="2780928"/>
            <a:ext cx="12652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(Фото 10)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52771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«Хмурый день».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819400"/>
            <a:ext cx="8154282" cy="175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ru-RU" dirty="0"/>
          </a:p>
        </p:txBody>
      </p:sp>
      <p:pic>
        <p:nvPicPr>
          <p:cNvPr id="2050" name="Picture 2" descr="C:\Users\Дом\Desktop\past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6804584" cy="568863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39358" y="3244334"/>
            <a:ext cx="5008422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                </a:t>
            </a:r>
          </a:p>
          <a:p>
            <a:r>
              <a:rPr lang="ru-RU" b="1" dirty="0" smtClean="0"/>
              <a:t>                                                                        (Фото 11)</a:t>
            </a:r>
            <a:r>
              <a:rPr lang="en-US" b="1" dirty="0" smtClean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88775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Интернет ресурсы: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412776"/>
            <a:ext cx="8154282" cy="518457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400" dirty="0" smtClean="0">
                <a:hlinkClick r:id="rId2"/>
              </a:rPr>
              <a:t>http://www.art-paysage.ru/article/isaak-ilich-levitan/</a:t>
            </a:r>
            <a:endParaRPr lang="en-US" sz="2400" dirty="0" smtClean="0"/>
          </a:p>
          <a:p>
            <a:pPr algn="l"/>
            <a:r>
              <a:rPr lang="en-US" sz="2400" dirty="0" smtClean="0">
                <a:hlinkClick r:id="rId3"/>
              </a:rPr>
              <a:t>https://www.culture.ru/persons/8242/isaak-levitan</a:t>
            </a:r>
            <a:endParaRPr lang="en-US" sz="2400" dirty="0" smtClean="0"/>
          </a:p>
          <a:p>
            <a:pPr algn="l"/>
            <a:r>
              <a:rPr lang="en-US" sz="2400" dirty="0" smtClean="0">
                <a:hlinkClick r:id="rId4"/>
              </a:rPr>
              <a:t>https://www.art-portrets.ru/hudozhnik_levitan.html</a:t>
            </a:r>
            <a:endParaRPr lang="en-US" sz="2400" dirty="0" smtClean="0"/>
          </a:p>
          <a:p>
            <a:pPr algn="l"/>
            <a:r>
              <a:rPr lang="en-US" sz="2400" dirty="0" smtClean="0"/>
              <a:t>(</a:t>
            </a:r>
            <a:r>
              <a:rPr lang="ru-RU" sz="2400" dirty="0" smtClean="0"/>
              <a:t>Фото</a:t>
            </a:r>
            <a:r>
              <a:rPr lang="en-US" sz="2400" dirty="0" smtClean="0"/>
              <a:t>1) </a:t>
            </a:r>
            <a:r>
              <a:rPr lang="en-US" sz="2400" dirty="0" smtClean="0">
                <a:hlinkClick r:id="rId4"/>
              </a:rPr>
              <a:t>https://www.art-portrets.ru/hudozhnik_levitan.html</a:t>
            </a:r>
            <a:endParaRPr lang="ru-RU" sz="2400" dirty="0" smtClean="0"/>
          </a:p>
          <a:p>
            <a:pPr algn="l"/>
            <a:r>
              <a:rPr lang="ru-RU" sz="2400" dirty="0" smtClean="0"/>
              <a:t>*Фото 2) </a:t>
            </a:r>
            <a:r>
              <a:rPr lang="en-US" sz="2400" dirty="0" smtClean="0">
                <a:hlinkClick r:id="rId5"/>
              </a:rPr>
              <a:t>https://www.art-portrets.ru/tihaya-obitel.html</a:t>
            </a:r>
            <a:endParaRPr lang="ru-RU" sz="2400" dirty="0" smtClean="0"/>
          </a:p>
          <a:p>
            <a:pPr algn="l"/>
            <a:r>
              <a:rPr lang="ru-RU" sz="2400" dirty="0" smtClean="0"/>
              <a:t>(Фото 3)</a:t>
            </a:r>
            <a:r>
              <a:rPr lang="en-US" sz="2400" dirty="0" smtClean="0">
                <a:hlinkClick r:id="rId6"/>
              </a:rPr>
              <a:t> https://www.art-portrets.ru/nad-vechnym-pokoem.html</a:t>
            </a:r>
            <a:endParaRPr lang="ru-RU" sz="2400" dirty="0" smtClean="0"/>
          </a:p>
          <a:p>
            <a:pPr algn="l"/>
            <a:r>
              <a:rPr lang="ru-RU" sz="2400" dirty="0" smtClean="0"/>
              <a:t>(Фот 4)</a:t>
            </a:r>
            <a:r>
              <a:rPr lang="en-US" sz="2400" dirty="0" smtClean="0">
                <a:hlinkClick r:id="rId7"/>
              </a:rPr>
              <a:t> https://www.art-portrets.ru/artists/vesna-bolshaya-voda-levitan.html</a:t>
            </a:r>
            <a:endParaRPr lang="en-US" sz="2400" dirty="0" smtClean="0"/>
          </a:p>
          <a:p>
            <a:pPr algn="l"/>
            <a:r>
              <a:rPr lang="ru-RU" sz="2400" dirty="0" smtClean="0"/>
              <a:t>(Фото 5)</a:t>
            </a:r>
            <a:r>
              <a:rPr lang="en-US" sz="2400" dirty="0" smtClean="0">
                <a:hlinkClick r:id="rId8"/>
              </a:rPr>
              <a:t> https://www.art-portrets.ru/zolotaya_osen.html</a:t>
            </a:r>
            <a:endParaRPr lang="ru-RU" sz="2400" dirty="0" smtClean="0"/>
          </a:p>
          <a:p>
            <a:pPr algn="l"/>
            <a:r>
              <a:rPr lang="ru-RU" sz="2400" dirty="0" smtClean="0"/>
              <a:t>*Фото 6)</a:t>
            </a:r>
            <a:r>
              <a:rPr lang="en-US" sz="2400" dirty="0" smtClean="0">
                <a:hlinkClick r:id="rId9"/>
              </a:rPr>
              <a:t> https://www.art-portrets.ru/artists/levitan-kartina-ozero.html</a:t>
            </a:r>
            <a:endParaRPr lang="ru-RU" sz="2400" dirty="0" smtClean="0"/>
          </a:p>
          <a:p>
            <a:pPr algn="l"/>
            <a:r>
              <a:rPr lang="ru-RU" sz="2400" dirty="0" smtClean="0"/>
              <a:t>(Фото 7)</a:t>
            </a:r>
            <a:r>
              <a:rPr lang="en-US" sz="2400" dirty="0" smtClean="0">
                <a:hlinkClick r:id="rId10"/>
              </a:rPr>
              <a:t> https://www.art-portrets.ru/kartina_levitana.html</a:t>
            </a:r>
            <a:endParaRPr lang="ru-RU" sz="2400" dirty="0" smtClean="0"/>
          </a:p>
          <a:p>
            <a:pPr algn="l"/>
            <a:r>
              <a:rPr lang="ru-RU" sz="2400" dirty="0" smtClean="0"/>
              <a:t>(Фото 8)</a:t>
            </a:r>
            <a:r>
              <a:rPr lang="en-US" sz="2400" dirty="0" smtClean="0"/>
              <a:t> </a:t>
            </a:r>
            <a:r>
              <a:rPr lang="en-US" sz="2400" dirty="0" smtClean="0">
                <a:hlinkClick r:id="rId11"/>
              </a:rPr>
              <a:t>https://www.art-portrets.ru/artists/osennii-den-sokolniki.html</a:t>
            </a:r>
            <a:endParaRPr lang="ru-RU" sz="2400" dirty="0" smtClean="0"/>
          </a:p>
          <a:p>
            <a:pPr algn="l"/>
            <a:r>
              <a:rPr lang="ru-RU" sz="2400" dirty="0" smtClean="0"/>
              <a:t>(Фото 9, 10)</a:t>
            </a:r>
            <a:r>
              <a:rPr lang="en-US" sz="2400" dirty="0" smtClean="0"/>
              <a:t> </a:t>
            </a:r>
            <a:r>
              <a:rPr lang="en-US" sz="2400" dirty="0" smtClean="0">
                <a:hlinkClick r:id="rId2"/>
              </a:rPr>
              <a:t>http://www.art-paysage.ru/article/isaak-ilich-levitan/</a:t>
            </a:r>
            <a:endParaRPr lang="ru-RU" sz="2400" dirty="0" smtClean="0"/>
          </a:p>
          <a:p>
            <a:pPr algn="l"/>
            <a:r>
              <a:rPr lang="ru-RU" sz="2400" dirty="0" smtClean="0"/>
              <a:t>(Фото 11)</a:t>
            </a:r>
            <a:r>
              <a:rPr lang="en-US" sz="2400" dirty="0" smtClean="0"/>
              <a:t> </a:t>
            </a:r>
            <a:r>
              <a:rPr lang="en-US" sz="2400" dirty="0" smtClean="0">
                <a:hlinkClick r:id="rId12"/>
              </a:rPr>
              <a:t>http://isaak-levitan.ru/good/4.php</a:t>
            </a:r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ru-RU" sz="2400" dirty="0" smtClean="0"/>
          </a:p>
          <a:p>
            <a:pPr algn="l"/>
            <a:endParaRPr lang="en-US" sz="2400" dirty="0" smtClean="0"/>
          </a:p>
          <a:p>
            <a:pPr algn="l"/>
            <a:endParaRPr lang="en-US" sz="2400" dirty="0" smtClean="0"/>
          </a:p>
          <a:p>
            <a:endParaRPr lang="en-US" sz="2400" dirty="0" smtClean="0"/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136</TotalTime>
  <Words>262</Words>
  <Application>Microsoft Office PowerPoint</Application>
  <PresentationFormat>Экран (4:3)</PresentationFormat>
  <Paragraphs>249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Литейная</vt:lpstr>
      <vt:lpstr>Муниципальное учреждение дополнительного образования «Центр эстетического воспитания детей»          Республика Мордовия, город Саранск </vt:lpstr>
      <vt:lpstr> Исаак Левитан не получил законченного художественного образования, однако его картины пополняли коллекцию Павла Третьякова, появлялись в экспозициях передвижников и на Всемирной выставке в Париже. В 38 лет живописец получил звание академика пейзажной живописи и стал преподавать в Училище живописи, ваяния и зодчества, которое когда-то не окончил сам.</vt:lpstr>
      <vt:lpstr>«Пейзажи настроения» молодого живописца </vt:lpstr>
      <vt:lpstr> В училище Исаак Левитан подружился с Константином Коровиным, Михаилом Нестеровым, Алексеем Степановым.   Его учителями были Василий Перов и Василий Поленов, большое влияние на юного художника оказал преподаватель Алексей Саврасов. Именно его наставление — «пишите, изучайте, но главное — чувствуйте!» — Исаак Левитан сделал девизом своего творчества. Уже в конце 1870-х годов Левитан начал писать свои «пейзажи настроения», на которых он не только изображал природу, но и выражал собственные чувства.</vt:lpstr>
      <vt:lpstr>Слайд 5</vt:lpstr>
      <vt:lpstr> В конце 1889 — начале 1890 года Исаак Левитан впервые побывал в Европе: он отправился в Париж на Всемирную выставку. Живописец хотел ближе познакомиться с творчеством барбизонцев: Камиля Коро, Жана Франсуа Милле, Теодора Руссо, — а также произведениями импрессионистов. После Франции он поехал в Италию. Из этого путешествия Левитан привез пейзажи «Берег Средиземного моря», «Близ Бордигеры. На севере Италии», «Весна в Италии». </vt:lpstr>
      <vt:lpstr>«Тихая обитель» в предзакатном свете </vt:lpstr>
      <vt:lpstr>«Тихая обитель». </vt:lpstr>
      <vt:lpstr>«Над вечным покоем», 1894г.  </vt:lpstr>
      <vt:lpstr>«Весна. Большая вода», 1897г.</vt:lpstr>
      <vt:lpstr>«Золотая осень», 1895 г. </vt:lpstr>
      <vt:lpstr>«Озеро. Русь», 1899 – 1900г.  </vt:lpstr>
      <vt:lpstr>«Вечерний звон», 1892г.    </vt:lpstr>
      <vt:lpstr>«Осенний день. Сокольники»,  1879г. </vt:lpstr>
      <vt:lpstr>«Март», 1895г.</vt:lpstr>
      <vt:lpstr>«Березовая роща», 1885 – 1889г.</vt:lpstr>
      <vt:lpstr>«Хмурый день».</vt:lpstr>
      <vt:lpstr>Интернет ресурсы: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дополнительного образования «Центр эстетического воспитания детей»          Республика Мордовия, город Саранск</dc:title>
  <dc:creator>Дом</dc:creator>
  <cp:lastModifiedBy>Дом</cp:lastModifiedBy>
  <cp:revision>16</cp:revision>
  <dcterms:created xsi:type="dcterms:W3CDTF">2021-11-07T17:14:30Z</dcterms:created>
  <dcterms:modified xsi:type="dcterms:W3CDTF">2021-11-18T18:05:38Z</dcterms:modified>
</cp:coreProperties>
</file>