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3"/>
  </p:notesMasterIdLst>
  <p:handoutMasterIdLst>
    <p:handoutMasterId r:id="rId14"/>
  </p:handoutMasterIdLst>
  <p:sldIdLst>
    <p:sldId id="256" r:id="rId2"/>
    <p:sldId id="260" r:id="rId3"/>
    <p:sldId id="257" r:id="rId4"/>
    <p:sldId id="262" r:id="rId5"/>
    <p:sldId id="265" r:id="rId6"/>
    <p:sldId id="266" r:id="rId7"/>
    <p:sldId id="267" r:id="rId8"/>
    <p:sldId id="263" r:id="rId9"/>
    <p:sldId id="268" r:id="rId10"/>
    <p:sldId id="269" r:id="rId11"/>
    <p:sldId id="270" r:id="rId12"/>
  </p:sldIdLst>
  <p:sldSz cx="12192000" cy="6858000"/>
  <p:notesSz cx="6858000" cy="9144000"/>
  <p:defaultTextStyle>
    <a:defPPr rtl="0"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pos="3840" userDrawn="1">
          <p15:clr>
            <a:srgbClr val="A4A3A4"/>
          </p15:clr>
        </p15:guide>
        <p15:guide id="2" orient="horz" pos="216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21E4AEA4-8DFA-4A89-87EB-49C32662AFE0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71" autoAdjust="0"/>
    <p:restoredTop sz="94660"/>
  </p:normalViewPr>
  <p:slideViewPr>
    <p:cSldViewPr>
      <p:cViewPr varScale="1">
        <p:scale>
          <a:sx n="72" d="100"/>
          <a:sy n="72" d="100"/>
        </p:scale>
        <p:origin x="648" y="66"/>
      </p:cViewPr>
      <p:guideLst>
        <p:guide pos="3840"/>
        <p:guide orient="horz" pos="216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howGuides="1">
      <p:cViewPr varScale="1">
        <p:scale>
          <a:sx n="80" d="100"/>
          <a:sy n="80" d="100"/>
        </p:scale>
        <p:origin x="3204" y="11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E6A50CBC-8F27-4571-9CF4-87917B3DA01C}" type="datetime1">
              <a:rPr lang="ru-RU" smtClean="0"/>
              <a:t>22.11.2021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E861E8E-D392-497B-BB21-122DD7C27CF3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20835309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 rtl="0"/>
            <a:fld id="{2871763A-5E33-45E3-A8F2-56DFE0C2155C}" type="datetime1">
              <a:rPr lang="ru-RU" noProof="0" smtClean="0"/>
              <a:t>22.11.2021</a:t>
            </a:fld>
            <a:endParaRPr lang="ru-RU" noProof="0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rtl="0"/>
            <a:endParaRPr lang="ru-RU" noProof="0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 rtl="0"/>
            <a:r>
              <a:rPr lang="ru-RU" noProof="0" dirty="0"/>
              <a:t>Образец текста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 rtl="0"/>
            <a:endParaRPr lang="ru-RU" noProof="0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 rtl="0"/>
            <a:fld id="{9555D449-B875-4B8D-8E66-224D27E54C9A}" type="slidenum">
              <a:rPr lang="ru-RU" noProof="0" smtClean="0"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349979990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555D449-B875-4B8D-8E66-224D27E54C9A}" type="slidenum">
              <a:rPr lang="ru-RU" noProof="0" smtClean="0"/>
              <a:t>1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23573440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555D449-B875-4B8D-8E66-224D27E54C9A}" type="slidenum">
              <a:rPr lang="ru-RU" noProof="0" smtClean="0"/>
              <a:t>2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33608473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555D449-B875-4B8D-8E66-224D27E54C9A}" type="slidenum">
              <a:rPr lang="ru-RU" noProof="0" smtClean="0"/>
              <a:t>3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329357672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555D449-B875-4B8D-8E66-224D27E54C9A}" type="slidenum">
              <a:rPr lang="ru-RU" noProof="0" smtClean="0"/>
              <a:t>4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77609656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rtl="0"/>
            <a:fld id="{9555D449-B875-4B8D-8E66-224D27E54C9A}" type="slidenum">
              <a:rPr lang="ru-RU" noProof="0" smtClean="0"/>
              <a:t>8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204573059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bg>
      <p:bgPr>
        <a:gradFill flip="none" rotWithShape="1">
          <a:gsLst>
            <a:gs pos="0">
              <a:srgbClr val="D9D9D9"/>
            </a:gs>
            <a:gs pos="100000">
              <a:schemeClr val="bg1"/>
            </a:gs>
          </a:gsLst>
          <a:lin ang="81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26225" y="1828800"/>
            <a:ext cx="4098175" cy="3177380"/>
          </a:xfrm>
        </p:spPr>
        <p:txBody>
          <a:bodyPr rtlCol="0" anchor="b">
            <a:normAutofit/>
          </a:bodyPr>
          <a:lstStyle>
            <a:lvl1pPr algn="l" rtl="0">
              <a:lnSpc>
                <a:spcPct val="80000"/>
              </a:lnSpc>
              <a:defRPr sz="5400">
                <a:solidFill>
                  <a:schemeClr val="accent1"/>
                </a:solidFill>
              </a:defRPr>
            </a:lvl1pPr>
          </a:lstStyle>
          <a:p>
            <a:pPr rtl="0"/>
            <a:r>
              <a:rPr lang="ru-RU" noProof="0"/>
              <a:t>Образец заголовка</a:t>
            </a:r>
            <a:endParaRPr lang="ru-RU" noProof="0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26225" y="5181600"/>
            <a:ext cx="4098175" cy="685800"/>
          </a:xfrm>
        </p:spPr>
        <p:txBody>
          <a:bodyPr rtlCol="0">
            <a:normAutofit/>
          </a:bodyPr>
          <a:lstStyle>
            <a:lvl1pPr marL="0" indent="0" algn="l">
              <a:buNone/>
              <a:defRPr sz="2000" cap="all" baseline="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pPr rtl="0"/>
            <a:r>
              <a:rPr lang="ru-RU" noProof="0"/>
              <a:t>Образец подзаголовка</a:t>
            </a:r>
            <a:endParaRPr lang="ru-RU" noProof="0" dirty="0"/>
          </a:p>
        </p:txBody>
      </p:sp>
      <p:pic>
        <p:nvPicPr>
          <p:cNvPr id="7" name="Рисунок 6" descr="Линия электрокардиограммы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5188688" y="-1"/>
            <a:ext cx="7000137" cy="68580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862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extLst>
    <p:ext uri="{DCECCB84-F9BA-43D5-87BE-67443E8EF086}">
      <p15:sldGuideLst xmlns:p15="http://schemas.microsoft.com/office/powerpoint/2012/main"/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>
            <a:lvl5pPr>
              <a:defRPr/>
            </a:lvl5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2242D3C-8192-478D-9985-D3160EF3F3C3}" type="datetime1">
              <a:rPr lang="ru-RU" smtClean="0"/>
              <a:t>22.11.2021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12444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Заголовок раздела">
    <p:bg>
      <p:bgPr>
        <a:gradFill flip="none" rotWithShape="1">
          <a:gsLst>
            <a:gs pos="0">
              <a:schemeClr val="accent1"/>
            </a:gs>
            <a:gs pos="100000">
              <a:schemeClr val="accent1">
                <a:lumMod val="75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 descr="Прямоугольник"/>
          <p:cNvSpPr/>
          <p:nvPr/>
        </p:nvSpPr>
        <p:spPr>
          <a:xfrm>
            <a:off x="265112" y="228600"/>
            <a:ext cx="116586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/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1828800"/>
            <a:ext cx="7772400" cy="3177380"/>
          </a:xfrm>
        </p:spPr>
        <p:txBody>
          <a:bodyPr rtlCol="0" anchor="b">
            <a:normAutofit/>
          </a:bodyPr>
          <a:lstStyle>
            <a:lvl1pPr rtl="0">
              <a:lnSpc>
                <a:spcPct val="80000"/>
              </a:lnSpc>
              <a:defRPr sz="5400"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066800" y="5181600"/>
            <a:ext cx="7772400" cy="685800"/>
          </a:xfrm>
        </p:spPr>
        <p:txBody>
          <a:bodyPr rtlCol="0">
            <a:normAutofit/>
          </a:bodyPr>
          <a:lstStyle>
            <a:lvl1pPr marL="0" indent="0">
              <a:buNone/>
              <a:defRPr sz="2000" cap="all" baseline="0">
                <a:solidFill>
                  <a:schemeClr val="bg1"/>
                </a:solidFill>
              </a:defRPr>
            </a:lvl1pPr>
            <a:lvl2pPr marL="457200" indent="0">
              <a:buNone/>
              <a:defRPr sz="2000"/>
            </a:lvl2pPr>
            <a:lvl3pPr marL="914400" indent="0">
              <a:buNone/>
              <a:defRPr sz="18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35067780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типа объектов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1066800" y="1825624"/>
            <a:ext cx="4800600" cy="4575175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324600" y="1825624"/>
            <a:ext cx="4800600" cy="4575175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DA6D9427-7660-4399-80F6-CD7B8B8E5C35}" type="datetime1">
              <a:rPr lang="ru-RU" smtClean="0"/>
              <a:t>22.11.2021</a:t>
            </a:fld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04456794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066800" y="1828799"/>
            <a:ext cx="4800600" cy="762000"/>
          </a:xfrm>
        </p:spPr>
        <p:txBody>
          <a:bodyPr rtlCol="0" anchor="ctr">
            <a:noAutofit/>
          </a:bodyPr>
          <a:lstStyle>
            <a:lvl1pPr marL="0" indent="0">
              <a:buNone/>
              <a:defRPr sz="2400" b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1066800" y="2590799"/>
            <a:ext cx="4800600" cy="3810033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324600" y="1828799"/>
            <a:ext cx="4800600" cy="762000"/>
          </a:xfrm>
        </p:spPr>
        <p:txBody>
          <a:bodyPr rtlCol="0" anchor="ctr">
            <a:noAutofit/>
          </a:bodyPr>
          <a:lstStyle>
            <a:lvl1pPr marL="0" indent="0">
              <a:buNone/>
              <a:defRPr sz="2400" b="0" cap="none" baseline="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324600" y="2590799"/>
            <a:ext cx="4800600" cy="3810033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21980393-315E-4AB9-9FE2-63E995E945C8}" type="datetime1">
              <a:rPr lang="ru-RU" smtClean="0"/>
              <a:t>22.11.2021</a:t>
            </a:fld>
            <a:endParaRPr lang="ru-RU" dirty="0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979065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79D32718-8B06-4985-8D7D-9E16F3F044C8}" type="datetime1">
              <a:rPr lang="ru-RU" smtClean="0"/>
              <a:t>22.11.2021</a:t>
            </a:fld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3897671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68115AB6-67B4-4D7E-9378-C270C29E4245}" type="datetime1">
              <a:rPr lang="ru-RU" smtClean="0"/>
              <a:t>22.11.2021</a:t>
            </a:fld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6817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 descr="Прямоугольник"/>
          <p:cNvSpPr/>
          <p:nvPr/>
        </p:nvSpPr>
        <p:spPr>
          <a:xfrm>
            <a:off x="7008812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9" name="Прямоугольник 8" descr="Прямоугольник"/>
          <p:cNvSpPr/>
          <p:nvPr/>
        </p:nvSpPr>
        <p:spPr>
          <a:xfrm>
            <a:off x="7255668" y="228600"/>
            <a:ext cx="46863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32700" y="3200400"/>
            <a:ext cx="3932237" cy="1752600"/>
          </a:xfrm>
        </p:spPr>
        <p:txBody>
          <a:bodyPr rtlCol="0" anchor="b">
            <a:normAutofit/>
          </a:bodyPr>
          <a:lstStyle>
            <a:lvl1pPr rtl="0">
              <a:defRPr sz="3600"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09600" y="457201"/>
            <a:ext cx="5943600" cy="5943600"/>
          </a:xfrm>
        </p:spPr>
        <p:txBody>
          <a:bodyPr rtlCol="0">
            <a:normAutofit/>
          </a:bodyPr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632699" y="5029200"/>
            <a:ext cx="3932237" cy="1371600"/>
          </a:xfrm>
        </p:spPr>
        <p:txBody>
          <a:bodyPr rtlCol="0">
            <a:normAutofit/>
          </a:bodyPr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16673741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Прямоугольник 7" descr="Прямоугольник"/>
          <p:cNvSpPr/>
          <p:nvPr/>
        </p:nvSpPr>
        <p:spPr>
          <a:xfrm>
            <a:off x="7008812" y="0"/>
            <a:ext cx="5180013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9" name="Прямоугольник 8" descr="Прямоугольник"/>
          <p:cNvSpPr/>
          <p:nvPr/>
        </p:nvSpPr>
        <p:spPr>
          <a:xfrm>
            <a:off x="7255668" y="228600"/>
            <a:ext cx="4686300" cy="6400800"/>
          </a:xfrm>
          <a:prstGeom prst="rect">
            <a:avLst/>
          </a:prstGeom>
          <a:noFill/>
          <a:ln w="15875">
            <a:gradFill flip="none" rotWithShape="1">
              <a:gsLst>
                <a:gs pos="0">
                  <a:schemeClr val="bg1">
                    <a:lumMod val="75000"/>
                  </a:schemeClr>
                </a:gs>
                <a:gs pos="100000">
                  <a:schemeClr val="bg1">
                    <a:lumMod val="95000"/>
                  </a:schemeClr>
                </a:gs>
              </a:gsLst>
              <a:lin ang="2700000" scaled="1"/>
              <a:tileRect/>
            </a:gra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635240" y="3200400"/>
            <a:ext cx="3932237" cy="1752600"/>
          </a:xfrm>
        </p:spPr>
        <p:txBody>
          <a:bodyPr rtlCol="0" anchor="b">
            <a:normAutofit/>
          </a:bodyPr>
          <a:lstStyle>
            <a:lvl1pPr rtl="0">
              <a:defRPr sz="3600"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Рисунок 2" descr="Пустой заполнитель, вместо которого можно добавить изображение. Щелкните заполнитель и выберите изображение, которое требуется добавить."/>
          <p:cNvSpPr>
            <a:spLocks noGrp="1"/>
          </p:cNvSpPr>
          <p:nvPr>
            <p:ph type="pic" idx="1"/>
          </p:nvPr>
        </p:nvSpPr>
        <p:spPr>
          <a:xfrm>
            <a:off x="1" y="0"/>
            <a:ext cx="7008810" cy="6857999"/>
          </a:xfrm>
        </p:spPr>
        <p:txBody>
          <a:bodyPr tIns="457200" rtlCol="0">
            <a:normAutofit/>
          </a:bodyPr>
          <a:lstStyle>
            <a:lvl1pPr marL="0" indent="0" algn="ctr">
              <a:buNone/>
              <a:defRPr sz="24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rtl="0"/>
            <a:r>
              <a:rPr lang="ru-RU"/>
              <a:t>Вставка рисунка</a:t>
            </a:r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7635240" y="5029200"/>
            <a:ext cx="3932237" cy="1374648"/>
          </a:xfrm>
        </p:spPr>
        <p:txBody>
          <a:bodyPr rtlCol="0"/>
          <a:lstStyle>
            <a:lvl1pPr marL="0" indent="0">
              <a:buNone/>
              <a:defRPr sz="1600">
                <a:solidFill>
                  <a:schemeClr val="bg1"/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 rtl="0"/>
            <a:r>
              <a:rPr lang="ru-RU"/>
              <a:t>Образец текста</a:t>
            </a:r>
          </a:p>
        </p:txBody>
      </p:sp>
    </p:spTree>
    <p:extLst>
      <p:ext uri="{BB962C8B-B14F-4D97-AF65-F5344CB8AC3E}">
        <p14:creationId xmlns:p14="http://schemas.microsoft.com/office/powerpoint/2010/main" val="2977249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lvl1pPr rtl="0">
              <a:defRPr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9EEFEAE4-C28C-4D92-9EE7-D62CEDC101DF}" type="datetime1">
              <a:rPr lang="ru-RU" smtClean="0"/>
              <a:t>22.11.2021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771542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 descr="Прямоугольник"/>
          <p:cNvSpPr/>
          <p:nvPr/>
        </p:nvSpPr>
        <p:spPr>
          <a:xfrm>
            <a:off x="9982200" y="0"/>
            <a:ext cx="2209800" cy="6858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108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dirty="0"/>
          </a:p>
        </p:txBody>
      </p:sp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10058399" y="457201"/>
            <a:ext cx="2057401" cy="5943600"/>
          </a:xfrm>
        </p:spPr>
        <p:txBody>
          <a:bodyPr vert="eaVert" rtlCol="0"/>
          <a:lstStyle>
            <a:lvl1pPr rtl="0">
              <a:defRPr/>
            </a:lvl1pPr>
          </a:lstStyle>
          <a:p>
            <a:pPr rtl="0"/>
            <a:r>
              <a:rPr lang="ru-RU"/>
              <a:t>Образец заголовка</a:t>
            </a:r>
            <a:endParaRPr lang="ru-RU" dirty="0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457200"/>
            <a:ext cx="9067800" cy="5943599"/>
          </a:xfrm>
        </p:spPr>
        <p:txBody>
          <a:bodyPr vert="eaVert" rtlCol="0"/>
          <a:lstStyle/>
          <a:p>
            <a:pPr lvl="0" rtl="0"/>
            <a:r>
              <a:rPr lang="ru-RU"/>
              <a:t>Образец текста</a:t>
            </a:r>
          </a:p>
          <a:p>
            <a:pPr lvl="1" rtl="0"/>
            <a:r>
              <a:rPr lang="ru-RU"/>
              <a:t>Второй уровень</a:t>
            </a:r>
          </a:p>
          <a:p>
            <a:pPr lvl="2" rtl="0"/>
            <a:r>
              <a:rPr lang="ru-RU"/>
              <a:t>Третий уровень</a:t>
            </a:r>
          </a:p>
          <a:p>
            <a:pPr lvl="3" rtl="0"/>
            <a:r>
              <a:rPr lang="ru-RU"/>
              <a:t>Четвертый уровень</a:t>
            </a:r>
          </a:p>
          <a:p>
            <a:pPr lvl="4" rtl="0"/>
            <a:r>
              <a:rPr lang="ru-RU"/>
              <a:t>Пятый уровень</a:t>
            </a:r>
            <a:endParaRPr lang="ru-RU" dirty="0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pPr rtl="0"/>
            <a:fld id="{C35976BF-C51C-4515-9E22-BF2015252BD8}" type="datetime1">
              <a:rPr lang="ru-RU" smtClean="0"/>
              <a:t>22.11.2021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 rtlCol="0"/>
          <a:lstStyle/>
          <a:p>
            <a:pPr rtl="0"/>
            <a:fld id="{E31375A4-56A4-47D6-9801-1991572033F7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246350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D9D9D9"/>
            </a:gs>
            <a:gs pos="100000">
              <a:schemeClr val="bg1"/>
            </a:gs>
          </a:gsLst>
          <a:lin ang="16200000" scaled="1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красная полоса" descr="Красная полоса"/>
          <p:cNvSpPr/>
          <p:nvPr/>
        </p:nvSpPr>
        <p:spPr>
          <a:xfrm>
            <a:off x="1" y="1"/>
            <a:ext cx="12188824" cy="1524000"/>
          </a:xfrm>
          <a:prstGeom prst="rect">
            <a:avLst/>
          </a:prstGeom>
          <a:gradFill flip="none" rotWithShape="1">
            <a:gsLst>
              <a:gs pos="0">
                <a:schemeClr val="accent1"/>
              </a:gs>
              <a:gs pos="100000">
                <a:schemeClr val="accent1">
                  <a:lumMod val="75000"/>
                </a:schemeClr>
              </a:gs>
            </a:gsLst>
            <a:lin ang="54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rtl="0"/>
            <a:endParaRPr lang="ru-RU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99220"/>
            <a:ext cx="100584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rtl="0"/>
            <a:r>
              <a:rPr lang="ru-RU" noProof="0" dirty="0"/>
              <a:t>Образец заголовка</a:t>
            </a:r>
          </a:p>
        </p:txBody>
      </p:sp>
      <p:sp>
        <p:nvSpPr>
          <p:cNvPr id="3" name="Замещающий текст 2"/>
          <p:cNvSpPr>
            <a:spLocks noGrp="1"/>
          </p:cNvSpPr>
          <p:nvPr>
            <p:ph type="body" idx="1"/>
          </p:nvPr>
        </p:nvSpPr>
        <p:spPr>
          <a:xfrm>
            <a:off x="1524000" y="1828799"/>
            <a:ext cx="9144000" cy="457200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 rtl="0"/>
            <a:r>
              <a:rPr lang="ru-RU" noProof="0" dirty="0"/>
              <a:t>Образец текста</a:t>
            </a:r>
          </a:p>
          <a:p>
            <a:pPr lvl="1" rtl="0"/>
            <a:r>
              <a:rPr lang="ru-RU" noProof="0" dirty="0"/>
              <a:t>Второй уровень</a:t>
            </a:r>
          </a:p>
          <a:p>
            <a:pPr lvl="2" rtl="0"/>
            <a:r>
              <a:rPr lang="ru-RU" noProof="0" dirty="0"/>
              <a:t>Третий уровень</a:t>
            </a:r>
          </a:p>
          <a:p>
            <a:pPr lvl="3" rtl="0"/>
            <a:r>
              <a:rPr lang="ru-RU" noProof="0" dirty="0"/>
              <a:t>Четвертый уровень</a:t>
            </a:r>
          </a:p>
          <a:p>
            <a:pPr lvl="4" rtl="0"/>
            <a:r>
              <a:rPr lang="ru-RU" noProof="0" dirty="0"/>
              <a:t>Пятый уровень</a:t>
            </a: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1066800" y="6481760"/>
            <a:ext cx="78486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/>
                </a:solidFill>
              </a:defRPr>
            </a:lvl1pPr>
          </a:lstStyle>
          <a:p>
            <a:pPr rtl="0"/>
            <a:endParaRPr lang="ru-RU" noProof="0" dirty="0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9067800" y="6465885"/>
            <a:ext cx="10668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3FDB9577-6D70-481F-BBF8-A759884E5182}" type="datetime1">
              <a:rPr lang="ru-RU" noProof="0" smtClean="0"/>
              <a:t>22.11.2021</a:t>
            </a:fld>
            <a:endParaRPr lang="ru-RU" noProof="0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287000" y="6481760"/>
            <a:ext cx="838200" cy="23971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100">
                <a:solidFill>
                  <a:schemeClr val="tx1"/>
                </a:solidFill>
              </a:defRPr>
            </a:lvl1pPr>
          </a:lstStyle>
          <a:p>
            <a:pPr rtl="0"/>
            <a:fld id="{E31375A4-56A4-47D6-9801-1991572033F7}" type="slidenum">
              <a:rPr lang="ru-RU" noProof="0" smtClean="0"/>
              <a:pPr/>
              <a:t>‹#›</a:t>
            </a:fld>
            <a:endParaRPr lang="ru-RU" noProof="0" dirty="0"/>
          </a:p>
        </p:txBody>
      </p:sp>
    </p:spTree>
    <p:extLst>
      <p:ext uri="{BB962C8B-B14F-4D97-AF65-F5344CB8AC3E}">
        <p14:creationId xmlns:p14="http://schemas.microsoft.com/office/powerpoint/2010/main" val="19432598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800"/>
        </a:spcBef>
        <a:buSzPct val="100000"/>
        <a:buFont typeface="Arial" pitchFamily="34" charset="0"/>
        <a:buChar char="▪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2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68580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868680" indent="-182563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1051560" indent="-182880" algn="l" defTabSz="914400" rtl="0" eaLnBrk="1" latinLnBrk="0" hangingPunct="1">
        <a:lnSpc>
          <a:spcPct val="90000"/>
        </a:lnSpc>
        <a:spcBef>
          <a:spcPts val="6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23444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41732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60020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83080" indent="-182880" algn="l" defTabSz="914400" rtl="0" eaLnBrk="1" latinLnBrk="0" hangingPunct="1">
        <a:lnSpc>
          <a:spcPct val="90000"/>
        </a:lnSpc>
        <a:spcBef>
          <a:spcPts val="400"/>
        </a:spcBef>
        <a:buSzPct val="100000"/>
        <a:buFont typeface="Arial" pitchFamily="34" charset="0"/>
        <a:buChar char="▪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 rtlCol="0"/>
          <a:lstStyle/>
          <a:p>
            <a:pPr rtl="0"/>
            <a:r>
              <a:rPr lang="ru-RU" dirty="0"/>
              <a:t>Гуморальная регуляция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 rtlCol="0"/>
          <a:lstStyle/>
          <a:p>
            <a:pPr rtl="0"/>
            <a:r>
              <a:rPr lang="ru-RU" dirty="0"/>
              <a:t>Железы организма</a:t>
            </a:r>
          </a:p>
        </p:txBody>
      </p:sp>
    </p:spTree>
    <p:extLst>
      <p:ext uri="{BB962C8B-B14F-4D97-AF65-F5344CB8AC3E}">
        <p14:creationId xmlns:p14="http://schemas.microsoft.com/office/powerpoint/2010/main" val="4351416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Зачем нам железы?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r>
              <a:rPr lang="ru-RU" dirty="0"/>
              <a:t>Железы принимают участие в регуляции работы организма -  в поддержании гомеостаза.</a:t>
            </a:r>
          </a:p>
          <a:p>
            <a:pPr rtl="0"/>
            <a:r>
              <a:rPr lang="ru-RU" dirty="0"/>
              <a:t>Обычно в этом </a:t>
            </a:r>
            <a:r>
              <a:rPr lang="ru-RU" dirty="0" err="1"/>
              <a:t>учавствуют</a:t>
            </a:r>
            <a:r>
              <a:rPr lang="ru-RU" dirty="0"/>
              <a:t> 2 системы: нервная и гуморальная. </a:t>
            </a:r>
          </a:p>
          <a:p>
            <a:pPr rtl="0"/>
            <a:r>
              <a:rPr lang="ru-RU" dirty="0"/>
              <a:t>Нервная работает быстро, стремительно, но обычно запускает или останавливает процесс, то есть работает по принципу </a:t>
            </a:r>
            <a:r>
              <a:rPr lang="ru-RU" dirty="0" err="1"/>
              <a:t>вкл</a:t>
            </a:r>
            <a:r>
              <a:rPr lang="ru-RU" dirty="0"/>
              <a:t>\выкл.</a:t>
            </a:r>
          </a:p>
          <a:p>
            <a:pPr rtl="0"/>
            <a:r>
              <a:rPr lang="ru-RU" dirty="0"/>
              <a:t>Гуморальная система изменяет скорость протекания реакции, и регулирует работу организма постепенно. </a:t>
            </a:r>
          </a:p>
        </p:txBody>
      </p:sp>
    </p:spTree>
    <p:extLst>
      <p:ext uri="{BB962C8B-B14F-4D97-AF65-F5344CB8AC3E}">
        <p14:creationId xmlns:p14="http://schemas.microsoft.com/office/powerpoint/2010/main" val="27386277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pPr rtl="0"/>
            <a:r>
              <a:rPr lang="ru-RU" dirty="0"/>
              <a:t>Какие бывают железы?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 rtlCol="0"/>
          <a:lstStyle/>
          <a:p>
            <a:pPr rtl="0"/>
            <a:r>
              <a:rPr lang="ru-RU" dirty="0"/>
              <a:t>Железы внешней секреции – выбрасывают секрет через протоки (слюнные, сальные, потовые железы)</a:t>
            </a:r>
          </a:p>
          <a:p>
            <a:r>
              <a:rPr lang="ru-RU" dirty="0"/>
              <a:t>Железы внутренней секреции – выбрасывают гормоны в кровь (гипофиз, эпифиз, щитовидная железа, тимус, надпочечники)</a:t>
            </a:r>
          </a:p>
          <a:p>
            <a:r>
              <a:rPr lang="ru-RU" dirty="0"/>
              <a:t>Железы смешанной секреции – имеют и протоки, и могут выбрасывать гормоны в </a:t>
            </a:r>
            <a:r>
              <a:rPr lang="ru-RU" dirty="0" err="1"/>
              <a:t>кровт</a:t>
            </a:r>
            <a:r>
              <a:rPr lang="ru-RU" dirty="0"/>
              <a:t> (половые, поджелудочная)</a:t>
            </a:r>
          </a:p>
        </p:txBody>
      </p:sp>
    </p:spTree>
    <p:extLst>
      <p:ext uri="{BB962C8B-B14F-4D97-AF65-F5344CB8AC3E}">
        <p14:creationId xmlns:p14="http://schemas.microsoft.com/office/powerpoint/2010/main" val="17729694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dirty="0"/>
              <a:t>Железы внутренней секреции. 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/>
        <p:txBody>
          <a:bodyPr rtlCol="0"/>
          <a:lstStyle/>
          <a:p>
            <a:pPr rtl="0"/>
            <a:r>
              <a:rPr lang="ru-RU" dirty="0"/>
              <a:t>Гипофиз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 rtlCol="0"/>
          <a:lstStyle/>
          <a:p>
            <a:pPr rtl="0"/>
            <a:r>
              <a:rPr lang="ru-RU" dirty="0"/>
              <a:t>Обеспечивает выработку гормона роста (соматотропин)</a:t>
            </a:r>
          </a:p>
          <a:p>
            <a:pPr rtl="0"/>
            <a:r>
              <a:rPr lang="ru-RU" dirty="0"/>
              <a:t>При гиперфункции наблюдается гигантизм</a:t>
            </a:r>
          </a:p>
          <a:p>
            <a:pPr rtl="0"/>
            <a:r>
              <a:rPr lang="ru-RU" dirty="0"/>
              <a:t>При гипофункции – карликовость.</a:t>
            </a:r>
          </a:p>
          <a:p>
            <a:pPr rtl="0"/>
            <a:r>
              <a:rPr lang="ru-RU" dirty="0"/>
              <a:t>Делится на 3 доли, у каждой доли – свой функционал.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/>
        <p:txBody>
          <a:bodyPr rtlCol="0"/>
          <a:lstStyle/>
          <a:p>
            <a:pPr rtl="0"/>
            <a:endParaRPr lang="ru-RU" dirty="0"/>
          </a:p>
        </p:txBody>
      </p:sp>
      <p:pic>
        <p:nvPicPr>
          <p:cNvPr id="2050" name="Picture 2" descr="Гипофиз: аденома, что это, лечение | Журнал &amp;quot;Фармацевт Практик&amp;quot;">
            <a:extLst>
              <a:ext uri="{FF2B5EF4-FFF2-40B4-BE49-F238E27FC236}">
                <a16:creationId xmlns:a16="http://schemas.microsoft.com/office/drawing/2014/main" id="{C7A01441-CCF3-41E3-B03E-BEA0670654A9}"/>
              </a:ext>
            </a:extLst>
          </p:cNvPr>
          <p:cNvPicPr>
            <a:picLocks noGrp="1" noChangeAspect="1" noChangeArrowheads="1"/>
          </p:cNvPicPr>
          <p:nvPr>
            <p:ph sz="quarter" idx="4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3554" y="2590800"/>
            <a:ext cx="4542692" cy="3810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76736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Заголовок 6">
            <a:extLst>
              <a:ext uri="{FF2B5EF4-FFF2-40B4-BE49-F238E27FC236}">
                <a16:creationId xmlns:a16="http://schemas.microsoft.com/office/drawing/2014/main" id="{E50E50E2-A245-4A74-A5F5-D866CB3F27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Передняя доля гипофиза</a:t>
            </a: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1746F3E9-C192-4F5E-835F-A2DC73D62F9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ru-RU" dirty="0"/>
              <a:t>Передняя доза гипофиза регулирует работы остальных желез. </a:t>
            </a:r>
          </a:p>
          <a:p>
            <a:pPr algn="l"/>
            <a:r>
              <a:rPr lang="ru-RU" b="1" i="0" dirty="0">
                <a:solidFill>
                  <a:srgbClr val="4E4E3F"/>
                </a:solidFill>
                <a:effectLst/>
                <a:latin typeface="Open Sans" panose="020B0606030504020204" pitchFamily="34" charset="0"/>
              </a:rPr>
              <a:t>Тиреотропный гормон</a:t>
            </a:r>
            <a:r>
              <a:rPr lang="ru-RU" b="0" i="0" dirty="0">
                <a:solidFill>
                  <a:srgbClr val="4E4E3F"/>
                </a:solidFill>
                <a:effectLst/>
                <a:latin typeface="Open Sans" panose="020B0606030504020204" pitchFamily="34" charset="0"/>
              </a:rPr>
              <a:t> (</a:t>
            </a:r>
            <a:r>
              <a:rPr lang="ru-RU" b="1" i="0" dirty="0" err="1">
                <a:solidFill>
                  <a:srgbClr val="4E4E3F"/>
                </a:solidFill>
                <a:effectLst/>
                <a:latin typeface="Open Sans" panose="020B0606030504020204" pitchFamily="34" charset="0"/>
              </a:rPr>
              <a:t>тиреотропин</a:t>
            </a:r>
            <a:r>
              <a:rPr lang="ru-RU" b="0" i="0" dirty="0">
                <a:solidFill>
                  <a:srgbClr val="4E4E3F"/>
                </a:solidFill>
                <a:effectLst/>
                <a:latin typeface="Open Sans" panose="020B0606030504020204" pitchFamily="34" charset="0"/>
              </a:rPr>
              <a:t>) регулирует работу щитовидной железы.  </a:t>
            </a:r>
            <a:r>
              <a:rPr lang="ru-RU" b="1" i="0" dirty="0">
                <a:solidFill>
                  <a:srgbClr val="4E4E3F"/>
                </a:solidFill>
                <a:effectLst/>
                <a:latin typeface="Open Sans" panose="020B0606030504020204" pitchFamily="34" charset="0"/>
              </a:rPr>
              <a:t> </a:t>
            </a:r>
            <a:endParaRPr lang="ru-RU" b="0" i="0" dirty="0">
              <a:solidFill>
                <a:srgbClr val="4E4E3F"/>
              </a:solidFill>
              <a:effectLst/>
              <a:latin typeface="Open Sans" panose="020B0606030504020204" pitchFamily="34" charset="0"/>
            </a:endParaRPr>
          </a:p>
          <a:p>
            <a:pPr algn="l"/>
            <a:r>
              <a:rPr lang="ru-RU" b="1" i="0" dirty="0">
                <a:solidFill>
                  <a:srgbClr val="4E4E3F"/>
                </a:solidFill>
                <a:effectLst/>
                <a:latin typeface="Open Sans" panose="020B0606030504020204" pitchFamily="34" charset="0"/>
              </a:rPr>
              <a:t>Адренокортикотропный гормон</a:t>
            </a:r>
            <a:r>
              <a:rPr lang="ru-RU" b="0" i="0" dirty="0">
                <a:solidFill>
                  <a:srgbClr val="4E4E3F"/>
                </a:solidFill>
                <a:effectLst/>
                <a:latin typeface="Open Sans" panose="020B0606030504020204" pitchFamily="34" charset="0"/>
              </a:rPr>
              <a:t> стимулирует секрецию коры надпочечников. </a:t>
            </a:r>
          </a:p>
          <a:p>
            <a:pPr algn="l"/>
            <a:r>
              <a:rPr lang="ru-RU" b="1" i="0" dirty="0">
                <a:solidFill>
                  <a:srgbClr val="4E4E3F"/>
                </a:solidFill>
                <a:effectLst/>
                <a:latin typeface="Open Sans" panose="020B0606030504020204" pitchFamily="34" charset="0"/>
              </a:rPr>
              <a:t>Гонадотропные гормоны</a:t>
            </a:r>
            <a:r>
              <a:rPr lang="ru-RU" b="0" i="0" dirty="0">
                <a:solidFill>
                  <a:srgbClr val="4E4E3F"/>
                </a:solidFill>
                <a:effectLst/>
                <a:latin typeface="Open Sans" panose="020B0606030504020204" pitchFamily="34" charset="0"/>
              </a:rPr>
              <a:t> контролируют работу мужских и женских половых желёз. </a:t>
            </a:r>
          </a:p>
          <a:p>
            <a:pPr marL="0" indent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25325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B0EB974-1784-466E-A59D-61351BF87E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Средняя доля гипофиза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A2412DE-EC7F-4DBA-A6A8-54A5E5542AF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i="0" dirty="0" err="1">
                <a:solidFill>
                  <a:srgbClr val="4E4E3F"/>
                </a:solidFill>
                <a:effectLst/>
                <a:latin typeface="Open Sans" panose="020B0606030504020204" pitchFamily="34" charset="0"/>
              </a:rPr>
              <a:t>Меланотропный</a:t>
            </a:r>
            <a:r>
              <a:rPr lang="ru-RU" b="0" i="0" dirty="0">
                <a:solidFill>
                  <a:srgbClr val="4E4E3F"/>
                </a:solidFill>
                <a:effectLst/>
                <a:latin typeface="Open Sans" panose="020B0606030504020204" pitchFamily="34" charset="0"/>
              </a:rPr>
              <a:t> гормон - влияет на образование в клетках кожи пигмента меланина и определяет её цвет.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422108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4560BB-7AF0-49C3-85C1-B011B8DA10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Задняя доля гипофиза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A276126-8FE5-4F0D-BE88-D1E884C251B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l"/>
            <a:r>
              <a:rPr lang="ru-RU" b="0" i="0" dirty="0">
                <a:solidFill>
                  <a:srgbClr val="4E4E3F"/>
                </a:solidFill>
                <a:effectLst/>
                <a:latin typeface="Open Sans" panose="020B0606030504020204" pitchFamily="34" charset="0"/>
              </a:rPr>
              <a:t> </a:t>
            </a:r>
            <a:r>
              <a:rPr lang="ru-RU" b="1" dirty="0">
                <a:solidFill>
                  <a:srgbClr val="4E4E3F"/>
                </a:solidFill>
                <a:latin typeface="Open Sans" panose="020B0606030504020204" pitchFamily="34" charset="0"/>
              </a:rPr>
              <a:t>О</a:t>
            </a:r>
            <a:r>
              <a:rPr lang="ru-RU" b="1" i="0" dirty="0">
                <a:solidFill>
                  <a:srgbClr val="4E4E3F"/>
                </a:solidFill>
                <a:effectLst/>
                <a:latin typeface="Open Sans" panose="020B0606030504020204" pitchFamily="34" charset="0"/>
              </a:rPr>
              <a:t>кситоцин</a:t>
            </a:r>
            <a:r>
              <a:rPr lang="ru-RU" b="0" i="0" dirty="0">
                <a:solidFill>
                  <a:srgbClr val="4E4E3F"/>
                </a:solidFill>
                <a:effectLst/>
                <a:latin typeface="Open Sans" panose="020B0606030504020204" pitchFamily="34" charset="0"/>
              </a:rPr>
              <a:t> оказывает действие на гладкие мышцы и вызывает их сокращение. Этот гормон образуется во время родов; он стимулирует сокращение стенок матки и выделение молока из молочных желез у кормящих женщин.</a:t>
            </a:r>
          </a:p>
          <a:p>
            <a:pPr algn="l"/>
            <a:r>
              <a:rPr lang="ru-RU" b="1" dirty="0">
                <a:solidFill>
                  <a:srgbClr val="4E4E3F"/>
                </a:solidFill>
                <a:latin typeface="Open Sans" panose="020B0606030504020204" pitchFamily="34" charset="0"/>
              </a:rPr>
              <a:t>В</a:t>
            </a:r>
            <a:r>
              <a:rPr lang="ru-RU" b="1" i="0" dirty="0">
                <a:solidFill>
                  <a:srgbClr val="4E4E3F"/>
                </a:solidFill>
                <a:effectLst/>
                <a:latin typeface="Open Sans" panose="020B0606030504020204" pitchFamily="34" charset="0"/>
              </a:rPr>
              <a:t>азопрессин</a:t>
            </a:r>
            <a:r>
              <a:rPr lang="ru-RU" b="0" i="0" dirty="0">
                <a:solidFill>
                  <a:srgbClr val="4E4E3F"/>
                </a:solidFill>
                <a:effectLst/>
                <a:latin typeface="Open Sans" panose="020B0606030504020204" pitchFamily="34" charset="0"/>
              </a:rPr>
              <a:t> ускоряет реабсорбцию, т. е. обратное всасывание воды в почечных канальцах. При недостатке этого гормона образуется очень много мочи и развивается несахарный диабет.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75784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 rtlCol="0"/>
          <a:lstStyle/>
          <a:p>
            <a:r>
              <a:rPr lang="ru-RU" dirty="0"/>
              <a:t>Щитовидная железа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16DAE1F-773D-492E-9825-8B8AF8F5A496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 lnSpcReduction="10000"/>
          </a:bodyPr>
          <a:lstStyle/>
          <a:p>
            <a:r>
              <a:rPr lang="ru-RU" dirty="0"/>
              <a:t>Вырабатывает тироксин и трийодтиронин</a:t>
            </a:r>
          </a:p>
          <a:p>
            <a:r>
              <a:rPr lang="ru-RU" dirty="0"/>
              <a:t>Чувствительна к содержанию йода в организме</a:t>
            </a:r>
          </a:p>
          <a:p>
            <a:r>
              <a:rPr lang="ru-RU" dirty="0"/>
              <a:t>Влияет на формирование нервной системы, опорно-двигательного аппарата и на половое созревание</a:t>
            </a:r>
          </a:p>
          <a:p>
            <a:r>
              <a:rPr lang="ru-RU" dirty="0"/>
              <a:t>При гиперфункции – базедова болезнь</a:t>
            </a:r>
          </a:p>
          <a:p>
            <a:r>
              <a:rPr lang="ru-RU" dirty="0"/>
              <a:t>При гипофункции - кретинизм</a:t>
            </a:r>
          </a:p>
        </p:txBody>
      </p:sp>
      <p:pic>
        <p:nvPicPr>
          <p:cNvPr id="1026" name="Picture 2">
            <a:extLst>
              <a:ext uri="{FF2B5EF4-FFF2-40B4-BE49-F238E27FC236}">
                <a16:creationId xmlns:a16="http://schemas.microsoft.com/office/drawing/2014/main" id="{F783E3A4-07F3-4FAF-BFEC-F10AD6614414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048" y="2423320"/>
            <a:ext cx="3829048" cy="287178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471006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FBAC200-001F-4252-A0F0-855AD88DD15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Поджелудочная железа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3BD34BD-B029-4B21-BFC5-67345C7AA455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r>
              <a:rPr lang="ru-RU" dirty="0"/>
              <a:t>Вырабатывает инсулин  и глюкагон. </a:t>
            </a:r>
          </a:p>
          <a:p>
            <a:r>
              <a:rPr lang="ru-RU" dirty="0"/>
              <a:t>При гипофункции – сахарный диабет. </a:t>
            </a:r>
          </a:p>
          <a:p>
            <a:endParaRPr lang="ru-RU" dirty="0"/>
          </a:p>
        </p:txBody>
      </p:sp>
      <p:pic>
        <p:nvPicPr>
          <p:cNvPr id="4100" name="Picture 4" descr="Поджелудочная железа, заболевания.">
            <a:extLst>
              <a:ext uri="{FF2B5EF4-FFF2-40B4-BE49-F238E27FC236}">
                <a16:creationId xmlns:a16="http://schemas.microsoft.com/office/drawing/2014/main" id="{3C322027-E948-4DAC-8AEA-151E82CE007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854" y="2361281"/>
            <a:ext cx="5562717" cy="35038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Объект 5">
            <a:extLst>
              <a:ext uri="{FF2B5EF4-FFF2-40B4-BE49-F238E27FC236}">
                <a16:creationId xmlns:a16="http://schemas.microsoft.com/office/drawing/2014/main" id="{34C185D6-C141-4E32-8FAE-8C5BA41C8B79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371682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E92CE16-109E-4906-96EE-E04CB497636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Надпочечники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9DB0841-2C79-406E-A17E-9E45B6AC2918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r>
              <a:rPr lang="ru-RU" dirty="0"/>
              <a:t>Состоит из коркового и мозгового слоев. </a:t>
            </a:r>
          </a:p>
          <a:p>
            <a:r>
              <a:rPr lang="ru-RU" dirty="0"/>
              <a:t>Корковый слой отвечает за синтез кортизона и альдостерона, которые влияют на обмен веществ. </a:t>
            </a:r>
          </a:p>
          <a:p>
            <a:r>
              <a:rPr lang="ru-RU" dirty="0"/>
              <a:t>Мозговой слой отвечает за синтез адреналина и норадреналин.</a:t>
            </a:r>
          </a:p>
        </p:txBody>
      </p:sp>
      <p:pic>
        <p:nvPicPr>
          <p:cNvPr id="5122" name="Picture 2">
            <a:extLst>
              <a:ext uri="{FF2B5EF4-FFF2-40B4-BE49-F238E27FC236}">
                <a16:creationId xmlns:a16="http://schemas.microsoft.com/office/drawing/2014/main" id="{71554EBE-D36C-4144-AB97-E42034AA16A8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24192" y="2636912"/>
            <a:ext cx="3771999" cy="34073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76127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4">
            <a:extLst>
              <a:ext uri="{FF2B5EF4-FFF2-40B4-BE49-F238E27FC236}">
                <a16:creationId xmlns:a16="http://schemas.microsoft.com/office/drawing/2014/main" id="{C036EBDE-E931-447A-96C0-11025AA042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Спасибо! </a:t>
            </a:r>
          </a:p>
        </p:txBody>
      </p:sp>
      <p:sp>
        <p:nvSpPr>
          <p:cNvPr id="7" name="Текст 6">
            <a:extLst>
              <a:ext uri="{FF2B5EF4-FFF2-40B4-BE49-F238E27FC236}">
                <a16:creationId xmlns:a16="http://schemas.microsoft.com/office/drawing/2014/main" id="{5070805F-9818-4748-90A1-795DA41EB35A}"/>
              </a:ext>
            </a:extLst>
          </p:cNvPr>
          <p:cNvSpPr>
            <a:spLocks noGrp="1"/>
          </p:cNvSpPr>
          <p:nvPr>
            <p:ph type="body" sz="half" idx="2"/>
          </p:nvPr>
        </p:nvSpPr>
        <p:spPr/>
        <p:txBody>
          <a:bodyPr/>
          <a:lstStyle/>
          <a:p>
            <a:r>
              <a:rPr lang="ru-RU" dirty="0"/>
              <a:t>Берегите внутренние органы. </a:t>
            </a:r>
          </a:p>
        </p:txBody>
      </p:sp>
      <p:pic>
        <p:nvPicPr>
          <p:cNvPr id="3074" name="Picture 2" descr="Что такое эндокринная система? | Про Мед | Яндекс Дзен">
            <a:extLst>
              <a:ext uri="{FF2B5EF4-FFF2-40B4-BE49-F238E27FC236}">
                <a16:creationId xmlns:a16="http://schemas.microsoft.com/office/drawing/2014/main" id="{3F190270-391C-45DE-AA52-7CD77FAFA3B1}"/>
              </a:ext>
            </a:extLst>
          </p:cNvPr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9600" y="1664739"/>
            <a:ext cx="5943600" cy="352852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69444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Медицинское оформление (16:9)">
  <a:themeElements>
    <a:clrScheme name="MedicalHealth">
      <a:dk1>
        <a:sysClr val="windowText" lastClr="000000"/>
      </a:dk1>
      <a:lt1>
        <a:sysClr val="window" lastClr="FFFFFF"/>
      </a:lt1>
      <a:dk2>
        <a:srgbClr val="656367"/>
      </a:dk2>
      <a:lt2>
        <a:srgbClr val="F2F2F2"/>
      </a:lt2>
      <a:accent1>
        <a:srgbClr val="B82D2F"/>
      </a:accent1>
      <a:accent2>
        <a:srgbClr val="333333"/>
      </a:accent2>
      <a:accent3>
        <a:srgbClr val="2B4A63"/>
      </a:accent3>
      <a:accent4>
        <a:srgbClr val="445E45"/>
      </a:accent4>
      <a:accent5>
        <a:srgbClr val="5A3A64"/>
      </a:accent5>
      <a:accent6>
        <a:srgbClr val="DB8526"/>
      </a:accent6>
      <a:hlink>
        <a:srgbClr val="164E6E"/>
      </a:hlink>
      <a:folHlink>
        <a:srgbClr val="667F6D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_9530152_TF02901024" id="{D3FB73DA-77DE-4484-8776-52724816BD57}" vid="{56BAE48E-6669-4001-8E1C-1E9B5D1EADDA}"/>
    </a:ext>
  </a:extLst>
</a:theme>
</file>

<file path=ppt/theme/theme2.xml><?xml version="1.0" encoding="utf-8"?>
<a:theme xmlns:a="http://schemas.openxmlformats.org/drawingml/2006/main" name="Тема Office">
  <a:themeElements>
    <a:clrScheme name="MedicalHealth">
      <a:dk1>
        <a:sysClr val="windowText" lastClr="000000"/>
      </a:dk1>
      <a:lt1>
        <a:sysClr val="window" lastClr="FFFFFF"/>
      </a:lt1>
      <a:dk2>
        <a:srgbClr val="656367"/>
      </a:dk2>
      <a:lt2>
        <a:srgbClr val="F2F2F2"/>
      </a:lt2>
      <a:accent1>
        <a:srgbClr val="B82D2F"/>
      </a:accent1>
      <a:accent2>
        <a:srgbClr val="333333"/>
      </a:accent2>
      <a:accent3>
        <a:srgbClr val="2B4A63"/>
      </a:accent3>
      <a:accent4>
        <a:srgbClr val="445E45"/>
      </a:accent4>
      <a:accent5>
        <a:srgbClr val="5A3A64"/>
      </a:accent5>
      <a:accent6>
        <a:srgbClr val="DB8526"/>
      </a:accent6>
      <a:hlink>
        <a:srgbClr val="164E6E"/>
      </a:hlink>
      <a:folHlink>
        <a:srgbClr val="667F6D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MedicalHealth">
      <a:dk1>
        <a:sysClr val="windowText" lastClr="000000"/>
      </a:dk1>
      <a:lt1>
        <a:sysClr val="window" lastClr="FFFFFF"/>
      </a:lt1>
      <a:dk2>
        <a:srgbClr val="656367"/>
      </a:dk2>
      <a:lt2>
        <a:srgbClr val="F2F2F2"/>
      </a:lt2>
      <a:accent1>
        <a:srgbClr val="B82D2F"/>
      </a:accent1>
      <a:accent2>
        <a:srgbClr val="333333"/>
      </a:accent2>
      <a:accent3>
        <a:srgbClr val="2B4A63"/>
      </a:accent3>
      <a:accent4>
        <a:srgbClr val="445E45"/>
      </a:accent4>
      <a:accent5>
        <a:srgbClr val="5A3A64"/>
      </a:accent5>
      <a:accent6>
        <a:srgbClr val="DB8526"/>
      </a:accent6>
      <a:hlink>
        <a:srgbClr val="164E6E"/>
      </a:hlink>
      <a:folHlink>
        <a:srgbClr val="667F6D"/>
      </a:folHlink>
    </a:clrScheme>
    <a:fontScheme name="Franklin Gothic Medium">
      <a:maj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Medium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в стиле медицины (широкоэкранный формат)</Template>
  <TotalTime>31</TotalTime>
  <Words>369</Words>
  <Application>Microsoft Office PowerPoint</Application>
  <PresentationFormat>Широкоэкранный</PresentationFormat>
  <Paragraphs>47</Paragraphs>
  <Slides>11</Slides>
  <Notes>5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Franklin Gothic Medium</vt:lpstr>
      <vt:lpstr>Open Sans</vt:lpstr>
      <vt:lpstr>Медицинское оформление (16:9)</vt:lpstr>
      <vt:lpstr>Гуморальная регуляция</vt:lpstr>
      <vt:lpstr>Зачем нам железы? </vt:lpstr>
      <vt:lpstr>Какие бывают железы?</vt:lpstr>
      <vt:lpstr>Железы внутренней секреции. </vt:lpstr>
      <vt:lpstr>Передняя доля гипофиза</vt:lpstr>
      <vt:lpstr>Средняя доля гипофиза</vt:lpstr>
      <vt:lpstr>Задняя доля гипофиза</vt:lpstr>
      <vt:lpstr>Щитовидная железа</vt:lpstr>
      <vt:lpstr>Поджелудочная железа</vt:lpstr>
      <vt:lpstr>Надпочечники</vt:lpstr>
      <vt:lpstr>Спасибо!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Гуморальная регуляция</dc:title>
  <dc:creator>Анна Румянцева</dc:creator>
  <cp:lastModifiedBy>Анна Румянцева</cp:lastModifiedBy>
  <cp:revision>1</cp:revision>
  <dcterms:created xsi:type="dcterms:W3CDTF">2021-11-22T11:32:57Z</dcterms:created>
  <dcterms:modified xsi:type="dcterms:W3CDTF">2021-11-22T12:04:15Z</dcterms:modified>
</cp:coreProperties>
</file>