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7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3E163-1DE9-42F0-ADEF-A1EA0F646257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F0231C-6259-4B65-A84F-75157820400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F0231C-6259-4B65-A84F-751578204003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762000" y="762000"/>
            <a:ext cx="7924800" cy="53244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C1EB2-985B-494B-ACE4-E2A676AC03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H:\1%20&#1089;&#1077;&#1085;&#1090;&#1103;&#1073;&#1088;&#1103;%202011\&#1057;&#1077;&#1085;&#1090;&#1103;&#1073;&#1088;&#1100;%201.mp3" TargetMode="Externa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H:\1%20&#1089;&#1077;&#1085;&#1090;&#1103;&#1073;&#1088;&#1103;%202011\&#1047;&#1076;&#1088;&#1072;&#1074;&#1089;&#1090;&#1074;&#1091;&#1081;%20&#1085;&#1086;&#1074;&#1099;&#1081;%20&#1091;&#1095;&#1077;&#1073;&#1085;&#1099;&#1081;%20&#1075;&#1086;&#1076;%204.mp3" TargetMode="External"/><Relationship Id="rId4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H:\1%20&#1089;&#1077;&#1085;&#1090;&#1103;&#1073;&#1088;&#1103;%202011\&#1057;&#1077;&#1085;&#1090;&#1103;&#1073;&#1088;&#1100;%205.mp3" TargetMode="Externa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Содержимое 3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075" name="Рисунок 2" descr="F:\Шк.комп.биол\Биология\Фото+Приро\природа\IMG_0689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13" y="2928938"/>
            <a:ext cx="2643187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4" descr="#u2e5839e851s#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85938" y="571500"/>
            <a:ext cx="73025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Рисунок 5" descr="#u2e5839e851s#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86625" y="5857875"/>
            <a:ext cx="73025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Рисунок 6" descr="#u2e5839e851s#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3" y="142875"/>
            <a:ext cx="73025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Рисунок 7" descr="#u2e5839e851s#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75" y="5786438"/>
            <a:ext cx="73025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Рисунок 8" descr="#u2e5839e851s#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75" y="642938"/>
            <a:ext cx="73025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Рисунок 9" descr="#u2e5839e851s#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88" y="3429000"/>
            <a:ext cx="73025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Рисунок 10" descr="#u311e40fb75s#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3662597" flipV="1">
            <a:off x="6000751" y="3500437"/>
            <a:ext cx="381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Рисунок 11" descr="#u311e40fb75s#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5125" y="1928813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Рисунок 12" descr="#u311e40fb75s#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57438" y="1928813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Рисунок 13" descr="#u311e40fb75s#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01000" y="5643563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Рисунок 14" descr="#u311e40fb75s#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1627470" flipV="1">
            <a:off x="642938" y="5143500"/>
            <a:ext cx="7858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Рисунок 15" descr="#u2b04a6fa57s#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71938" y="5286375"/>
            <a:ext cx="71437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Сентябрь 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29125" y="3286125"/>
            <a:ext cx="29527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5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50c66d7a437b827fbc260695fcf93232"/>
          <p:cNvPicPr>
            <a:picLocks noGrp="1" noChangeAspect="1" noChangeArrowheads="1" noCrop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313" y="0"/>
            <a:ext cx="9144000" cy="6858000"/>
          </a:xfrm>
        </p:spPr>
      </p:pic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5797550" y="566737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b="1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57200" y="214313"/>
            <a:ext cx="8472488" cy="6500812"/>
          </a:xfrm>
          <a:prstGeom prst="rect">
            <a:avLst/>
          </a:prstGeom>
        </p:spPr>
        <p:txBody>
          <a:bodyPr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1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1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1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Звенит звонок, рассыпав смех веселый,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Истосковался в летний час по нас.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День добрый, школа, дорогая школа!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День добрый, наш уютный, светлый класс!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 Опять ребят зовешь ты на рассвете –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Счастливых, загорелых, озорных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И говоришь: "Мы снова вместе, дети!"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И нас встречаешь, как друзей своих!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57200" y="214313"/>
            <a:ext cx="8472488" cy="6500812"/>
          </a:xfrm>
          <a:prstGeom prst="rect">
            <a:avLst/>
          </a:prstGeom>
        </p:spPr>
        <p:txBody>
          <a:bodyPr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1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1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1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Звенит звонок, рассыпав смех веселый,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Истосковался в летний час по нас.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День добрый, школа, дорогая школа!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День добрый, наш уютный, светлый класс!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 Опять ребят зовешь ты на рассвете –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Счастливых, загорелых, озорных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И говоришь: "Мы снова вместе, дети!"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1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И нас встречаешь, как друзей своих!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57200" y="285750"/>
            <a:ext cx="8229600" cy="657225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Не экономь на своем здоровье. Не пропускай уроки физкультуры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Выучи однажды все уроки и проживи хоть один день в году спокойно.</a:t>
            </a:r>
            <a:b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Будь более расточительным на комплименты для одноклассниц</a:t>
            </a: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учителей и мамы.</a:t>
            </a:r>
            <a:b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57200" y="357188"/>
            <a:ext cx="8229600" cy="576897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Засыпая, чаще думай о том, что завтра будет все замечательно.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Не ходи в школу натощак, это может плохо отразиться на твоем настроении.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Поменьше в тетрадях ошибок и больше на лице улыбок.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b="1" u="sng" dirty="0" smtClean="0">
                <a:solidFill>
                  <a:srgbClr val="C00000"/>
                </a:solidFill>
              </a:rPr>
              <a:t>Ритуал № 1. </a:t>
            </a: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b="1" u="sng" dirty="0" smtClean="0">
                <a:solidFill>
                  <a:srgbClr val="FF0000"/>
                </a:solidFill>
              </a:rPr>
              <a:t>"Очищение головы от дурных мыслей".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63"/>
            <a:ext cx="8229600" cy="39116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000" b="1" i="1" u="sng" dirty="0" smtClean="0">
                <a:solidFill>
                  <a:srgbClr val="002060"/>
                </a:solidFill>
              </a:rPr>
              <a:t>Почешите голову обеими руками,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000" b="1" i="1" u="sng" dirty="0" smtClean="0">
                <a:solidFill>
                  <a:srgbClr val="002060"/>
                </a:solidFill>
              </a:rPr>
              <a:t>затем сбросьте то, что пристало к вашим пальцам на землю,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000" b="1" i="1" u="sng" dirty="0" smtClean="0">
                <a:solidFill>
                  <a:srgbClr val="002060"/>
                </a:solidFill>
              </a:rPr>
              <a:t>         и так 3 раза!</a:t>
            </a:r>
            <a:endParaRPr lang="ru-RU" sz="4000" b="1" i="1" dirty="0" smtClean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14341" name="Рисунок 4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714375"/>
            <a:ext cx="571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Рисунок 5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50" y="1071563"/>
            <a:ext cx="571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Рисунок 6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75" y="2214563"/>
            <a:ext cx="571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1"/>
          <p:cNvSpPr>
            <a:spLocks noChangeArrowheads="1"/>
          </p:cNvSpPr>
          <p:nvPr/>
        </p:nvSpPr>
        <p:spPr bwMode="auto">
          <a:xfrm>
            <a:off x="500063" y="357188"/>
            <a:ext cx="8072437" cy="603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 sz="1100" b="1" dirty="0">
              <a:ea typeface="Times New Roman" pitchFamily="18" charset="0"/>
              <a:cs typeface="Arial" charset="0"/>
            </a:endParaRPr>
          </a:p>
          <a:p>
            <a:endParaRPr lang="ru-RU" sz="1100" b="1" dirty="0">
              <a:ea typeface="Times New Roman" pitchFamily="18" charset="0"/>
              <a:cs typeface="Arial" charset="0"/>
            </a:endParaRPr>
          </a:p>
          <a:p>
            <a:endParaRPr lang="ru-RU" sz="1100" b="1" dirty="0">
              <a:ea typeface="Times New Roman" pitchFamily="18" charset="0"/>
              <a:cs typeface="Arial" charset="0"/>
            </a:endParaRPr>
          </a:p>
          <a:p>
            <a:endParaRPr lang="ru-RU" sz="1100" b="1" dirty="0">
              <a:ea typeface="Times New Roman" pitchFamily="18" charset="0"/>
              <a:cs typeface="Arial" charset="0"/>
            </a:endParaRPr>
          </a:p>
          <a:p>
            <a:pPr>
              <a:lnSpc>
                <a:spcPct val="150000"/>
              </a:lnSpc>
            </a:pPr>
            <a:r>
              <a:rPr lang="ru-RU" sz="2400" b="1" i="1" dirty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Ритуал обращения к Повелителю Пятёрок. </a:t>
            </a:r>
            <a:r>
              <a:rPr lang="ru-RU" sz="2400" b="1" i="1" dirty="0">
                <a:solidFill>
                  <a:srgbClr val="002060"/>
                </a:solidFill>
                <a:ea typeface="Times New Roman" pitchFamily="18" charset="0"/>
                <a:cs typeface="Arial" charset="0"/>
              </a:rPr>
              <a:t>Сейчас вы хором должны произнести священную фразу:</a:t>
            </a:r>
          </a:p>
          <a:p>
            <a:pPr algn="ctr">
              <a:lnSpc>
                <a:spcPct val="150000"/>
              </a:lnSpc>
            </a:pPr>
            <a:r>
              <a:rPr lang="ru-RU" sz="2400" b="1" i="1" dirty="0">
                <a:solidFill>
                  <a:srgbClr val="00B0F0"/>
                </a:solidFill>
                <a:ea typeface="Times New Roman" pitchFamily="18" charset="0"/>
                <a:cs typeface="Arial" charset="0"/>
              </a:rPr>
              <a:t> </a:t>
            </a:r>
            <a:r>
              <a:rPr lang="ru-RU" sz="3600" b="1" i="1" dirty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"</a:t>
            </a:r>
            <a:r>
              <a:rPr lang="ru-RU" sz="3600" b="1" i="1" dirty="0" err="1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Икретяп</a:t>
            </a:r>
            <a:r>
              <a:rPr lang="ru-RU" sz="3600" b="1" i="1" dirty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 ан </a:t>
            </a:r>
            <a:r>
              <a:rPr lang="ru-RU" sz="3600" b="1" i="1" dirty="0" err="1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ясьтичу</a:t>
            </a:r>
            <a:r>
              <a:rPr lang="ru-RU" sz="3600" b="1" i="1" dirty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 </a:t>
            </a:r>
            <a:r>
              <a:rPr lang="ru-RU" sz="3600" b="1" i="1" dirty="0" err="1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учох</a:t>
            </a:r>
            <a:r>
              <a:rPr lang="ru-RU" sz="3600" b="1" i="1" dirty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!". </a:t>
            </a:r>
          </a:p>
          <a:p>
            <a:pPr algn="ctr">
              <a:lnSpc>
                <a:spcPct val="150000"/>
              </a:lnSpc>
            </a:pPr>
            <a:r>
              <a:rPr lang="ru-RU" sz="2400" b="1" i="1" dirty="0">
                <a:solidFill>
                  <a:srgbClr val="002060"/>
                </a:solidFill>
                <a:ea typeface="Times New Roman" pitchFamily="18" charset="0"/>
                <a:cs typeface="Arial" charset="0"/>
              </a:rPr>
              <a:t>Затем вскинуть вверх руки с растопыренными пальцами, которых, как известно, </a:t>
            </a:r>
          </a:p>
          <a:p>
            <a:pPr algn="ctr">
              <a:lnSpc>
                <a:spcPct val="150000"/>
              </a:lnSpc>
            </a:pPr>
            <a:r>
              <a:rPr lang="ru-RU" sz="2400" b="1" i="1" dirty="0">
                <a:solidFill>
                  <a:srgbClr val="002060"/>
                </a:solidFill>
                <a:ea typeface="Times New Roman" pitchFamily="18" charset="0"/>
                <a:cs typeface="Arial" charset="0"/>
              </a:rPr>
              <a:t>по пять на каждой руке,</a:t>
            </a:r>
          </a:p>
          <a:p>
            <a:pPr algn="ctr">
              <a:lnSpc>
                <a:spcPct val="150000"/>
              </a:lnSpc>
            </a:pPr>
            <a:r>
              <a:rPr lang="ru-RU" sz="2400" b="1" i="1" dirty="0">
                <a:solidFill>
                  <a:srgbClr val="002060"/>
                </a:solidFill>
                <a:ea typeface="Times New Roman" pitchFamily="18" charset="0"/>
                <a:cs typeface="Arial" charset="0"/>
              </a:rPr>
              <a:t> и которые также символизируют отметку</a:t>
            </a:r>
          </a:p>
          <a:p>
            <a:pPr algn="ctr">
              <a:lnSpc>
                <a:spcPct val="150000"/>
              </a:lnSpc>
            </a:pPr>
            <a:r>
              <a:rPr lang="ru-RU" sz="2400" b="1" i="1" dirty="0">
                <a:solidFill>
                  <a:srgbClr val="00B0F0"/>
                </a:solidFill>
                <a:ea typeface="Times New Roman" pitchFamily="18" charset="0"/>
                <a:cs typeface="Arial" charset="0"/>
              </a:rPr>
              <a:t> </a:t>
            </a:r>
            <a:r>
              <a:rPr lang="ru-RU" sz="2400" b="1" i="1" dirty="0">
                <a:solidFill>
                  <a:srgbClr val="C00000"/>
                </a:solidFill>
                <a:ea typeface="Times New Roman" pitchFamily="18" charset="0"/>
                <a:cs typeface="Arial" charset="0"/>
              </a:rPr>
              <a:t>"5".</a:t>
            </a:r>
          </a:p>
        </p:txBody>
      </p:sp>
      <p:sp>
        <p:nvSpPr>
          <p:cNvPr id="15365" name="Прямоугольник 5"/>
          <p:cNvSpPr>
            <a:spLocks noChangeArrowheads="1"/>
          </p:cNvSpPr>
          <p:nvPr/>
        </p:nvSpPr>
        <p:spPr bwMode="auto">
          <a:xfrm>
            <a:off x="1857375" y="428625"/>
            <a:ext cx="42148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ea typeface="Times New Roman" pitchFamily="18" charset="0"/>
                <a:cs typeface="Arial" charset="0"/>
              </a:rPr>
              <a:t>           </a:t>
            </a:r>
            <a:r>
              <a:rPr lang="ru-RU" sz="3200" b="1" i="1">
                <a:solidFill>
                  <a:srgbClr val="FF0000"/>
                </a:solidFill>
                <a:ea typeface="Times New Roman" pitchFamily="18" charset="0"/>
                <a:cs typeface="Arial" charset="0"/>
              </a:rPr>
              <a:t>Ритуал </a:t>
            </a:r>
            <a:r>
              <a:rPr lang="ru-RU" sz="3200" b="1" i="1">
                <a:ea typeface="Times New Roman" pitchFamily="18" charset="0"/>
                <a:cs typeface="Arial" charset="0"/>
              </a:rPr>
              <a:t> </a:t>
            </a:r>
            <a:r>
              <a:rPr lang="ru-RU" sz="3200" b="1" i="1">
                <a:solidFill>
                  <a:srgbClr val="FF0000"/>
                </a:solidFill>
                <a:ea typeface="Times New Roman" pitchFamily="18" charset="0"/>
                <a:cs typeface="Arial" charset="0"/>
              </a:rPr>
              <a:t>№ 2. </a:t>
            </a:r>
            <a:endParaRPr lang="ru-RU" sz="3200">
              <a:solidFill>
                <a:srgbClr val="FF0000"/>
              </a:solidFill>
              <a:latin typeface="Calibri" pitchFamily="34" charset="0"/>
              <a:ea typeface="Times New Roman" pitchFamily="18" charset="0"/>
              <a:cs typeface="Arial" charset="0"/>
            </a:endParaRPr>
          </a:p>
        </p:txBody>
      </p:sp>
      <p:pic>
        <p:nvPicPr>
          <p:cNvPr id="15366" name="Рисунок 6" descr="#u2e5839e851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8" y="5857875"/>
            <a:ext cx="4445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Рисунок 7" descr="#u2e5839e851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313" y="3071813"/>
            <a:ext cx="4445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Рисунок 8" descr="#u2e5839e851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3571875"/>
            <a:ext cx="4445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Рисунок 9" descr="#u2e5839e851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63" y="3000375"/>
            <a:ext cx="4445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Рисунок 10" descr="#u2e5839e851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13" y="1000125"/>
            <a:ext cx="4445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/>
              <a:t/>
            </a:r>
            <a:br>
              <a:rPr lang="ru-RU" sz="2200" b="1" dirty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3600" b="1" dirty="0" smtClean="0">
                <a:solidFill>
                  <a:srgbClr val="C00000"/>
                </a:solidFill>
              </a:rPr>
              <a:t>Ритуал </a:t>
            </a:r>
            <a:r>
              <a:rPr lang="ru-RU" sz="3600" b="1" dirty="0">
                <a:solidFill>
                  <a:srgbClr val="C00000"/>
                </a:solidFill>
              </a:rPr>
              <a:t>№ </a:t>
            </a:r>
            <a:r>
              <a:rPr lang="ru-RU" sz="3600" b="1" dirty="0" smtClean="0">
                <a:solidFill>
                  <a:srgbClr val="C00000"/>
                </a:solidFill>
              </a:rPr>
              <a:t>3</a:t>
            </a: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3600" b="1" dirty="0" smtClean="0">
                <a:solidFill>
                  <a:srgbClr val="C00000"/>
                </a:solidFill>
              </a:rPr>
              <a:t>Ритуал </a:t>
            </a:r>
            <a:r>
              <a:rPr lang="ru-RU" sz="3600" b="1" dirty="0">
                <a:solidFill>
                  <a:srgbClr val="C00000"/>
                </a:solidFill>
              </a:rPr>
              <a:t>отказа от враждебных намерений. 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/>
            </a:r>
            <a:br>
              <a:rPr lang="ru-RU" sz="3600" b="1" dirty="0">
                <a:solidFill>
                  <a:srgbClr val="C00000"/>
                </a:solidFill>
              </a:rPr>
            </a:b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6388" name="Прямоугольник 8"/>
          <p:cNvSpPr>
            <a:spLocks noChangeArrowheads="1"/>
          </p:cNvSpPr>
          <p:nvPr/>
        </p:nvSpPr>
        <p:spPr bwMode="auto">
          <a:xfrm>
            <a:off x="785813" y="2071688"/>
            <a:ext cx="8001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 </a:t>
            </a:r>
            <a:r>
              <a:rPr lang="ru-RU" sz="4000" b="1" i="1">
                <a:solidFill>
                  <a:srgbClr val="002060"/>
                </a:solidFill>
                <a:latin typeface="Calibri" pitchFamily="34" charset="0"/>
              </a:rPr>
              <a:t>Пожалуйста, все, сидящие за партами парами, наступите одновременно друг другу на ногу. Вследствие этого священнодействия вам гарантировано избежание ссор и конфликтов друг с другом.</a:t>
            </a:r>
            <a:r>
              <a:rPr lang="ru-RU" sz="4000" b="1" i="1">
                <a:solidFill>
                  <a:srgbClr val="00B050"/>
                </a:solidFill>
                <a:latin typeface="Calibri" pitchFamily="34" charset="0"/>
              </a:rPr>
              <a:t/>
            </a:r>
            <a:br>
              <a:rPr lang="ru-RU" sz="4000" b="1" i="1">
                <a:solidFill>
                  <a:srgbClr val="00B050"/>
                </a:solidFill>
                <a:latin typeface="Calibri" pitchFamily="34" charset="0"/>
              </a:rPr>
            </a:br>
            <a:r>
              <a:rPr lang="ru-RU" sz="4000" b="1" i="1">
                <a:solidFill>
                  <a:srgbClr val="00B050"/>
                </a:solidFill>
                <a:latin typeface="Calibri" pitchFamily="34" charset="0"/>
              </a:rPr>
              <a:t> </a:t>
            </a:r>
          </a:p>
        </p:txBody>
      </p:sp>
      <p:pic>
        <p:nvPicPr>
          <p:cNvPr id="16389" name="Рисунок 4" descr="#u311e40fb75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2655622">
            <a:off x="4756150" y="1844675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Содержимое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ЧТО ГОД УЧЕБНЫЙ ВАМ ПРОРОЧИТ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1. Хронические недосыпания 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2. Непредвиденные вызовы родителей в школу. 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3. Временную амнезию во время ответов у доски. 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4. Циклические (в конце каждой четверти) припадки любви к школьным учителям. 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5. Быть героем школьных историй. 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6. Славу победителя в школьном кроссе.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 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Содержимое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ЧЕГО СТОИТ ОПАСАТЬСЯ В НАСТУПИВШЕМ УЧЕБНОМ ГОДУ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1. Своего острого языка 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2. Перемен в личной жизни, которые произойдут на большой перемене. 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3. Овладения навыками пользователя компьютера и его повышенного интереса к дискам с коллекциями ученических сочинений учителем литературы.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4. Потерять учебник по геометрии. 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5. Приводящего в восторг ощущения свободного полета при своем падении в глазах учителя химии. 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6. Однажды весной прийти в школу в свитере наизнанку и не заметить этого.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500" y="1500188"/>
            <a:ext cx="8229600" cy="4668837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700" dirty="0" smtClean="0"/>
              <a:t>                                    </a:t>
            </a:r>
            <a:endParaRPr lang="ru-RU" sz="17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b="1" i="1" dirty="0" smtClean="0">
                <a:solidFill>
                  <a:srgbClr val="00B0F0"/>
                </a:solidFill>
              </a:rPr>
              <a:t>               </a:t>
            </a:r>
            <a:r>
              <a:rPr lang="ru-RU" sz="3000" b="1" i="1" dirty="0" smtClean="0">
                <a:solidFill>
                  <a:srgbClr val="002060"/>
                </a:solidFill>
              </a:rPr>
              <a:t>1</a:t>
            </a:r>
            <a:r>
              <a:rPr lang="ru-RU" sz="3000" b="1" i="1" dirty="0">
                <a:solidFill>
                  <a:srgbClr val="002060"/>
                </a:solidFill>
              </a:rPr>
              <a:t>. Вы – яркая незаурядная личность.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i="1" dirty="0" smtClean="0">
                <a:solidFill>
                  <a:srgbClr val="002060"/>
                </a:solidFill>
              </a:rPr>
              <a:t>               2</a:t>
            </a:r>
            <a:r>
              <a:rPr lang="ru-RU" sz="3000" b="1" i="1" dirty="0">
                <a:solidFill>
                  <a:srgbClr val="002060"/>
                </a:solidFill>
              </a:rPr>
              <a:t>. Величайший из лодырей всех </a:t>
            </a:r>
            <a:r>
              <a:rPr lang="ru-RU" sz="3000" b="1" i="1" dirty="0" smtClean="0">
                <a:solidFill>
                  <a:srgbClr val="002060"/>
                </a:solidFill>
              </a:rPr>
              <a:t>лет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i="1" dirty="0">
                <a:solidFill>
                  <a:srgbClr val="002060"/>
                </a:solidFill>
              </a:rPr>
              <a:t> </a:t>
            </a:r>
            <a:r>
              <a:rPr lang="ru-RU" sz="3000" b="1" i="1" dirty="0" smtClean="0">
                <a:solidFill>
                  <a:srgbClr val="002060"/>
                </a:solidFill>
              </a:rPr>
              <a:t>                    и </a:t>
            </a:r>
            <a:r>
              <a:rPr lang="ru-RU" sz="3000" b="1" i="1" dirty="0">
                <a:solidFill>
                  <a:srgbClr val="002060"/>
                </a:solidFill>
              </a:rPr>
              <a:t>классов.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i="1" dirty="0" smtClean="0">
                <a:solidFill>
                  <a:srgbClr val="002060"/>
                </a:solidFill>
              </a:rPr>
              <a:t>              3. </a:t>
            </a:r>
            <a:r>
              <a:rPr lang="ru-RU" sz="3000" b="1" i="1" dirty="0">
                <a:solidFill>
                  <a:srgbClr val="002060"/>
                </a:solidFill>
              </a:rPr>
              <a:t>Лучше бы вам этого не знать.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i="1" dirty="0" smtClean="0">
                <a:solidFill>
                  <a:srgbClr val="002060"/>
                </a:solidFill>
              </a:rPr>
              <a:t>              4. Для этого класса вы слишком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i="1" dirty="0" smtClean="0">
                <a:solidFill>
                  <a:srgbClr val="002060"/>
                </a:solidFill>
              </a:rPr>
              <a:t>                          интеллигентны.</a:t>
            </a:r>
            <a:endParaRPr lang="ru-RU" sz="3000" b="1" i="1" dirty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i="1" dirty="0" smtClean="0">
                <a:solidFill>
                  <a:srgbClr val="002060"/>
                </a:solidFill>
              </a:rPr>
              <a:t>             5</a:t>
            </a:r>
            <a:r>
              <a:rPr lang="ru-RU" sz="3000" b="1" i="1" dirty="0">
                <a:solidFill>
                  <a:srgbClr val="002060"/>
                </a:solidFill>
              </a:rPr>
              <a:t>. Мастер разводить мелкую философию на </a:t>
            </a:r>
            <a:endParaRPr lang="ru-RU" sz="3000" b="1" i="1" dirty="0" smtClean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i="1" dirty="0">
                <a:solidFill>
                  <a:srgbClr val="002060"/>
                </a:solidFill>
              </a:rPr>
              <a:t> </a:t>
            </a:r>
            <a:r>
              <a:rPr lang="ru-RU" sz="3000" b="1" i="1" dirty="0" smtClean="0">
                <a:solidFill>
                  <a:srgbClr val="002060"/>
                </a:solidFill>
              </a:rPr>
              <a:t>                                  глубоких     местах</a:t>
            </a:r>
            <a:r>
              <a:rPr lang="ru-RU" sz="3000" b="1" i="1" dirty="0">
                <a:solidFill>
                  <a:srgbClr val="002060"/>
                </a:solidFill>
              </a:rPr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i="1" dirty="0" smtClean="0">
                <a:solidFill>
                  <a:srgbClr val="002060"/>
                </a:solidFill>
              </a:rPr>
              <a:t>             6</a:t>
            </a:r>
            <a:r>
              <a:rPr lang="ru-RU" sz="3000" b="1" i="1" dirty="0">
                <a:solidFill>
                  <a:srgbClr val="002060"/>
                </a:solidFill>
              </a:rPr>
              <a:t>. Бывают ученики сложнее, но редко.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b="1" i="1" dirty="0">
                <a:solidFill>
                  <a:srgbClr val="00B0F0"/>
                </a:solidFill>
              </a:rPr>
              <a:t> 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800" i="1" dirty="0"/>
          </a:p>
        </p:txBody>
      </p:sp>
      <p:sp>
        <p:nvSpPr>
          <p:cNvPr id="19461" name="Прямоугольник 5"/>
          <p:cNvSpPr>
            <a:spLocks noChangeArrowheads="1"/>
          </p:cNvSpPr>
          <p:nvPr/>
        </p:nvSpPr>
        <p:spPr bwMode="auto">
          <a:xfrm>
            <a:off x="1500188" y="500063"/>
            <a:ext cx="6786562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C000"/>
                </a:solidFill>
                <a:latin typeface="Calibri" pitchFamily="34" charset="0"/>
              </a:rPr>
              <a:t>        </a:t>
            </a:r>
          </a:p>
          <a:p>
            <a:r>
              <a:rPr lang="ru-RU" sz="3200" b="1">
                <a:solidFill>
                  <a:srgbClr val="FFC000"/>
                </a:solidFill>
                <a:latin typeface="Calibri" pitchFamily="34" charset="0"/>
              </a:rPr>
              <a:t>     </a:t>
            </a:r>
            <a:r>
              <a:rPr lang="ru-RU" sz="2400" b="1">
                <a:solidFill>
                  <a:srgbClr val="FF0000"/>
                </a:solidFill>
                <a:latin typeface="Calibri" pitchFamily="34" charset="0"/>
              </a:rPr>
              <a:t>ЧТО О ВАС ГОВОРЯТ УЧИТЕЛЯ</a:t>
            </a:r>
          </a:p>
          <a:p>
            <a:r>
              <a:rPr lang="ru-RU" sz="2400" b="1">
                <a:solidFill>
                  <a:srgbClr val="FF0000"/>
                </a:solidFill>
                <a:latin typeface="Calibri" pitchFamily="34" charset="0"/>
              </a:rPr>
              <a:t> (выберите подходящий вариант)  </a:t>
            </a:r>
          </a:p>
        </p:txBody>
      </p:sp>
      <p:pic>
        <p:nvPicPr>
          <p:cNvPr id="19462" name="Рисунок 6" descr="#u2e5839e851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642938"/>
            <a:ext cx="73025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Рисунок 7" descr="#u2e5839e851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5000625"/>
            <a:ext cx="12858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Рисунок 8" descr="#u2e5839e851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0" y="3429000"/>
            <a:ext cx="99853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Рисунок 9" descr="#u2e5839e851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00" y="714375"/>
            <a:ext cx="13573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Рисунок 10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571750"/>
            <a:ext cx="571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7" name="Рисунок 11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75" y="3714750"/>
            <a:ext cx="571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Рисунок 12" descr="#u311e40fb75s#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186113">
            <a:off x="2032000" y="2543175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9" name="Рисунок 13" descr="#u311e40fb75s#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630394">
            <a:off x="6454775" y="5299075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0" name="Рисунок 14" descr="#u311e40fb75s#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818155">
            <a:off x="4740275" y="14414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92868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>
                <a:solidFill>
                  <a:srgbClr val="FF0000"/>
                </a:solidFill>
              </a:rPr>
              <a:t>ЧТО О ТЕБЕ ДУМАЮТ ОДНОКЛАССНИКИ</a:t>
            </a:r>
            <a:r>
              <a:rPr lang="ru-RU" sz="3600" b="1" dirty="0" smtClean="0">
                <a:solidFill>
                  <a:srgbClr val="00B050"/>
                </a:solidFill>
              </a:rPr>
              <a:t/>
            </a:r>
            <a:br>
              <a:rPr lang="ru-RU" sz="3600" b="1" dirty="0" smtClean="0">
                <a:solidFill>
                  <a:srgbClr val="00B050"/>
                </a:solidFill>
              </a:rPr>
            </a:br>
            <a:r>
              <a:rPr lang="ru-RU" dirty="0" smtClean="0"/>
              <a:t>(выберите подходящий вариант)</a:t>
            </a:r>
            <a:r>
              <a:rPr lang="ru-RU" b="1" dirty="0" smtClean="0">
                <a:solidFill>
                  <a:srgbClr val="00B050"/>
                </a:solidFill>
              </a:rPr>
              <a:t/>
            </a:r>
            <a:br>
              <a:rPr lang="ru-RU" b="1" dirty="0" smtClean="0">
                <a:solidFill>
                  <a:srgbClr val="00B050"/>
                </a:solidFill>
              </a:rPr>
            </a:b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69741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>
                <a:solidFill>
                  <a:srgbClr val="FF0000"/>
                </a:solidFill>
              </a:rPr>
              <a:t>1</a:t>
            </a:r>
            <a:r>
              <a:rPr lang="ru-RU" b="1" i="1" dirty="0">
                <a:solidFill>
                  <a:srgbClr val="FF0000"/>
                </a:solidFill>
              </a:rPr>
              <a:t>. Мы за тобой, как за каменной стеной.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>
                <a:solidFill>
                  <a:srgbClr val="FF0000"/>
                </a:solidFill>
              </a:rPr>
              <a:t>2. Нам не жить друг без друга.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>
                <a:solidFill>
                  <a:srgbClr val="FF0000"/>
                </a:solidFill>
              </a:rPr>
              <a:t>3. Зачем, зачем на белом свете есть безответная любовь?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>
                <a:solidFill>
                  <a:srgbClr val="FF0000"/>
                </a:solidFill>
              </a:rPr>
              <a:t>4. Конечно, ты не </a:t>
            </a:r>
            <a:r>
              <a:rPr lang="ru-RU" b="1" i="1" dirty="0" err="1">
                <a:solidFill>
                  <a:srgbClr val="FF0000"/>
                </a:solidFill>
              </a:rPr>
              <a:t>Ди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b="1" i="1" dirty="0" err="1">
                <a:solidFill>
                  <a:srgbClr val="FF0000"/>
                </a:solidFill>
              </a:rPr>
              <a:t>Каприо</a:t>
            </a:r>
            <a:r>
              <a:rPr lang="ru-RU" b="1" i="1" dirty="0">
                <a:solidFill>
                  <a:srgbClr val="FF0000"/>
                </a:solidFill>
              </a:rPr>
              <a:t>, но тоже ничего.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>
                <a:solidFill>
                  <a:srgbClr val="FF0000"/>
                </a:solidFill>
              </a:rPr>
              <a:t>5. Будь чуть-чуть добрее к людям.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>
                <a:solidFill>
                  <a:srgbClr val="FF0000"/>
                </a:solidFill>
              </a:rPr>
              <a:t>6. С тобой можно идти в разведку.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>
                <a:solidFill>
                  <a:srgbClr val="92D050"/>
                </a:solidFill>
              </a:rPr>
              <a:t> 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20485" name="Рисунок 4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63" y="857250"/>
            <a:ext cx="571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Рисунок 5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813" y="2500313"/>
            <a:ext cx="5715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Рисунок 6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0" y="4143375"/>
            <a:ext cx="571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Рисунок 7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50" y="1643063"/>
            <a:ext cx="571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Рисунок 1" descr="http://dp.odnoklassniki.ru/getImage?photoId=364547558158&amp;type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619047">
            <a:off x="769938" y="6027738"/>
            <a:ext cx="57467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Администратор\Рабочий стол\личные\Мои рисунки\Природа\Жизнь\000385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88"/>
            <a:ext cx="8229600" cy="4889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i="1" dirty="0" smtClean="0"/>
              <a:t>Приметы и суеверия 11 </a:t>
            </a:r>
            <a:r>
              <a:rPr lang="ru-RU" b="1" i="1" dirty="0" smtClean="0"/>
              <a:t>класса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Пяти четвертям не бывать. А четырех не миновать!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Съевшего слишком много бутербродов постигнет тяжелая участь!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Руки чешутся перед дракой – шея после!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Грозный вид классного руководителя, разглядывавшего после очередного учебного дня журнал предвещает бурю в отдельно взятом кабинете.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Чужой учитель, внезапно появившийся в кабинете грозит «приятным» разговором со своим.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Поцелуй в правую щечку говорит о примирении       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Если из окна 33 кабинета слышен вой, крики и вылетают разные предметы- это урок в самом разгаре.</a:t>
            </a:r>
            <a:endParaRPr lang="ru-RU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Documents and Settings\Администратор\Рабочий стол\личные\Мои рисунки\Природа\Жизнь\000385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90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785813"/>
            <a:ext cx="8229600" cy="5840412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Если сфотографироваться с классным руководителем под ручку в начале учебного дня – получишь три 5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Носить мальчиков на руках- напрасный труд!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/>
              <a:t>К</a:t>
            </a:r>
            <a:r>
              <a:rPr lang="ru-RU" b="1" dirty="0" smtClean="0"/>
              <a:t>огда 4 друга списывают с одной тетради- это к разлуке!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Чтобы вас не вызвали к доске, нужно закрыть оба глаза и скрестить пальцы на обеих руках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Существует поверье, что если учитель поставит за один день в одном классе более 10 двоек, то ей грозит тяжелая психическая болезнь.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6215062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None/>
              <a:defRPr/>
            </a:pPr>
            <a:endParaRPr lang="ru-RU" b="1" dirty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buNone/>
              <a:defRPr/>
            </a:pPr>
            <a:r>
              <a:rPr lang="ru-RU" b="1" dirty="0" smtClean="0">
                <a:solidFill>
                  <a:srgbClr val="002060"/>
                </a:solidFill>
              </a:rPr>
              <a:t>   Вымывшего </a:t>
            </a:r>
            <a:r>
              <a:rPr lang="ru-RU" b="1" dirty="0" smtClean="0">
                <a:solidFill>
                  <a:srgbClr val="002060"/>
                </a:solidFill>
              </a:rPr>
              <a:t>весь класс </a:t>
            </a:r>
            <a:r>
              <a:rPr lang="ru-RU" b="1" dirty="0">
                <a:solidFill>
                  <a:srgbClr val="002060"/>
                </a:solidFill>
              </a:rPr>
              <a:t>ждет любовь классного руководителя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</a:rPr>
              <a:t>Оставленный мусор в классе – это к двойке по английскому языку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</a:rPr>
              <a:t>Очень вкусная пицца, испеченная для не очень вежливых мальчиков, будет съедена тем, только теми, кто ее пек!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</a:rPr>
              <a:t>Тяга к знаниям, обнаруженная к концу учебного года – к теплым солнечным дням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</a:rPr>
              <a:t>Приходящего вовремя в школу ждет удача, а опаздывающего уже нет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23556" name="Рисунок 3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00" y="857250"/>
            <a:ext cx="617538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Рисунок 4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25" y="357188"/>
            <a:ext cx="760413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Рисунок 5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38" y="714375"/>
            <a:ext cx="6889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Рисунок 6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313" y="857250"/>
            <a:ext cx="617537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Рисунок 7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214313"/>
            <a:ext cx="617537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Рисунок 8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38" y="5143500"/>
            <a:ext cx="642937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Рисунок 9" descr="#u311e40fb75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372482">
            <a:off x="6623050" y="7175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3" name="Рисунок 10" descr="#u311e40fb75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818155">
            <a:off x="7480300" y="44323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4" name="Рисунок 11" descr="#u311e40fb75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21850">
            <a:off x="693738" y="3717925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6357938"/>
          </a:xfrm>
        </p:spPr>
        <p:txBody>
          <a:bodyPr/>
          <a:lstStyle/>
          <a:p>
            <a:r>
              <a:rPr lang="ru-RU" b="1" smtClean="0">
                <a:solidFill>
                  <a:srgbClr val="002060"/>
                </a:solidFill>
              </a:rPr>
              <a:t>Чистая или красиво исписанная доска предвещает хорошее настроение классного руководителя  </a:t>
            </a:r>
          </a:p>
          <a:p>
            <a:r>
              <a:rPr lang="ru-RU" b="1" smtClean="0">
                <a:solidFill>
                  <a:srgbClr val="002060"/>
                </a:solidFill>
              </a:rPr>
              <a:t>Плохая погода может испортить настрое-</a:t>
            </a:r>
          </a:p>
          <a:p>
            <a:pPr>
              <a:buFont typeface="Arial" charset="0"/>
              <a:buNone/>
            </a:pPr>
            <a:r>
              <a:rPr lang="ru-RU" b="1" smtClean="0">
                <a:solidFill>
                  <a:srgbClr val="002060"/>
                </a:solidFill>
              </a:rPr>
              <a:t>   ние тому, кто предсказывал хорошую. </a:t>
            </a:r>
          </a:p>
          <a:p>
            <a:r>
              <a:rPr lang="ru-RU" b="1" smtClean="0">
                <a:solidFill>
                  <a:srgbClr val="002060"/>
                </a:solidFill>
              </a:rPr>
              <a:t>Если у вас списывает сосед справа - плюньте трижды через правое плечо, если слева - через левое</a:t>
            </a:r>
          </a:p>
          <a:p>
            <a:r>
              <a:rPr lang="ru-RU" b="1" smtClean="0">
                <a:solidFill>
                  <a:srgbClr val="002060"/>
                </a:solidFill>
              </a:rPr>
              <a:t>Бесплатные завтраки - путь к увеличению талии </a:t>
            </a:r>
          </a:p>
          <a:p>
            <a:endParaRPr lang="ru-RU" smtClean="0"/>
          </a:p>
        </p:txBody>
      </p:sp>
      <p:pic>
        <p:nvPicPr>
          <p:cNvPr id="24580" name="Рисунок 3" descr="#u311e40fb75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7327">
            <a:off x="1193800" y="360363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Рисунок 4" descr="#u311e40fb75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818155">
            <a:off x="4551363" y="55753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Рисунок 5" descr="#u311e40fb75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818155">
            <a:off x="7605713" y="1422400"/>
            <a:ext cx="315912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Рисунок 3" descr="украсить воздушными шарами школу"/>
          <p:cNvPicPr>
            <a:picLocks noChangeAspect="1" noChangeArrowheads="1"/>
          </p:cNvPicPr>
          <p:nvPr/>
        </p:nvPicPr>
        <p:blipFill>
          <a:blip r:embed="rId2" cstate="print">
            <a:lum bright="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</a:rPr>
              <a:t>ГОВОРЯТ УЧИТЕЛЯ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0724" name="Содержимое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6000750"/>
          </a:xfrm>
        </p:spPr>
        <p:txBody>
          <a:bodyPr/>
          <a:lstStyle/>
          <a:p>
            <a:r>
              <a:rPr lang="ru-RU" b="1" i="1" smtClean="0">
                <a:solidFill>
                  <a:srgbClr val="002060"/>
                </a:solidFill>
              </a:rPr>
              <a:t>-Чтобы дежурных нашли и вымыли!</a:t>
            </a:r>
          </a:p>
          <a:p>
            <a:r>
              <a:rPr lang="ru-RU" b="1" i="1" smtClean="0">
                <a:solidFill>
                  <a:srgbClr val="002060"/>
                </a:solidFill>
              </a:rPr>
              <a:t>- Ваше место находится в другом месте.</a:t>
            </a:r>
          </a:p>
          <a:p>
            <a:r>
              <a:rPr lang="ru-RU" b="1" i="1" smtClean="0">
                <a:solidFill>
                  <a:srgbClr val="002060"/>
                </a:solidFill>
              </a:rPr>
              <a:t>- Домашнее задание: прочитать и попробовать понять.</a:t>
            </a:r>
          </a:p>
          <a:p>
            <a:r>
              <a:rPr lang="ru-RU" b="1" i="1" smtClean="0">
                <a:solidFill>
                  <a:srgbClr val="002060"/>
                </a:solidFill>
              </a:rPr>
              <a:t>- Отчего ты такой умный? Ты вундеркинд или киндерсюрприз?</a:t>
            </a:r>
          </a:p>
          <a:p>
            <a:r>
              <a:rPr lang="ru-RU" b="1" i="1" smtClean="0">
                <a:solidFill>
                  <a:srgbClr val="002060"/>
                </a:solidFill>
              </a:rPr>
              <a:t>- Как вы дома готовились? Плаваете стоите!</a:t>
            </a:r>
          </a:p>
          <a:p>
            <a:r>
              <a:rPr lang="ru-RU" b="1" i="1" smtClean="0">
                <a:solidFill>
                  <a:srgbClr val="002060"/>
                </a:solidFill>
              </a:rPr>
              <a:t>- Молодец! Хотела поставить пятерочку, но поставлю хорошую, твердую двойку!</a:t>
            </a:r>
          </a:p>
          <a:p>
            <a:endParaRPr lang="ru-RU" sz="2000" b="1" i="1" smtClean="0">
              <a:solidFill>
                <a:srgbClr val="00B050"/>
              </a:solidFill>
            </a:endParaRPr>
          </a:p>
        </p:txBody>
      </p:sp>
      <p:pic>
        <p:nvPicPr>
          <p:cNvPr id="30725" name="Рисунок 4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75" y="1643063"/>
            <a:ext cx="571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Рисунок 5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25" y="1643063"/>
            <a:ext cx="571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Рисунок 6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63" y="1071563"/>
            <a:ext cx="571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Рисунок 7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2571750"/>
            <a:ext cx="571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Рисунок 8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38" y="3000375"/>
            <a:ext cx="571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0" name="Рисунок 9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86688" y="5357813"/>
            <a:ext cx="571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1" name="Рисунок 10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313" y="4857750"/>
            <a:ext cx="5715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2" name="Рисунок 11" descr="#u311e40fb75s#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526320">
            <a:off x="5499100" y="1625600"/>
            <a:ext cx="381000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3" name="Рисунок 12" descr="#u311e40fb75s#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72473">
            <a:off x="954088" y="2655888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Заголовок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857250"/>
          </a:xfrm>
        </p:spPr>
        <p:txBody>
          <a:bodyPr/>
          <a:lstStyle/>
          <a:p>
            <a:r>
              <a:rPr lang="ru-RU" b="1" smtClean="0">
                <a:solidFill>
                  <a:srgbClr val="C00000"/>
                </a:solidFill>
              </a:rPr>
              <a:t>Ученический сленг</a:t>
            </a:r>
          </a:p>
        </p:txBody>
      </p:sp>
      <p:sp>
        <p:nvSpPr>
          <p:cNvPr id="32772" name="Содержимое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5286375"/>
          </a:xfrm>
        </p:spPr>
        <p:txBody>
          <a:bodyPr/>
          <a:lstStyle/>
          <a:p>
            <a:pPr algn="just">
              <a:buFont typeface="Arial" charset="0"/>
              <a:buNone/>
            </a:pPr>
            <a:r>
              <a:rPr lang="ru-RU" sz="2900" b="1" i="1" smtClean="0">
                <a:solidFill>
                  <a:srgbClr val="C00000"/>
                </a:solidFill>
              </a:rPr>
              <a:t>                        </a:t>
            </a:r>
            <a:endParaRPr lang="ru-RU" sz="2900" i="1" smtClean="0">
              <a:solidFill>
                <a:srgbClr val="C00000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900" b="1" i="1" smtClean="0">
                <a:solidFill>
                  <a:srgbClr val="C00000"/>
                </a:solidFill>
              </a:rPr>
              <a:t>     </a:t>
            </a:r>
            <a:r>
              <a:rPr lang="ru-RU" sz="2800" b="1" i="1" smtClean="0">
                <a:solidFill>
                  <a:srgbClr val="C00000"/>
                </a:solidFill>
              </a:rPr>
              <a:t>УЧЕБНЫЙ ГОД  - хождение по мукам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800" b="1" i="1" smtClean="0">
                <a:solidFill>
                  <a:srgbClr val="C00000"/>
                </a:solidFill>
              </a:rPr>
              <a:t>     ЗВОНОК НА УРОК - гром гремит, кусты трясутся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800" b="1" i="1" smtClean="0">
                <a:solidFill>
                  <a:srgbClr val="C00000"/>
                </a:solidFill>
              </a:rPr>
              <a:t>     ПРИХОД УЧИТЕЛЯ -- встать, суд идёт.   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800" b="1" i="1" smtClean="0">
                <a:solidFill>
                  <a:srgbClr val="C00000"/>
                </a:solidFill>
              </a:rPr>
              <a:t>    УЧИТЕЛЬ И УЧЕНИКИ - Али-Баба и 40 разбойников.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800" b="1" i="1" smtClean="0">
                <a:solidFill>
                  <a:srgbClr val="C00000"/>
                </a:solidFill>
              </a:rPr>
              <a:t>     УЧЕНИКИ НА УРОКЕ -- всадники без головы.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800" b="1" i="1" smtClean="0">
                <a:solidFill>
                  <a:srgbClr val="C00000"/>
                </a:solidFill>
              </a:rPr>
              <a:t>     УЧЕНИЦЫ НА УРОКЕ -- спящие красавицы.</a:t>
            </a:r>
          </a:p>
          <a:p>
            <a:pPr algn="just">
              <a:buFont typeface="Arial" charset="0"/>
              <a:buNone/>
            </a:pPr>
            <a:endParaRPr lang="ru-RU" sz="2600" b="1" i="1" smtClean="0">
              <a:solidFill>
                <a:srgbClr val="C00000"/>
              </a:solidFill>
            </a:endParaRPr>
          </a:p>
          <a:p>
            <a:endParaRPr lang="ru-RU" sz="2300" smtClean="0">
              <a:solidFill>
                <a:srgbClr val="C00000"/>
              </a:solidFill>
            </a:endParaRPr>
          </a:p>
        </p:txBody>
      </p:sp>
      <p:pic>
        <p:nvPicPr>
          <p:cNvPr id="32773" name="Рисунок 4" descr="#u311e40fb75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2987187">
            <a:off x="7123113" y="128905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Рисунок 5" descr="#u311e40fb75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8965">
            <a:off x="1265238" y="5789613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63"/>
            <a:ext cx="8229600" cy="6000750"/>
          </a:xfrm>
        </p:spPr>
        <p:txBody>
          <a:bodyPr rtlCol="0">
            <a:normAutofit fontScale="92500" lnSpcReduction="20000"/>
          </a:bodyPr>
          <a:lstStyle/>
          <a:p>
            <a:pPr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    ОТВЕТ У ДОСКИ -прямой репортаж с петлёй 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     на шее.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   ТОЧКА В ЖУРНАЛЕ - что несёт день грядущий.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   КОНТРОЛЬНАЯ - не имей 100 рублей, а имей 100 друзей.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    СПИСЫВАНИЕ -- дай бог скорости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    ДНЕВНИК -- книга жалоб и предложений.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   </a:t>
            </a:r>
            <a:r>
              <a:rPr lang="ru-RU" sz="2800" b="1" i="1" dirty="0" smtClean="0">
                <a:solidFill>
                  <a:srgbClr val="C00000"/>
                </a:solidFill>
              </a:rPr>
              <a:t>ОБЩИЙ ПОБЕГ С УРОКА -- никто не хотел умирать</a:t>
            </a:r>
            <a:r>
              <a:rPr lang="ru-RU" b="1" i="1" dirty="0" smtClean="0">
                <a:solidFill>
                  <a:srgbClr val="C00000"/>
                </a:solidFill>
              </a:rPr>
              <a:t>.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    КАБИНЕТ ДИРЕКТОРА –убойный отдел.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    ЗВОНОК С УРОКА -- любимая мелодия </a:t>
            </a:r>
            <a:endParaRPr lang="ru-RU" dirty="0"/>
          </a:p>
        </p:txBody>
      </p:sp>
      <p:pic>
        <p:nvPicPr>
          <p:cNvPr id="33796" name="Рисунок 3" descr="#u311e40fb75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818155">
            <a:off x="7337425" y="3360738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Рисунок 5" descr="#u311e40fb75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55724">
            <a:off x="2671763" y="4864100"/>
            <a:ext cx="3889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Содержимое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 smtClean="0"/>
              <a:t>Клятва учеников 11 </a:t>
            </a:r>
            <a:r>
              <a:rPr lang="ru-RU" sz="4800" b="1" dirty="0" smtClean="0"/>
              <a:t>класса</a:t>
            </a:r>
            <a:endParaRPr lang="ru-RU" sz="48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47688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6000" b="1" dirty="0" smtClean="0"/>
              <a:t>Мы, ученики </a:t>
            </a:r>
            <a:r>
              <a:rPr lang="ru-RU" sz="6000" b="1" dirty="0" smtClean="0"/>
              <a:t>11 класса  </a:t>
            </a:r>
            <a:r>
              <a:rPr lang="ru-RU" sz="6000" b="1" dirty="0" smtClean="0"/>
              <a:t>в день начала учебного года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/>
              <a:t>             клянемся: </a:t>
            </a:r>
            <a:endParaRPr lang="ru-RU" sz="6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Содержимое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Содержимое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r>
              <a:rPr lang="ru-RU" sz="6600" b="1" smtClean="0"/>
              <a:t>Никогда не ходить в школу...</a:t>
            </a:r>
          </a:p>
          <a:p>
            <a:pPr>
              <a:buFont typeface="Arial" charset="0"/>
              <a:buNone/>
            </a:pPr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Содержимое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Содержимое 2"/>
          <p:cNvSpPr>
            <a:spLocks noGrp="1"/>
          </p:cNvSpPr>
          <p:nvPr>
            <p:ph idx="1"/>
          </p:nvPr>
        </p:nvSpPr>
        <p:spPr>
          <a:xfrm>
            <a:off x="457200" y="571500"/>
            <a:ext cx="8229600" cy="55546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5400" b="1" smtClean="0"/>
              <a:t>...с невыученными уроками!</a:t>
            </a:r>
          </a:p>
          <a:p>
            <a:endParaRPr lang="ru-RU" sz="4400" b="1" smtClean="0"/>
          </a:p>
          <a:p>
            <a:endParaRPr lang="ru-RU" sz="4400" b="1" smtClean="0"/>
          </a:p>
          <a:p>
            <a:pPr algn="ctr">
              <a:buFont typeface="Arial" charset="0"/>
              <a:buNone/>
            </a:pPr>
            <a:r>
              <a:rPr lang="ru-RU" sz="6000" b="1" smtClean="0"/>
              <a:t>                           Клянемся!</a:t>
            </a:r>
          </a:p>
          <a:p>
            <a:endParaRPr lang="ru-RU" sz="4400" b="1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Содержимое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6897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6000" b="1" smtClean="0"/>
              <a:t>Никогда не здороваться с учителями...</a:t>
            </a:r>
          </a:p>
          <a:p>
            <a:pPr>
              <a:buFont typeface="Arial" charset="0"/>
              <a:buNone/>
            </a:pPr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Содержимое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8229600" cy="5697538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          </a:t>
            </a:r>
            <a:r>
              <a:rPr lang="ru-RU" sz="5400" b="1" dirty="0" smtClean="0"/>
              <a:t>...набив рот жвачкой!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54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54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54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54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400" b="1" dirty="0" smtClean="0"/>
              <a:t>                   Клянемся!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Содержимое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Содержимое 2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5400" b="1" smtClean="0"/>
              <a:t>  Никогда не заканчивать четверть...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Содержимое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6897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4800" b="1" smtClean="0"/>
              <a:t>               ..с плохими           оценками!</a:t>
            </a:r>
          </a:p>
          <a:p>
            <a:pPr>
              <a:buFont typeface="Arial" charset="0"/>
              <a:buNone/>
            </a:pPr>
            <a:endParaRPr lang="ru-RU" sz="4400" b="1" smtClean="0"/>
          </a:p>
          <a:p>
            <a:pPr>
              <a:buFont typeface="Arial" charset="0"/>
              <a:buNone/>
            </a:pPr>
            <a:endParaRPr lang="ru-RU" sz="4400" b="1" smtClean="0"/>
          </a:p>
          <a:p>
            <a:pPr>
              <a:buFont typeface="Arial" charset="0"/>
              <a:buNone/>
            </a:pPr>
            <a:endParaRPr lang="ru-RU" sz="4400" b="1" smtClean="0"/>
          </a:p>
          <a:p>
            <a:pPr>
              <a:buFont typeface="Arial" charset="0"/>
              <a:buNone/>
            </a:pPr>
            <a:r>
              <a:rPr lang="ru-RU" sz="5400" b="1" smtClean="0"/>
              <a:t>                     Клянемся!</a:t>
            </a:r>
          </a:p>
          <a:p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Содержимое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8229600" cy="569753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5400" b="1" smtClean="0"/>
              <a:t>Никогда не приглашать родителей на собрания...</a:t>
            </a:r>
          </a:p>
          <a:p>
            <a:pPr>
              <a:buFont typeface="Arial" charset="0"/>
              <a:buNone/>
            </a:pPr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Содержимое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6897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4800" b="1" smtClean="0"/>
              <a:t>...за пять минут до их начала!</a:t>
            </a:r>
          </a:p>
          <a:p>
            <a:pPr>
              <a:buFont typeface="Arial" charset="0"/>
              <a:buNone/>
            </a:pPr>
            <a:endParaRPr lang="ru-RU" sz="4800" b="1" smtClean="0"/>
          </a:p>
          <a:p>
            <a:pPr>
              <a:buFont typeface="Arial" charset="0"/>
              <a:buNone/>
            </a:pPr>
            <a:endParaRPr lang="ru-RU" sz="4800" b="1" smtClean="0"/>
          </a:p>
          <a:p>
            <a:pPr>
              <a:buFont typeface="Arial" charset="0"/>
              <a:buNone/>
            </a:pPr>
            <a:endParaRPr lang="ru-RU" sz="4800" b="1" smtClean="0"/>
          </a:p>
          <a:p>
            <a:pPr>
              <a:buFont typeface="Arial" charset="0"/>
              <a:buNone/>
            </a:pPr>
            <a:endParaRPr lang="ru-RU" sz="4800" b="1" smtClean="0"/>
          </a:p>
          <a:p>
            <a:pPr>
              <a:buFont typeface="Arial" charset="0"/>
              <a:buNone/>
            </a:pPr>
            <a:r>
              <a:rPr lang="ru-RU" sz="4800" b="1" smtClean="0"/>
              <a:t>                         Клянемся!</a:t>
            </a:r>
          </a:p>
          <a:p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Содержимое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6897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6000" b="1" smtClean="0"/>
              <a:t>Никогда не слушать учителей...</a:t>
            </a:r>
          </a:p>
          <a:p>
            <a:endParaRPr lang="ru-RU" sz="6000" b="1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Содержимое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63"/>
            <a:ext cx="8229600" cy="56261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400" b="1" dirty="0" smtClean="0"/>
              <a:t>                  ...в пол-уха!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54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400" b="1" dirty="0" smtClean="0"/>
              <a:t>                  Клянемся!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5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Содержимое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8229600" cy="569753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6600" b="1" smtClean="0"/>
              <a:t>Никогда не открывать дверь школы...</a:t>
            </a:r>
          </a:p>
          <a:p>
            <a:endParaRPr lang="ru-RU" sz="6600" b="1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Содержимое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Содержимое 2"/>
          <p:cNvSpPr>
            <a:spLocks noGrp="1"/>
          </p:cNvSpPr>
          <p:nvPr>
            <p:ph idx="1"/>
          </p:nvPr>
        </p:nvSpPr>
        <p:spPr>
          <a:xfrm>
            <a:off x="457200" y="500063"/>
            <a:ext cx="8229600" cy="56261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5400" b="1" smtClean="0"/>
              <a:t>...ударом ноги</a:t>
            </a:r>
          </a:p>
          <a:p>
            <a:pPr algn="ctr">
              <a:buFont typeface="Arial" charset="0"/>
              <a:buNone/>
            </a:pPr>
            <a:r>
              <a:rPr lang="ru-RU" sz="5400" b="1" smtClean="0"/>
              <a:t> Клянемся! </a:t>
            </a:r>
          </a:p>
          <a:p>
            <a:pPr algn="ctr">
              <a:buFont typeface="Arial" charset="0"/>
              <a:buNone/>
            </a:pPr>
            <a:r>
              <a:rPr lang="ru-RU" sz="5400" b="1" smtClean="0"/>
              <a:t>Клянемся! </a:t>
            </a:r>
          </a:p>
          <a:p>
            <a:pPr algn="ctr">
              <a:buFont typeface="Arial" charset="0"/>
              <a:buNone/>
            </a:pPr>
            <a:r>
              <a:rPr lang="ru-RU" sz="5400" b="1" smtClean="0"/>
              <a:t>Клянемся!</a:t>
            </a:r>
          </a:p>
          <a:p>
            <a:pPr algn="ctr">
              <a:buFont typeface="Arial" charset="0"/>
              <a:buNone/>
            </a:pPr>
            <a:r>
              <a:rPr lang="ru-RU" sz="5400" b="1" smtClean="0"/>
              <a:t> </a:t>
            </a:r>
          </a:p>
          <a:p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Заголовок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ru-RU" sz="2400" b="1" smtClean="0"/>
              <a:t/>
            </a:r>
            <a:br>
              <a:rPr lang="ru-RU" sz="2400" b="1" smtClean="0"/>
            </a:br>
            <a:r>
              <a:rPr lang="ru-RU" sz="2400" b="1" smtClean="0"/>
              <a:t/>
            </a:r>
            <a:br>
              <a:rPr lang="ru-RU" sz="2400" b="1" smtClean="0"/>
            </a:br>
            <a:r>
              <a:rPr lang="ru-RU" sz="2400" b="1" smtClean="0"/>
              <a:t/>
            </a:r>
            <a:br>
              <a:rPr lang="ru-RU" sz="2400" b="1" smtClean="0"/>
            </a:br>
            <a:r>
              <a:rPr lang="ru-RU" sz="2400" b="1" smtClean="0"/>
              <a:t/>
            </a:r>
            <a:br>
              <a:rPr lang="ru-RU" sz="2400" b="1" smtClean="0"/>
            </a:br>
            <a:r>
              <a:rPr lang="ru-RU" sz="2400" b="1" smtClean="0"/>
              <a:t/>
            </a:r>
            <a:br>
              <a:rPr lang="ru-RU" sz="2400" b="1" smtClean="0"/>
            </a:br>
            <a:r>
              <a:rPr lang="ru-RU" sz="2400" smtClean="0"/>
              <a:t/>
            </a:r>
            <a:br>
              <a:rPr lang="ru-RU" sz="2400" smtClean="0"/>
            </a:br>
            <a:endParaRPr lang="ru-RU" sz="2400" smtClean="0"/>
          </a:p>
        </p:txBody>
      </p:sp>
      <p:sp>
        <p:nvSpPr>
          <p:cNvPr id="48132" name="Содержимое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785812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smtClean="0">
                <a:solidFill>
                  <a:srgbClr val="002060"/>
                </a:solidFill>
              </a:rPr>
              <a:t>                                 Будущее.</a:t>
            </a:r>
            <a:endParaRPr lang="ru-RU" smtClean="0">
              <a:solidFill>
                <a:srgbClr val="002060"/>
              </a:solidFill>
            </a:endParaRPr>
          </a:p>
        </p:txBody>
      </p:sp>
      <p:sp>
        <p:nvSpPr>
          <p:cNvPr id="48133" name="Прямоугольник 3"/>
          <p:cNvSpPr>
            <a:spLocks noChangeArrowheads="1"/>
          </p:cNvSpPr>
          <p:nvPr/>
        </p:nvSpPr>
        <p:spPr bwMode="auto">
          <a:xfrm>
            <a:off x="428625" y="857250"/>
            <a:ext cx="8215313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Calibri" pitchFamily="34" charset="0"/>
              </a:rPr>
              <a:t>Вряд ли кто - то из вас станет утверждать, что наверняка знает, как сложится его дальнейшая жизнь или хотя бы ближайшее будущее. Будущее неизвестно никому. Мы можем лишь предполагать, как и что будет с нами в скором времени. А можно попробовать заглянуть в будущее, обратившись к предсказателям. </a:t>
            </a:r>
            <a:r>
              <a:rPr lang="ru-RU" sz="3600" dirty="0">
                <a:solidFill>
                  <a:srgbClr val="002060"/>
                </a:solidFill>
                <a:latin typeface="Calibri" pitchFamily="34" charset="0"/>
              </a:rPr>
              <a:t/>
            </a:r>
            <a:br>
              <a:rPr lang="ru-RU" sz="3600" dirty="0">
                <a:solidFill>
                  <a:srgbClr val="002060"/>
                </a:solidFill>
                <a:latin typeface="Calibri" pitchFamily="34" charset="0"/>
              </a:rPr>
            </a:br>
            <a:endParaRPr lang="ru-RU" sz="3600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48134" name="Рисунок 5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50" y="285750"/>
            <a:ext cx="8572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5" name="Рисунок 6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13" y="214313"/>
            <a:ext cx="7143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6" name="Рисунок 7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3" y="5214938"/>
            <a:ext cx="642937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Рисунок 8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5" y="4643438"/>
            <a:ext cx="7143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Здравствуй новый учебный год 4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52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457200" y="357188"/>
            <a:ext cx="8229600" cy="5768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52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Но в наше время любая гадалка ценит свой труд очень высоко, а нам это не по карману.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52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Предлагаю совершенно бесплатный и почти безошибочный способ гадания.</a:t>
            </a:r>
            <a:endParaRPr kumimoji="0" lang="ru-RU" sz="5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Напишите на полоске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dirty="0" smtClean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ru-RU" sz="2700" b="1" dirty="0" smtClean="0">
                <a:solidFill>
                  <a:schemeClr val="accent2">
                    <a:lumMod val="50000"/>
                  </a:schemeClr>
                </a:solidFill>
              </a:rPr>
              <a:t>полоски после записи передаём учителю</a:t>
            </a:r>
            <a:r>
              <a:rPr lang="ru-RU" sz="2700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  <a:endParaRPr lang="ru-RU" sz="27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715000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800" b="1" i="1" dirty="0" smtClean="0">
                <a:solidFill>
                  <a:srgbClr val="002060"/>
                </a:solidFill>
              </a:rPr>
              <a:t>1)-название учебного заведения, в которое вы попробуете поступить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800" b="1" i="1" dirty="0" smtClean="0">
                <a:solidFill>
                  <a:srgbClr val="002060"/>
                </a:solidFill>
              </a:rPr>
              <a:t>2) – какую профессию вы хотели бы получить;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800" b="1" i="1" dirty="0" smtClean="0">
                <a:solidFill>
                  <a:srgbClr val="002060"/>
                </a:solidFill>
              </a:rPr>
              <a:t>3) – в каком городе вы хотели бы жить;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800" b="1" i="1" dirty="0" smtClean="0">
                <a:solidFill>
                  <a:srgbClr val="002060"/>
                </a:solidFill>
              </a:rPr>
              <a:t>4) – что бы вы хотели подарить самому близкому человеку;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="1" i="1" dirty="0"/>
          </a:p>
        </p:txBody>
      </p:sp>
      <p:pic>
        <p:nvPicPr>
          <p:cNvPr id="50181" name="Рисунок 3" descr="(F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087079">
            <a:off x="7786688" y="428625"/>
            <a:ext cx="554037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Рисунок 4" descr="(F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8393490" flipV="1">
            <a:off x="1643063" y="142875"/>
            <a:ext cx="4286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3" name="Рисунок 6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50" y="285750"/>
            <a:ext cx="571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4" name="Рисунок 7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0" y="4572000"/>
            <a:ext cx="6429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5" name="Рисунок 8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4643438"/>
            <a:ext cx="642937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" name="Рисунок 9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38" y="4500563"/>
            <a:ext cx="6429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" name="Рисунок 10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88" y="571500"/>
            <a:ext cx="6429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8" name="Рисунок 11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0"/>
            <a:ext cx="6429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9" name="Рисунок 12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13" y="0"/>
            <a:ext cx="347662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0" name="Рисунок 13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00438"/>
            <a:ext cx="347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1" name="Рисунок 14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25" y="5286375"/>
            <a:ext cx="2762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2" name="Рисунок 15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25" y="5572125"/>
            <a:ext cx="4286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6215062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000" b="1" i="1" dirty="0" smtClean="0">
                <a:solidFill>
                  <a:srgbClr val="002060"/>
                </a:solidFill>
              </a:rPr>
              <a:t>5) – назовите страну, о которой много знаете;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000" b="1" i="1" dirty="0" smtClean="0">
                <a:solidFill>
                  <a:srgbClr val="002060"/>
                </a:solidFill>
              </a:rPr>
              <a:t>6) - назовите одноклассника, о котором вы будете вспоминать чаще других;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000" b="1" i="1" dirty="0" smtClean="0">
                <a:solidFill>
                  <a:srgbClr val="002060"/>
                </a:solidFill>
              </a:rPr>
              <a:t>7) – место, где вы считаете возможным разговор по душам;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4000" b="1" i="1" dirty="0" smtClean="0">
                <a:solidFill>
                  <a:srgbClr val="002060"/>
                </a:solidFill>
              </a:rPr>
              <a:t>8) – блюдо или напиток, которые вы хотели бы попробовать.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51204" name="Рисунок 5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714625"/>
            <a:ext cx="6429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Рисунок 6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0" y="4500563"/>
            <a:ext cx="64293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Рисунок 7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4357688"/>
            <a:ext cx="64293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7" name="Рисунок 8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688" y="5715000"/>
            <a:ext cx="6429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8" name="Рисунок 9" descr="#u311e40fb75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092160">
            <a:off x="6948488" y="4579938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9" name="Рисунок 10" descr="#u311e40fb75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509203">
            <a:off x="836613" y="4003675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71437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Шуточная история своей будущей жизни:</a:t>
            </a:r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2228" name="Содержимое 2"/>
          <p:cNvSpPr>
            <a:spLocks noGrp="1"/>
          </p:cNvSpPr>
          <p:nvPr>
            <p:ph idx="1"/>
          </p:nvPr>
        </p:nvSpPr>
        <p:spPr>
          <a:xfrm>
            <a:off x="357188" y="857250"/>
            <a:ext cx="8229600" cy="5786438"/>
          </a:xfrm>
        </p:spPr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Я поступлю и закончу (---1--------), где получу профессию (---2-----). 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Жить буду в (----3---). 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На свою первую зарплату я куплю маме</a:t>
            </a:r>
          </a:p>
          <a:p>
            <a:pPr>
              <a:buFont typeface="Arial" charset="0"/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      (--4--), 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а первый отпуск проведу в (--5--------) .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 Я буду скучать по (-----6------) и при первой же возможности приглашу её (его) (---7---) побеседовать, вспомнить школьные годы и непременно угощу (-----8----).</a:t>
            </a:r>
          </a:p>
          <a:p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Рисунок 5" descr="http://vkmonline.com/image.php?s=778f8670a22daf162f630e4facc7ad42&amp;u=59978&amp;type=sigpic&amp;dateline=12652180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14313"/>
            <a:ext cx="8501063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Содержимое 2"/>
          <p:cNvSpPr>
            <a:spLocks noGrp="1"/>
          </p:cNvSpPr>
          <p:nvPr>
            <p:ph idx="1"/>
          </p:nvPr>
        </p:nvSpPr>
        <p:spPr>
          <a:xfrm>
            <a:off x="457200" y="500063"/>
            <a:ext cx="8229600" cy="6000750"/>
          </a:xfrm>
        </p:spPr>
        <p:txBody>
          <a:bodyPr/>
          <a:lstStyle/>
          <a:p>
            <a:r>
              <a:rPr lang="ru-RU" sz="3600" b="1" i="1" smtClean="0">
                <a:solidFill>
                  <a:srgbClr val="002060"/>
                </a:solidFill>
              </a:rPr>
              <a:t>Незаметно вы стали взрослыми,</a:t>
            </a:r>
            <a:br>
              <a:rPr lang="ru-RU" sz="3600" b="1" i="1" smtClean="0">
                <a:solidFill>
                  <a:srgbClr val="002060"/>
                </a:solidFill>
              </a:rPr>
            </a:br>
            <a:r>
              <a:rPr lang="ru-RU" sz="3600" b="1" i="1" smtClean="0">
                <a:solidFill>
                  <a:srgbClr val="002060"/>
                </a:solidFill>
              </a:rPr>
              <a:t>Быстро школьные годы летят,</a:t>
            </a:r>
            <a:br>
              <a:rPr lang="ru-RU" sz="3600" b="1" i="1" smtClean="0">
                <a:solidFill>
                  <a:srgbClr val="002060"/>
                </a:solidFill>
              </a:rPr>
            </a:br>
            <a:r>
              <a:rPr lang="ru-RU" sz="3600" b="1" i="1" smtClean="0">
                <a:solidFill>
                  <a:srgbClr val="002060"/>
                </a:solidFill>
              </a:rPr>
              <a:t>Десять классов уже стали прошлыми,</a:t>
            </a:r>
            <a:br>
              <a:rPr lang="ru-RU" sz="3600" b="1" i="1" smtClean="0">
                <a:solidFill>
                  <a:srgbClr val="002060"/>
                </a:solidFill>
              </a:rPr>
            </a:br>
            <a:r>
              <a:rPr lang="ru-RU" sz="3600" b="1" i="1" smtClean="0">
                <a:solidFill>
                  <a:srgbClr val="002060"/>
                </a:solidFill>
              </a:rPr>
              <a:t>Их, увы, не вернуть назад.</a:t>
            </a:r>
          </a:p>
          <a:p>
            <a:r>
              <a:rPr lang="ru-RU" sz="3600" b="1" i="1" smtClean="0">
                <a:solidFill>
                  <a:srgbClr val="002060"/>
                </a:solidFill>
              </a:rPr>
              <a:t>Впереди будет год замечательный,</a:t>
            </a:r>
            <a:br>
              <a:rPr lang="ru-RU" sz="3600" b="1" i="1" smtClean="0">
                <a:solidFill>
                  <a:srgbClr val="002060"/>
                </a:solidFill>
              </a:rPr>
            </a:br>
            <a:r>
              <a:rPr lang="ru-RU" sz="3600" b="1" i="1" smtClean="0">
                <a:solidFill>
                  <a:srgbClr val="002060"/>
                </a:solidFill>
              </a:rPr>
              <a:t>Замечательный, но непростой,</a:t>
            </a:r>
            <a:br>
              <a:rPr lang="ru-RU" sz="3600" b="1" i="1" smtClean="0">
                <a:solidFill>
                  <a:srgbClr val="002060"/>
                </a:solidFill>
              </a:rPr>
            </a:br>
            <a:r>
              <a:rPr lang="ru-RU" sz="3600" b="1" i="1" smtClean="0">
                <a:solidFill>
                  <a:srgbClr val="002060"/>
                </a:solidFill>
              </a:rPr>
              <a:t>Будет он для вас испытательный,</a:t>
            </a:r>
            <a:br>
              <a:rPr lang="ru-RU" sz="3600" b="1" i="1" smtClean="0">
                <a:solidFill>
                  <a:srgbClr val="002060"/>
                </a:solidFill>
              </a:rPr>
            </a:br>
            <a:r>
              <a:rPr lang="ru-RU" sz="3600" b="1" i="1" smtClean="0">
                <a:solidFill>
                  <a:srgbClr val="002060"/>
                </a:solidFill>
              </a:rPr>
              <a:t>Ведь одиннадцатый – выпускной!</a:t>
            </a:r>
          </a:p>
          <a:p>
            <a:endParaRPr lang="ru-RU" smtClean="0"/>
          </a:p>
        </p:txBody>
      </p:sp>
      <p:pic>
        <p:nvPicPr>
          <p:cNvPr id="53252" name="Рисунок 6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214313"/>
            <a:ext cx="642938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Рисунок 7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214313"/>
            <a:ext cx="760413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4" name="Рисунок 8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9563" y="5786438"/>
            <a:ext cx="571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5" name="Рисунок 9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3" y="5572125"/>
            <a:ext cx="642937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6" name="Рисунок 10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25" y="2071688"/>
            <a:ext cx="785813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7" name="Рисунок 11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3000375"/>
            <a:ext cx="7143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8" name="Рисунок 12" descr="#u311e40fb75s#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554160">
            <a:off x="7740650" y="2370138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9" name="Рисунок 13" descr="#u311e40fb75s#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603967">
            <a:off x="1954213" y="3298825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04665"/>
            <a:ext cx="7606605" cy="5953274"/>
          </a:xfrm>
        </p:spPr>
        <p:txBody>
          <a:bodyPr rtlCol="0"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5500" b="1" i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8000" b="1" i="1" dirty="0" smtClean="0"/>
              <a:t>Одиннадцатый класс! Ура!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8000" b="1" i="1" dirty="0" smtClean="0"/>
              <a:t>Последний раз вы на линейке.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8000" b="1" i="1" dirty="0" smtClean="0"/>
              <a:t>Для вас начался финишный этап,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8000" b="1" i="1" dirty="0" smtClean="0"/>
              <a:t>С достоинством его пройти сумейте.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8000" b="1" i="1" dirty="0" smtClean="0"/>
              <a:t>Сумейте на последнем вираже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8000" b="1" i="1" dirty="0" smtClean="0"/>
              <a:t>Тянуться к знаниям еще сильнее.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8000" b="1" i="1" dirty="0" smtClean="0"/>
              <a:t>Поймите, вы ведь взрослые уже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8000" b="1" i="1" dirty="0" smtClean="0"/>
              <a:t>И с каждым днем становитесь взрослее.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8000" b="1" i="1" dirty="0" smtClean="0"/>
              <a:t>И каждый день тот приближает час,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8000" b="1" i="1" dirty="0" smtClean="0"/>
              <a:t>Когда, пройдя экзаменов преграду,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8000" b="1" i="1" dirty="0" smtClean="0"/>
              <a:t>Вы в вальсе выпускном покинете всех нас,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8000" b="1" i="1" dirty="0" smtClean="0"/>
              <a:t>И заберете аттестат – трудов своих награду.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8000" b="1" i="1" dirty="0" smtClean="0"/>
              <a:t>Пусть светлым будет ваш последний школьный год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8000" b="1" i="1" dirty="0" smtClean="0"/>
              <a:t>Без неудов, прогулов и проблем,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8000" b="1" i="1" dirty="0" smtClean="0"/>
              <a:t>Путь он вас к новой жизни приведет.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8000" b="1" i="1" dirty="0" smtClean="0"/>
              <a:t>Короче. В добрый путь! Удачи всем!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500" b="1" i="1" dirty="0" smtClean="0"/>
              <a:t> </a:t>
            </a:r>
            <a:endParaRPr lang="ru-RU" sz="55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 </a:t>
            </a: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rgbClr val="FFC000"/>
                </a:solidFill>
              </a:rPr>
              <a:t> </a:t>
            </a:r>
            <a:endParaRPr lang="ru-RU" dirty="0" smtClean="0">
              <a:solidFill>
                <a:srgbClr val="FFC000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i="1" dirty="0" smtClean="0"/>
          </a:p>
        </p:txBody>
      </p:sp>
      <p:pic>
        <p:nvPicPr>
          <p:cNvPr id="54278" name="Рисунок 8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63" y="1214438"/>
            <a:ext cx="6429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9" name="Рисунок 9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714750"/>
            <a:ext cx="6429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0" name="Рисунок 10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5357813"/>
            <a:ext cx="6429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1" name="Рисунок 11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50" y="428625"/>
            <a:ext cx="6429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2" name="Рисунок 12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0" y="6715125"/>
            <a:ext cx="6429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3" name="Рисунок 13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786188"/>
            <a:ext cx="6429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4" name="Рисунок 14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357188"/>
            <a:ext cx="500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5" name="Рисунок 15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50" y="5572125"/>
            <a:ext cx="64293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6" name="Рисунок 16" descr="#u3e631e6d5cs#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38" y="2357438"/>
            <a:ext cx="64293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7" name="Рисунок 17" descr="#u311e40fb75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381294">
            <a:off x="6311900" y="1370013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8" name="Рисунок 18" descr="#u311e40fb75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630316">
            <a:off x="7026275" y="5799138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1"/>
          <p:cNvSpPr>
            <a:spLocks noChangeArrowheads="1"/>
          </p:cNvSpPr>
          <p:nvPr/>
        </p:nvSpPr>
        <p:spPr bwMode="auto">
          <a:xfrm>
            <a:off x="2214563" y="500063"/>
            <a:ext cx="6429375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600" b="1" i="1">
                <a:solidFill>
                  <a:srgbClr val="002060"/>
                </a:solidFill>
                <a:ea typeface="Times New Roman" pitchFamily="18" charset="0"/>
                <a:cs typeface="Arial" charset="0"/>
              </a:rPr>
              <a:t>Я готова опять к напряжённости буден,</a:t>
            </a:r>
            <a:br>
              <a:rPr lang="ru-RU" sz="3600" b="1" i="1">
                <a:solidFill>
                  <a:srgbClr val="002060"/>
                </a:solidFill>
                <a:ea typeface="Times New Roman" pitchFamily="18" charset="0"/>
                <a:cs typeface="Arial" charset="0"/>
              </a:rPr>
            </a:br>
            <a:r>
              <a:rPr lang="ru-RU" sz="3600" b="1" i="1">
                <a:solidFill>
                  <a:srgbClr val="002060"/>
                </a:solidFill>
                <a:ea typeface="Times New Roman" pitchFamily="18" charset="0"/>
                <a:cs typeface="Arial" charset="0"/>
              </a:rPr>
              <a:t>Чтоб мечтать и творить, и работать, горя</a:t>
            </a:r>
            <a:r>
              <a:rPr lang="ru-RU" sz="3600" b="1" i="1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…</a:t>
            </a:r>
            <a:r>
              <a:rPr lang="ru-RU" sz="3600" b="1" i="1">
                <a:solidFill>
                  <a:srgbClr val="002060"/>
                </a:solidFill>
                <a:ea typeface="Times New Roman" pitchFamily="18" charset="0"/>
                <a:cs typeface="Arial" charset="0"/>
              </a:rPr>
              <a:t/>
            </a:r>
            <a:br>
              <a:rPr lang="ru-RU" sz="3600" b="1" i="1">
                <a:solidFill>
                  <a:srgbClr val="002060"/>
                </a:solidFill>
                <a:ea typeface="Times New Roman" pitchFamily="18" charset="0"/>
                <a:cs typeface="Arial" charset="0"/>
              </a:rPr>
            </a:br>
            <a:r>
              <a:rPr lang="ru-RU" sz="3600" b="1" i="1">
                <a:solidFill>
                  <a:srgbClr val="002060"/>
                </a:solidFill>
                <a:ea typeface="Times New Roman" pitchFamily="18" charset="0"/>
                <a:cs typeface="Arial" charset="0"/>
              </a:rPr>
              <a:t>Я приветствую вас, мои юные люди,</a:t>
            </a:r>
            <a:br>
              <a:rPr lang="ru-RU" sz="3600" b="1" i="1">
                <a:solidFill>
                  <a:srgbClr val="002060"/>
                </a:solidFill>
                <a:ea typeface="Times New Roman" pitchFamily="18" charset="0"/>
                <a:cs typeface="Arial" charset="0"/>
              </a:rPr>
            </a:br>
            <a:r>
              <a:rPr lang="ru-RU" sz="3600" b="1" i="1">
                <a:solidFill>
                  <a:srgbClr val="002060"/>
                </a:solidFill>
                <a:ea typeface="Times New Roman" pitchFamily="18" charset="0"/>
                <a:cs typeface="Arial" charset="0"/>
              </a:rPr>
              <a:t>В этот радостный день, первый день сентября!</a:t>
            </a:r>
          </a:p>
        </p:txBody>
      </p:sp>
      <p:pic>
        <p:nvPicPr>
          <p:cNvPr id="55300" name="Рисунок 8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2438" y="500063"/>
            <a:ext cx="571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Рисунок 9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714375"/>
            <a:ext cx="5461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2" name="Рисунок 10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75" y="2214563"/>
            <a:ext cx="642938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3" name="Рисунок 11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63" y="2071688"/>
            <a:ext cx="76041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4" name="Рисунок 12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0" y="3500438"/>
            <a:ext cx="8572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5" name="Рисунок 13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8" y="500063"/>
            <a:ext cx="474662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6" name="Рисунок 14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0" y="4071938"/>
            <a:ext cx="688975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7" name="Рисунок 15" descr="#u3e631e6d5cs#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4071938"/>
            <a:ext cx="903288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8" name="Рисунок 16" descr="#u311e40fb75s#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977789">
            <a:off x="1862138" y="3025775"/>
            <a:ext cx="381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9" name="Рисунок 17" descr="#u311e40fb75s#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051776">
            <a:off x="5454650" y="5370513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Сентябрь 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Сентябрь 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3511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56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1335</Words>
  <Application>Microsoft Office PowerPoint</Application>
  <PresentationFormat>Экран (4:3)</PresentationFormat>
  <Paragraphs>219</Paragraphs>
  <Slides>41</Slides>
  <Notes>1</Notes>
  <HiddenSlides>1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 Ритуал № 1.  "Очищение головы от дурных мыслей".</vt:lpstr>
      <vt:lpstr>Слайд 8</vt:lpstr>
      <vt:lpstr>   Ритуал № 3 Ритуал отказа от враждебных намерений.   </vt:lpstr>
      <vt:lpstr>ЧТО ГОД УЧЕБНЫЙ ВАМ ПРОРОЧИТ</vt:lpstr>
      <vt:lpstr>ЧЕГО СТОИТ ОПАСАТЬСЯ В НАСТУПИВШЕМ УЧЕБНОМ ГОДУ</vt:lpstr>
      <vt:lpstr>Слайд 12</vt:lpstr>
      <vt:lpstr> ЧТО О ТЕБЕ ДУМАЮТ ОДНОКЛАССНИКИ (выберите подходящий вариант) </vt:lpstr>
      <vt:lpstr>Приметы и суеверия 11 класса   </vt:lpstr>
      <vt:lpstr>Слайд 15</vt:lpstr>
      <vt:lpstr>Слайд 16</vt:lpstr>
      <vt:lpstr>Слайд 17</vt:lpstr>
      <vt:lpstr>ГОВОРЯТ УЧИТЕЛЯ </vt:lpstr>
      <vt:lpstr>Ученический сленг</vt:lpstr>
      <vt:lpstr>Слайд 20</vt:lpstr>
      <vt:lpstr>Клятва учеников 11 класса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      </vt:lpstr>
      <vt:lpstr>Слайд 35</vt:lpstr>
      <vt:lpstr>Напишите на полоске (полоски после записи передаём учителю)</vt:lpstr>
      <vt:lpstr>Слайд 37</vt:lpstr>
      <vt:lpstr>Шуточная история своей будущей жизни:</vt:lpstr>
      <vt:lpstr>Слайд 39</vt:lpstr>
      <vt:lpstr>Слайд 40</vt:lpstr>
      <vt:lpstr>Слайд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ВОЖАТАЯ</dc:creator>
  <cp:lastModifiedBy>Холодова ТИ</cp:lastModifiedBy>
  <cp:revision>2</cp:revision>
  <dcterms:created xsi:type="dcterms:W3CDTF">2019-08-27T07:25:40Z</dcterms:created>
  <dcterms:modified xsi:type="dcterms:W3CDTF">2019-08-27T07:49:47Z</dcterms:modified>
</cp:coreProperties>
</file>