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0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756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2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205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7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80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6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68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6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4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48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00736-4F55-41F8-8C1B-99BC501C7876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C9677-92DD-4486-A954-9C890B620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817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Разметочные работы в слесарном деле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581128"/>
            <a:ext cx="3704456" cy="105767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Составитель – Фомин А.А.</a:t>
            </a:r>
            <a:endParaRPr lang="ru-RU" dirty="0"/>
          </a:p>
        </p:txBody>
      </p:sp>
      <p:pic>
        <p:nvPicPr>
          <p:cNvPr id="4" name="Picture 2" descr="C:\Users\work\Desktop\image0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54" y="3717032"/>
            <a:ext cx="2424786" cy="242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27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896544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Разметочные работы в слесарном деле являются вспомогательной технологической операцией заключающейся в перенесении контурных построений по размерам чертежа на заготовку.</a:t>
            </a:r>
          </a:p>
          <a:p>
            <a:pPr algn="just"/>
            <a:r>
              <a:rPr lang="ru-RU" dirty="0"/>
              <a:t> </a:t>
            </a:r>
            <a:r>
              <a:rPr lang="ru-RU" b="1" dirty="0"/>
              <a:t>Разметка</a:t>
            </a:r>
            <a:r>
              <a:rPr lang="ru-RU" dirty="0"/>
              <a:t>– это операция по нанесению на поверхность заготовки линий (рисок</a:t>
            </a:r>
            <a:r>
              <a:rPr lang="ru-RU" dirty="0" smtClean="0"/>
              <a:t>), определяющих </a:t>
            </a:r>
            <a:r>
              <a:rPr lang="ru-RU" dirty="0"/>
              <a:t>контуры изготавливаемой детали, являющаяся частью </a:t>
            </a:r>
            <a:r>
              <a:rPr lang="ru-RU" dirty="0" smtClean="0"/>
              <a:t>некоторых технологических </a:t>
            </a:r>
            <a:r>
              <a:rPr lang="ru-RU" dirty="0"/>
              <a:t>операций.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11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48214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Плоскостную разметку </a:t>
            </a:r>
            <a:r>
              <a:rPr lang="ru-RU" dirty="0" smtClean="0"/>
              <a:t>применяют при обработке листового материала и профильного </a:t>
            </a:r>
            <a:r>
              <a:rPr lang="ru-RU" dirty="0"/>
              <a:t>проката, а также деталей, на которые разметочные риски наносят в одной плоскости.</a:t>
            </a:r>
          </a:p>
          <a:p>
            <a:r>
              <a:rPr lang="ru-RU" dirty="0"/>
              <a:t>Плоскостная разметка заключается в нанесении на материал или заготовку контурных линий: параллельных и перпендикулярных, окружностей, дуг, углов, различных геометрических фигур по заданным размерам или контуров по шаблонам. Контурные линии наносят в виде сплошных рисок.</a:t>
            </a:r>
          </a:p>
          <a:p>
            <a:r>
              <a:rPr lang="ru-RU" dirty="0"/>
              <a:t>Чтобы следы рисок сохранились до конца обработки, на риски наносят с помощью кернера небольшие углубления, близко расположенные одно от другого, или рядом с разметочной риской наносят контрольную риску. Риски должны быть тонкими и четкими.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work\Desktop\image0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8825"/>
            <a:ext cx="2592288" cy="155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work\Desktop\image0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5809"/>
            <a:ext cx="1897244" cy="189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215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ru-RU" sz="6800" b="1" dirty="0"/>
              <a:t>Пространственная разметка</a:t>
            </a:r>
            <a:r>
              <a:rPr lang="ru-RU" sz="6800" dirty="0"/>
              <a:t>– это нанесение рисок на поверхностях заготовки, связанных между собой взаимным расположением.</a:t>
            </a:r>
          </a:p>
          <a:p>
            <a:pPr algn="just"/>
            <a:r>
              <a:rPr lang="ru-RU" sz="6800" dirty="0"/>
              <a:t>Плоскостная разметка производится на заготовке чертилкой. Точность </a:t>
            </a:r>
            <a:r>
              <a:rPr lang="ru-RU" sz="6800" dirty="0" smtClean="0"/>
              <a:t>при разметке </a:t>
            </a:r>
            <a:r>
              <a:rPr lang="ru-RU" sz="6800" dirty="0"/>
              <a:t>достигается до 0,5мм. Разметочные риски чертилкой проводятся один раз.</a:t>
            </a:r>
          </a:p>
          <a:p>
            <a:pPr algn="just"/>
            <a:r>
              <a:rPr lang="ru-RU" sz="6800" dirty="0"/>
              <a:t>Глубина кернового углубления составляет 0,5мм. При выполнении </a:t>
            </a:r>
            <a:r>
              <a:rPr lang="ru-RU" sz="6800" dirty="0" smtClean="0"/>
              <a:t>практического задания </a:t>
            </a:r>
            <a:r>
              <a:rPr lang="ru-RU" sz="6800" dirty="0"/>
              <a:t>чертилку и разметочный циркуль можно держать на слесарном верстаке.</a:t>
            </a:r>
          </a:p>
          <a:p>
            <a:pPr algn="just"/>
            <a:r>
              <a:rPr lang="ru-RU" sz="6800" dirty="0"/>
              <a:t>По окончании работы необходимо удалить пыль и окалину с разметочной плиты с помощью щетки-сметки. </a:t>
            </a:r>
            <a:endParaRPr lang="ru-RU" sz="6800" dirty="0" smtClean="0"/>
          </a:p>
          <a:p>
            <a:pPr algn="just"/>
            <a:r>
              <a:rPr lang="ru-RU" sz="6800" dirty="0" smtClean="0"/>
              <a:t>При </a:t>
            </a:r>
            <a:r>
              <a:rPr lang="ru-RU" sz="6800" dirty="0"/>
              <a:t>выполнении практического задания необходимо линейку прижимать к заготовке тремя пальцами левой руки так, чтобы между ней и заготовкой не было просвета. При </a:t>
            </a:r>
            <a:r>
              <a:rPr lang="ru-RU" sz="6800" dirty="0" err="1"/>
              <a:t>накернивании</a:t>
            </a:r>
            <a:r>
              <a:rPr lang="ru-RU" sz="6800" dirty="0"/>
              <a:t> длинных рисок (более 150мм) расстояние между углублениями должно быть 25..30мм. При </a:t>
            </a:r>
            <a:r>
              <a:rPr lang="ru-RU" sz="6800" dirty="0" err="1"/>
              <a:t>накернивании</a:t>
            </a:r>
            <a:r>
              <a:rPr lang="ru-RU" sz="6800" dirty="0"/>
              <a:t> коротких рисок (менее 150мм) расстояние между углублениями должно быть 10..15мм</a:t>
            </a:r>
            <a:r>
              <a:rPr lang="ru-RU" sz="6800" dirty="0" smtClean="0"/>
              <a:t>. Прежде </a:t>
            </a:r>
            <a:r>
              <a:rPr lang="ru-RU" sz="6800" dirty="0"/>
              <a:t>чем установить циркуль на размер радиуса дуги, центр будущей дуги необходимо </a:t>
            </a:r>
            <a:r>
              <a:rPr lang="ru-RU" sz="6800" dirty="0" err="1"/>
              <a:t>накернить</a:t>
            </a:r>
            <a:r>
              <a:rPr lang="ru-RU" sz="6800" dirty="0"/>
              <a:t>. Чтобы установить циркуль на размер, нужно установить одну ножку циркуля острием на десятое деление линейки, а вторую – наделение, превышающее заданное на 10мм. Углы, </a:t>
            </a:r>
            <a:r>
              <a:rPr lang="ru-RU" sz="6800" dirty="0" smtClean="0"/>
              <a:t>меньше </a:t>
            </a:r>
            <a:r>
              <a:rPr lang="ru-RU" sz="6800" dirty="0"/>
              <a:t>90º, измеряют угломером с применением угольника. При плоскостной </a:t>
            </a:r>
            <a:r>
              <a:rPr lang="ru-RU" sz="6800" dirty="0" smtClean="0"/>
              <a:t>разметке параллельные </a:t>
            </a:r>
            <a:r>
              <a:rPr lang="ru-RU" sz="6800" dirty="0"/>
              <a:t>риски наносят с помощью линейки и угольника. При разметке </a:t>
            </a:r>
            <a:r>
              <a:rPr lang="ru-RU" sz="6800" dirty="0" smtClean="0"/>
              <a:t>на пластине </a:t>
            </a:r>
            <a:r>
              <a:rPr lang="ru-RU" sz="6800" dirty="0"/>
              <a:t>окружности заданного диаметра, нужно установить циркуль на </a:t>
            </a:r>
            <a:r>
              <a:rPr lang="ru-RU" sz="6800" dirty="0" smtClean="0"/>
              <a:t>размер превышающий </a:t>
            </a:r>
            <a:r>
              <a:rPr lang="ru-RU" sz="6800" dirty="0"/>
              <a:t>радиус окружности на 8..10мм.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 descr="C:\Users\work\Desktop\image0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973" y="116632"/>
            <a:ext cx="2533139" cy="146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98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699" y="1645679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Для разметки, измерения и проверки правильности изготовления изделий применяют следующие инструменты: линейка, угольник, циркуль, штангенциркуль, кронциркуль, нутромер, масштабная и лекальная линейки, транспортир, чертилка, кернер, разметочная плита. В качестве приспособлений, ускоряющих процесс разметки, используют шаблоны, лекала, трафареты.</a:t>
            </a:r>
          </a:p>
        </p:txBody>
      </p:sp>
      <p:pic>
        <p:nvPicPr>
          <p:cNvPr id="4098" name="Picture 2" descr="C:\Users\work\Desktop\image0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94725"/>
            <a:ext cx="1971675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work\Desktop\image1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5304"/>
            <a:ext cx="1728192" cy="7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work\Desktop\image1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99" y="345304"/>
            <a:ext cx="1794527" cy="81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work\Desktop\image10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45304"/>
            <a:ext cx="1767470" cy="7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work\Desktop\image10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238" y="5737719"/>
            <a:ext cx="1354562" cy="90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work\Desktop\image10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300" y="5722885"/>
            <a:ext cx="1354462" cy="101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work\Desktop\image1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663" y="5722885"/>
            <a:ext cx="1732229" cy="94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42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 smtClean="0"/>
              <a:t>Чертилка </a:t>
            </a:r>
            <a:r>
              <a:rPr lang="ru-RU" dirty="0" smtClean="0"/>
              <a:t>должна </a:t>
            </a:r>
            <a:r>
              <a:rPr lang="ru-RU" dirty="0"/>
              <a:t>быть удобной для нанесения четких линий на размечаемой поверхности и, </a:t>
            </a:r>
            <a:r>
              <a:rPr lang="ru-RU" dirty="0" smtClean="0"/>
              <a:t>вместе с </a:t>
            </a:r>
            <a:r>
              <a:rPr lang="ru-RU" dirty="0"/>
              <a:t>тем, не портить рабочих плоскостей линейки, угольника. </a:t>
            </a:r>
            <a:endParaRPr lang="ru-RU" dirty="0" smtClean="0"/>
          </a:p>
          <a:p>
            <a:pPr algn="just"/>
            <a:r>
              <a:rPr lang="ru-RU" dirty="0" smtClean="0"/>
              <a:t>Материал чертилки подбирают </a:t>
            </a:r>
            <a:r>
              <a:rPr lang="ru-RU" dirty="0"/>
              <a:t>в зависимости от свойств размечаемых поверхностей. Например</a:t>
            </a:r>
            <a:r>
              <a:rPr lang="ru-RU" dirty="0" smtClean="0"/>
              <a:t>, </a:t>
            </a:r>
            <a:r>
              <a:rPr lang="ru-RU" dirty="0"/>
              <a:t> латунная чертилка оставляет хорошо видный след на поверхности стали. </a:t>
            </a:r>
            <a:r>
              <a:rPr lang="ru-RU" dirty="0" smtClean="0"/>
              <a:t>При разметке </a:t>
            </a:r>
            <a:r>
              <a:rPr lang="ru-RU" dirty="0"/>
              <a:t>деталей из более мягких </a:t>
            </a:r>
            <a:r>
              <a:rPr lang="ru-RU" dirty="0" smtClean="0"/>
              <a:t>материалов целесообразно воспользоваться </a:t>
            </a:r>
            <a:r>
              <a:rPr lang="ru-RU" dirty="0"/>
              <a:t> карандашом. Перед разметкой на плоскость лучше нанести тонкий слой водоэмульсионной краски.</a:t>
            </a:r>
          </a:p>
          <a:p>
            <a:endParaRPr lang="ru-RU" dirty="0"/>
          </a:p>
        </p:txBody>
      </p:sp>
      <p:pic>
        <p:nvPicPr>
          <p:cNvPr id="4" name="Picture 2" descr="C:\Users\work\Desktop\image0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924" y="620688"/>
            <a:ext cx="2381436" cy="52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work\Desktop\image1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8588"/>
            <a:ext cx="2232248" cy="101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99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Кернеры </a:t>
            </a:r>
            <a:r>
              <a:rPr lang="ru-RU" dirty="0" smtClean="0"/>
              <a:t>служат </a:t>
            </a:r>
            <a:r>
              <a:rPr lang="ru-RU" dirty="0"/>
              <a:t>для нанесения центров окружностей и отверстий на </a:t>
            </a:r>
            <a:r>
              <a:rPr lang="ru-RU" dirty="0" smtClean="0"/>
              <a:t>размечаемых поверхностях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Керны </a:t>
            </a:r>
            <a:r>
              <a:rPr lang="ru-RU" dirty="0"/>
              <a:t>изготавливают из твердой стали. Длина кернера составляет от </a:t>
            </a:r>
            <a:r>
              <a:rPr lang="ru-RU" dirty="0" smtClean="0"/>
              <a:t>90 до </a:t>
            </a:r>
            <a:r>
              <a:rPr lang="ru-RU" dirty="0"/>
              <a:t>150мм и диаметр от 8 до 13мм.</a:t>
            </a:r>
          </a:p>
          <a:p>
            <a:r>
              <a:rPr lang="ru-RU" dirty="0"/>
              <a:t>В качестве ударного инструмента при выполнении керновых углублений </a:t>
            </a:r>
            <a:r>
              <a:rPr lang="ru-RU" dirty="0" smtClean="0"/>
              <a:t>используют слесарный </a:t>
            </a:r>
            <a:r>
              <a:rPr lang="ru-RU" dirty="0"/>
              <a:t>молоток, который должен иметь небольшой вес. В зависимости от </a:t>
            </a:r>
            <a:r>
              <a:rPr lang="ru-RU" dirty="0" smtClean="0"/>
              <a:t>того, насколько </a:t>
            </a:r>
            <a:r>
              <a:rPr lang="ru-RU" dirty="0"/>
              <a:t>глубоко должно быть керновое углубление, применяют молотки массой от 50 до 200гр.</a:t>
            </a:r>
          </a:p>
          <a:p>
            <a:endParaRPr lang="ru-RU" dirty="0"/>
          </a:p>
        </p:txBody>
      </p:sp>
      <p:pic>
        <p:nvPicPr>
          <p:cNvPr id="4" name="Picture 4" descr="C:\Users\work\Desktop\image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2145666" cy="97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work\Desktop\image1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440961"/>
            <a:ext cx="2088233" cy="92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8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algn="just"/>
            <a:r>
              <a:rPr lang="ru-RU" b="1" dirty="0" smtClean="0"/>
              <a:t>Транспортир </a:t>
            </a:r>
            <a:r>
              <a:rPr lang="ru-RU" dirty="0" smtClean="0"/>
              <a:t>стальной </a:t>
            </a:r>
            <a:r>
              <a:rPr lang="ru-RU" dirty="0"/>
              <a:t>с угломером используют для разметки и проверки углов </a:t>
            </a:r>
            <a:r>
              <a:rPr lang="ru-RU" dirty="0" smtClean="0"/>
              <a:t>при изготовлении </a:t>
            </a:r>
            <a:r>
              <a:rPr lang="ru-RU" dirty="0"/>
              <a:t>сопрягаемых трубных узлов, фасонных частей и других </a:t>
            </a:r>
            <a:r>
              <a:rPr lang="ru-RU" dirty="0" smtClean="0"/>
              <a:t>деталей </a:t>
            </a:r>
            <a:r>
              <a:rPr lang="ru-RU" dirty="0"/>
              <a:t>воздуховодов.</a:t>
            </a:r>
          </a:p>
          <a:p>
            <a:endParaRPr lang="ru-RU" dirty="0"/>
          </a:p>
        </p:txBody>
      </p:sp>
      <p:pic>
        <p:nvPicPr>
          <p:cNvPr id="4" name="Picture 6" descr="C:\Users\work\Desktop\image1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53941"/>
            <a:ext cx="194421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12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/>
              <a:t>Циркуль </a:t>
            </a:r>
            <a:r>
              <a:rPr lang="ru-RU" b="1" dirty="0" smtClean="0"/>
              <a:t>разметочный </a:t>
            </a:r>
            <a:r>
              <a:rPr lang="ru-RU" dirty="0" smtClean="0"/>
              <a:t>применяется </a:t>
            </a:r>
            <a:r>
              <a:rPr lang="ru-RU" dirty="0"/>
              <a:t>для вычерчивания </a:t>
            </a:r>
            <a:r>
              <a:rPr lang="ru-RU" dirty="0" smtClean="0"/>
              <a:t>окружностей, дуг </a:t>
            </a:r>
            <a:r>
              <a:rPr lang="ru-RU" dirty="0"/>
              <a:t>и различных геометрических построений, а также для </a:t>
            </a:r>
            <a:r>
              <a:rPr lang="ru-RU" dirty="0" smtClean="0"/>
              <a:t>перенесения размеров </a:t>
            </a:r>
            <a:r>
              <a:rPr lang="ru-RU" dirty="0"/>
              <a:t>с линейки на разметочную заготовку или </a:t>
            </a:r>
            <a:r>
              <a:rPr lang="ru-RU" dirty="0" smtClean="0"/>
              <a:t>наоборот.</a:t>
            </a:r>
          </a:p>
          <a:p>
            <a:pPr algn="just"/>
            <a:r>
              <a:rPr lang="ru-RU" dirty="0" smtClean="0"/>
              <a:t>Различают </a:t>
            </a:r>
            <a:r>
              <a:rPr lang="ru-RU" dirty="0"/>
              <a:t>циркули </a:t>
            </a:r>
            <a:r>
              <a:rPr lang="ru-RU" dirty="0" smtClean="0"/>
              <a:t>реечные, рейсмусовые</a:t>
            </a:r>
            <a:r>
              <a:rPr lang="ru-RU" dirty="0"/>
              <a:t>, </a:t>
            </a:r>
            <a:r>
              <a:rPr lang="ru-RU" dirty="0" smtClean="0"/>
              <a:t>кронциркули, </a:t>
            </a:r>
            <a:r>
              <a:rPr lang="ru-RU" dirty="0" err="1" smtClean="0"/>
              <a:t>нутромеровые</a:t>
            </a:r>
            <a:r>
              <a:rPr lang="ru-RU" dirty="0"/>
              <a:t>, штангенциркули.</a:t>
            </a:r>
          </a:p>
          <a:p>
            <a:endParaRPr lang="ru-RU" dirty="0"/>
          </a:p>
        </p:txBody>
      </p:sp>
      <p:pic>
        <p:nvPicPr>
          <p:cNvPr id="4" name="Picture 7" descr="C:\Users\work\Desktop\image1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986" y="140140"/>
            <a:ext cx="1931110" cy="144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1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4300" b="1" dirty="0"/>
              <a:t>Разметочные </a:t>
            </a:r>
            <a:r>
              <a:rPr lang="ru-RU" sz="4300" b="1" dirty="0" smtClean="0"/>
              <a:t>плиты </a:t>
            </a:r>
            <a:r>
              <a:rPr lang="ru-RU" sz="4300" dirty="0" smtClean="0"/>
              <a:t>устанавливают </a:t>
            </a:r>
            <a:r>
              <a:rPr lang="ru-RU" sz="4300" dirty="0"/>
              <a:t>на специальных подставках и тумбах с ящиками для </a:t>
            </a:r>
            <a:r>
              <a:rPr lang="ru-RU" sz="4300" dirty="0" smtClean="0"/>
              <a:t>хранения разметочных </a:t>
            </a:r>
            <a:r>
              <a:rPr lang="ru-RU" sz="4300" dirty="0"/>
              <a:t>инструментов и приспособлений. Разметочные плиты небольшого размера располагают на столах. Рабочие поверхности разметочной плиты не должны иметь значительных отклонений от плоскости.</a:t>
            </a:r>
          </a:p>
          <a:p>
            <a:r>
              <a:rPr lang="ru-RU" sz="4300" dirty="0"/>
              <a:t>Различные геометрические фигуры наносят на плоскости тем же разметочным инструментом: линейкой, угольником, циркулем и транспортиром. Чтобы ускорить </a:t>
            </a:r>
            <a:r>
              <a:rPr lang="ru-RU" sz="4300" dirty="0" smtClean="0"/>
              <a:t>и упростить </a:t>
            </a:r>
            <a:r>
              <a:rPr lang="ru-RU" sz="4300" dirty="0"/>
              <a:t>плоскостную разметку одинаковых изделий применяют шаблоны из листовой </a:t>
            </a:r>
            <a:r>
              <a:rPr lang="ru-RU" sz="4300" dirty="0" smtClean="0"/>
              <a:t>стали. На </a:t>
            </a:r>
            <a:r>
              <a:rPr lang="ru-RU" sz="4300" dirty="0"/>
              <a:t>заготовку или материал накладывают шаблон и плотно прижимают его, чтобы во время разметки он не сдвинулся с места. По контуру шаблона чертилкой прочерчивают линии, обозначающие контуры обрабатываемой детали.</a:t>
            </a:r>
          </a:p>
          <a:p>
            <a:r>
              <a:rPr lang="ru-RU" sz="4300" dirty="0"/>
              <a:t>Крупные детали размечают на плите, а мелкие – в тисках. Если изделие пустотелое, например фланец, то в отверстие заколачивают деревянную пробку и в центре пробки закрепляют металлическую пластинку, на которой кернером намечают центр для ножки циркуля.</a:t>
            </a:r>
          </a:p>
          <a:p>
            <a:r>
              <a:rPr lang="ru-RU" sz="4300" dirty="0"/>
              <a:t>Фланец размечают следующим образом. Поверхность заготовки окрашивают мелом, намечают центр и циркулем проводят окружности: наружный контур, контур отверстия и осевую линию по центрам отверстий для болтов. Часто фланцы размечают по шаблону, а отверстия сверлят по кондуктору без разметки.</a:t>
            </a:r>
          </a:p>
          <a:p>
            <a:endParaRPr lang="ru-RU" dirty="0"/>
          </a:p>
        </p:txBody>
      </p:sp>
      <p:pic>
        <p:nvPicPr>
          <p:cNvPr id="4" name="Picture 8" descr="C:\Users\work\Desktop\image1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54101"/>
            <a:ext cx="2520281" cy="137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822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Презентация подготовлена с использованием материала с сайта </a:t>
            </a:r>
            <a:r>
              <a:rPr lang="en-US" dirty="0" smtClean="0"/>
              <a:t>https://studopedia.su/3_37130_ploskostnaya-razmetka.html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2731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772</Words>
  <Application>Microsoft Office PowerPoint</Application>
  <PresentationFormat>Экран (4:3)</PresentationFormat>
  <Paragraphs>26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Разметочные работы в слесарном деле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Разметочные работы в слесарном деле</dc:title>
  <dc:creator>work</dc:creator>
  <cp:lastModifiedBy>work</cp:lastModifiedBy>
  <cp:revision>3</cp:revision>
  <dcterms:created xsi:type="dcterms:W3CDTF">2018-11-19T07:00:07Z</dcterms:created>
  <dcterms:modified xsi:type="dcterms:W3CDTF">2018-11-19T07:22:57Z</dcterms:modified>
</cp:coreProperties>
</file>