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+xml" PartName="/ppt/slides/slide2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26.xml"/>
  <Override ContentType="application/vnd.openxmlformats-officedocument.presentationml.slide+xml" PartName="/ppt/slides/slide27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slide+xml" PartName="/ppt/slides/slide33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31.xml"/>
  <Override ContentType="application/vnd.openxmlformats-officedocument.presentationml.slide+xml" PartName="/ppt/slides/slide32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viewProps+xml" PartName="/ppt/viewProps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Default ContentType="image/png" Extension="png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2" r:id="rId4"/>
    <p:sldId id="273" r:id="rId5"/>
    <p:sldId id="260" r:id="rId6"/>
    <p:sldId id="271" r:id="rId7"/>
    <p:sldId id="270" r:id="rId8"/>
    <p:sldId id="269" r:id="rId9"/>
    <p:sldId id="268" r:id="rId10"/>
    <p:sldId id="267" r:id="rId11"/>
    <p:sldId id="266" r:id="rId12"/>
    <p:sldId id="263" r:id="rId13"/>
    <p:sldId id="262" r:id="rId14"/>
    <p:sldId id="296" r:id="rId15"/>
    <p:sldId id="261" r:id="rId16"/>
    <p:sldId id="278" r:id="rId17"/>
    <p:sldId id="258" r:id="rId18"/>
    <p:sldId id="277" r:id="rId19"/>
    <p:sldId id="275" r:id="rId20"/>
    <p:sldId id="279" r:id="rId21"/>
    <p:sldId id="288" r:id="rId22"/>
    <p:sldId id="287" r:id="rId23"/>
    <p:sldId id="286" r:id="rId24"/>
    <p:sldId id="285" r:id="rId25"/>
    <p:sldId id="291" r:id="rId26"/>
    <p:sldId id="290" r:id="rId27"/>
    <p:sldId id="289" r:id="rId28"/>
    <p:sldId id="284" r:id="rId29"/>
    <p:sldId id="280" r:id="rId30"/>
    <p:sldId id="283" r:id="rId31"/>
    <p:sldId id="295" r:id="rId32"/>
    <p:sldId id="281" r:id="rId33"/>
    <p:sldId id="259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1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hyperlink" Target="https://im0-tub-ru.yandex.net/i?id=6a328eba45aace6d2f07248c6dfef7d7-l&amp;n=13" TargetMode="External"/><Relationship Id="rId3" Type="http://schemas.openxmlformats.org/officeDocument/2006/relationships/image" Target="../media/image2.jpeg"/><Relationship Id="rId7" Type="http://schemas.openxmlformats.org/officeDocument/2006/relationships/hyperlink" Target="https://img-fotki.yandex.ru/get/3710/161416687.c3/0_11cf91_3ca0c2a2_S" TargetMode="External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im3-tub-ru.yandex.net/i?id=8ff19da0f95ea100cbdd322f18297bd2-l&amp;n=13" TargetMode="External"/><Relationship Id="rId5" Type="http://schemas.openxmlformats.org/officeDocument/2006/relationships/hyperlink" Target="http://ustanovkaspb.ru/images/32872.jpg" TargetMode="External"/><Relationship Id="rId4" Type="http://schemas.openxmlformats.org/officeDocument/2006/relationships/hyperlink" Target="https://im0-tub-ru.yandex.net/i?id=c93467c02256565d3bd49c57ac8dc1d7&amp;n=33&amp;h=215&amp;w=287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514" y="4326035"/>
            <a:ext cx="1196262" cy="130911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0"/>
            <a:ext cx="1904762" cy="185396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702404">
            <a:off x="675327" y="480418"/>
            <a:ext cx="1677669" cy="17788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27584" y="2636912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 smtClean="0"/>
              <a:t>Шаблон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3851920" y="4797152"/>
            <a:ext cx="32004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Автор:</a:t>
            </a:r>
          </a:p>
          <a:p>
            <a:r>
              <a:rPr lang="ru-RU" dirty="0" err="1" smtClean="0"/>
              <a:t>Авдюшкина</a:t>
            </a:r>
            <a:r>
              <a:rPr lang="ru-RU" dirty="0" smtClean="0"/>
              <a:t> Лариса Викторовна- педагог-организатор </a:t>
            </a:r>
          </a:p>
          <a:p>
            <a:r>
              <a:rPr lang="en-US" dirty="0" smtClean="0"/>
              <a:t>I </a:t>
            </a:r>
            <a:r>
              <a:rPr lang="ru-RU" dirty="0" smtClean="0"/>
              <a:t>квалификационной категории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2240">
            <a:off x="395537" y="4581128"/>
            <a:ext cx="1668720" cy="1826146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188640"/>
            <a:ext cx="1904762" cy="185396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7544" y="1600200"/>
            <a:ext cx="8219256" cy="4525963"/>
          </a:xfrm>
        </p:spPr>
        <p:txBody>
          <a:bodyPr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7395">
            <a:off x="699522" y="4492209"/>
            <a:ext cx="1904762" cy="18539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764704"/>
            <a:ext cx="1602580" cy="17537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4221088"/>
            <a:ext cx="1602580" cy="17537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457200" y="476672"/>
            <a:ext cx="8229600" cy="648072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dirty="0" smtClean="0"/>
              <a:t>	Интернет ресурсы:</a:t>
            </a:r>
            <a:endParaRPr lang="ru-RU" dirty="0"/>
          </a:p>
        </p:txBody>
      </p:sp>
      <p:sp>
        <p:nvSpPr>
          <p:cNvPr id="3" name="Прямоугольник 2"/>
          <p:cNvSpPr/>
          <p:nvPr userDrawn="1"/>
        </p:nvSpPr>
        <p:spPr>
          <a:xfrm>
            <a:off x="755576" y="1179922"/>
            <a:ext cx="58326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ФОН ПРЕЗЕНТАЦИИ-</a:t>
            </a:r>
            <a:r>
              <a:rPr lang="ru-RU" sz="14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4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https://im0-tub-ru.yandex.net/i?id=c93467c02256565d3bd49c57ac8dc1d7&amp;n=33&amp;h=215&amp;w=287</a:t>
            </a:r>
            <a:endParaRPr lang="ru-RU" sz="1400" u="sng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4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http://ustanovkaspb.ru/images/32872.jpg</a:t>
            </a:r>
            <a:endParaRPr lang="ru-RU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Ракета – </a:t>
            </a:r>
            <a:r>
              <a:rPr lang="ru-RU" sz="14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https://im3-tub-ru.yandex.net/i?id=8ff19da0f95ea100cbdd322f18297bd2-l&amp;n=13</a:t>
            </a:r>
            <a:endParaRPr lang="ru-RU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Звезды – </a:t>
            </a:r>
            <a:r>
              <a:rPr lang="ru-RU" sz="14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https://img-fotki.yandex.ru/get/3710/161416687.c3/0_11cf91_3ca0c2a2_S</a:t>
            </a:r>
            <a:endParaRPr lang="ru-RU" sz="14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Космонавт - </a:t>
            </a:r>
            <a:r>
              <a:rPr lang="ru-RU" sz="14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https://im0-tub-ru.yandex.net/i?id=6a328eba45aace6d2f07248c6dfef7d7-l&amp;n=13</a:t>
            </a:r>
            <a:endParaRPr lang="ru-RU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817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13.10.2021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0" r:id="rId3"/>
    <p:sldLayoutId id="2147483660" r:id="rId4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 ?><Relationships xmlns="http://schemas.openxmlformats.org/package/2006/relationships"><Relationship Id="rId2" Target="../media/image7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4%D1%80%D0%B5%D0%B2%D0%BD%D0%B5%D0%B3%D1%80%D0%B5%D1%87%D0%B5%D1%81%D0%BA%D0%B0%D1%8F_%D0%BC%D0%B8%D1%84%D0%BE%D0%BB%D0%BE%D0%B3%D0%B8%D1%8F" TargetMode="External"/><Relationship Id="rId2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7%D0%B5%D0%B2%D1%81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Всероссийский урок астрономии</a:t>
            </a:r>
            <a:br>
              <a:rPr lang="ru-RU" b="1" dirty="0" smtClean="0"/>
            </a:br>
            <a:r>
              <a:rPr lang="ru-RU" b="1" dirty="0" smtClean="0"/>
              <a:t>«ЧУДЕСА ГАЛАКТИКИ»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714876" y="4786322"/>
            <a:ext cx="2714644" cy="1000132"/>
          </a:xfrm>
        </p:spPr>
        <p:txBody>
          <a:bodyPr>
            <a:normAutofit fontScale="92500" lnSpcReduction="20000"/>
          </a:bodyPr>
          <a:lstStyle/>
          <a:p>
            <a:endParaRPr lang="ru-RU" dirty="0" smtClean="0"/>
          </a:p>
          <a:p>
            <a:r>
              <a:rPr lang="ru-RU" sz="1800" dirty="0" smtClean="0">
                <a:solidFill>
                  <a:schemeClr val="tx1"/>
                </a:solidFill>
              </a:rPr>
              <a:t>Сиваш Татьяна Петровна</a:t>
            </a:r>
          </a:p>
          <a:p>
            <a:r>
              <a:rPr lang="ru-RU" sz="1800" dirty="0" smtClean="0">
                <a:solidFill>
                  <a:schemeClr val="tx1"/>
                </a:solidFill>
              </a:rPr>
              <a:t>Учитель физики и астрономии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785918" y="428604"/>
            <a:ext cx="6643734" cy="4286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МБОУ СОШ №4 имени </a:t>
            </a:r>
            <a:r>
              <a:rPr kumimoji="0" lang="ru-RU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Л.И.Золотухиной</a:t>
            </a:r>
            <a:endParaRPr kumimoji="0" lang="ru-RU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3071802" y="5857892"/>
            <a:ext cx="3214710" cy="7143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3143240" y="6000768"/>
            <a:ext cx="2857520" cy="5715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dirty="0" smtClean="0"/>
              <a:t>г</a:t>
            </a:r>
            <a:r>
              <a:rPr kumimoji="0" lang="ru-RU" sz="16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.Сургут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dirty="0" smtClean="0"/>
              <a:t>2021 год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680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b="1" dirty="0" lang="ru-RU" smtClean="0">
                <a:solidFill>
                  <a:srgbClr val="0000FF"/>
                </a:solidFill>
                <a:latin charset="0" pitchFamily="18" typeface="Times New Roman"/>
                <a:cs charset="0" pitchFamily="18" typeface="Times New Roman"/>
              </a:rPr>
              <a:t>Цель урока - </a:t>
            </a:r>
            <a:br>
              <a:rPr b="1" dirty="0" lang="ru-RU" smtClean="0">
                <a:solidFill>
                  <a:srgbClr val="0000FF"/>
                </a:solidFill>
                <a:latin charset="0" pitchFamily="18" typeface="Times New Roman"/>
                <a:cs charset="0" pitchFamily="18" typeface="Times New Roman"/>
              </a:rPr>
            </a:br>
            <a:endParaRPr dirty="0" lang="ru-RU"/>
          </a:p>
        </p:txBody>
      </p:sp>
      <p:sp>
        <p:nvSpPr>
          <p:cNvPr id="3" name="Объект 2"/>
          <p:cNvSpPr>
            <a:spLocks noGrp="1"/>
          </p:cNvSpPr>
          <p:nvPr>
            <p:ph idx="2" sz="half"/>
          </p:nvPr>
        </p:nvSpPr>
        <p:spPr>
          <a:xfrm>
            <a:off x="1857356" y="1600200"/>
            <a:ext cx="6829444" cy="4525963"/>
          </a:xfrm>
        </p:spPr>
        <p:txBody>
          <a:bodyPr>
            <a:normAutofit/>
          </a:bodyPr>
          <a:lstStyle/>
          <a:p>
            <a:pPr>
              <a:buFont charset="0" pitchFamily="34" typeface="Arial"/>
              <a:buChar char="•"/>
            </a:pPr>
            <a:r>
              <a:rPr dirty="0" lang="ru-RU" smtClean="0" sz="3200"/>
              <a:t>ф</a:t>
            </a:r>
            <a:r>
              <a:rPr dirty="0" lang="ru-RU" smtClean="0" sz="3200"/>
              <a:t>ормирование </a:t>
            </a:r>
            <a:r>
              <a:rPr dirty="0" lang="ru-RU" smtClean="0" sz="3200"/>
              <a:t>представлений о строении и характеристике космических объектов, составляющих галактику Млечный путь; </a:t>
            </a:r>
          </a:p>
          <a:p>
            <a:pPr>
              <a:buFont charset="0" pitchFamily="34" typeface="Arial"/>
              <a:buChar char="•"/>
            </a:pPr>
            <a:r>
              <a:rPr dirty="0" lang="ru-RU" smtClean="0" sz="3200"/>
              <a:t>развитие познавательных и интеллектуальных способностей обучающихся. </a:t>
            </a:r>
            <a:endParaRPr dirty="0" lang="ru-RU" sz="3200"/>
          </a:p>
        </p:txBody>
      </p:sp>
      <p:pic>
        <p:nvPicPr>
          <p:cNvPr descr="cshelovek_nad_planetoy" id="4" name="Picture 11"/>
          <p:cNvPicPr>
            <a:picLocks noChangeArrowheads="1" noChangeAspect="1"/>
          </p:cNvPicPr>
          <p:nvPr/>
        </p:nvPicPr>
        <p:blipFill>
          <a:blip cstate="print" r:embed="rId2"/>
          <a:srcRect b="177"/>
          <a:stretch>
            <a:fillRect/>
          </a:stretch>
        </p:blipFill>
        <p:spPr bwMode="auto">
          <a:xfrm>
            <a:off x="6572264" y="4643446"/>
            <a:ext cx="2225873" cy="209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67073629"/>
      </p:ext>
    </p:extLst>
  </p:cSld>
  <p:clrMapOvr>
    <a:masterClrMapping/>
  </p:clrMapOvr>
  <p:timing>
    <p:tnLst>
      <p:par>
        <p:cTn dur="indefinite" id="1" nodeType="tmRoot" restart="never"/>
      </p:par>
    </p:tnLst>
  </p:timing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https://www.kindpng.com/picc/m/150-1502418_planet-space-mars-stars-glitter-solar-system-png.png" id="4" name="Picture 2"/>
          <p:cNvPicPr>
            <a:picLocks noChangeArrowheads="1" noChangeAspect="1"/>
          </p:cNvPicPr>
          <p:nvPr/>
        </p:nvPicPr>
        <p:blipFill>
          <a:blip cstate="print" r:embed="rId2"/>
          <a:srcRect b="20" r="-4"/>
          <a:stretch>
            <a:fillRect/>
          </a:stretch>
        </p:blipFill>
        <p:spPr bwMode="auto">
          <a:xfrm>
            <a:off x="214282" y="571480"/>
            <a:ext cx="3045457" cy="3654549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2" sz="half"/>
          </p:nvPr>
        </p:nvSpPr>
        <p:spPr>
          <a:xfrm>
            <a:off x="3428992" y="1785926"/>
            <a:ext cx="5429288" cy="4572032"/>
          </a:xfrm>
        </p:spPr>
        <p:txBody>
          <a:bodyPr>
            <a:normAutofit fontScale="92500" lnSpcReduction="20000"/>
          </a:bodyPr>
          <a:lstStyle/>
          <a:p>
            <a:pPr algn="r"/>
            <a:r>
              <a:rPr b="1" dirty="0" lang="ru-RU" smtClean="0"/>
              <a:t>Астрономия полезна потому, </a:t>
            </a:r>
            <a:endParaRPr dirty="0" lang="ru-RU" smtClean="0"/>
          </a:p>
          <a:p>
            <a:pPr algn="r"/>
            <a:r>
              <a:rPr b="1" dirty="0" lang="ru-RU" smtClean="0"/>
              <a:t>что она повышает нас над нами самими; </a:t>
            </a:r>
            <a:endParaRPr dirty="0" lang="ru-RU" smtClean="0"/>
          </a:p>
          <a:p>
            <a:pPr algn="r"/>
            <a:r>
              <a:rPr b="1" dirty="0" lang="ru-RU" smtClean="0"/>
              <a:t>она полезна потому, что она величественна;</a:t>
            </a:r>
            <a:endParaRPr dirty="0" lang="ru-RU" smtClean="0"/>
          </a:p>
          <a:p>
            <a:pPr algn="r"/>
            <a:r>
              <a:rPr b="1" dirty="0" lang="ru-RU" smtClean="0"/>
              <a:t>она полезна потому, что она прекрасна.</a:t>
            </a:r>
            <a:endParaRPr dirty="0" lang="ru-RU" smtClean="0"/>
          </a:p>
          <a:p>
            <a:pPr algn="r"/>
            <a:r>
              <a:rPr b="1" dirty="0" lang="ru-RU" smtClean="0"/>
              <a:t>Именно она являет нам, как ничтожен человек телом</a:t>
            </a:r>
            <a:endParaRPr dirty="0" lang="ru-RU" smtClean="0"/>
          </a:p>
          <a:p>
            <a:pPr algn="r"/>
            <a:r>
              <a:rPr b="1" dirty="0" lang="ru-RU" smtClean="0"/>
              <a:t> И как он велик духом.</a:t>
            </a:r>
            <a:endParaRPr dirty="0" lang="ru-RU" smtClean="0"/>
          </a:p>
          <a:p>
            <a:pPr algn="r"/>
            <a:endParaRPr b="1" dirty="0" i="1" lang="ru-RU" smtClean="0"/>
          </a:p>
          <a:p>
            <a:pPr algn="r"/>
            <a:r>
              <a:rPr b="1" dirty="0" i="1" lang="ru-RU" smtClean="0" sz="2400"/>
              <a:t>Анри Пуанкаре</a:t>
            </a:r>
            <a:endParaRPr dirty="0" lang="ru-RU"/>
          </a:p>
        </p:txBody>
      </p:sp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214414" y="785794"/>
            <a:ext cx="75009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3600" dirty="0" smtClean="0">
                <a:cs typeface="Aharoni" pitchFamily="2" charset="-79"/>
              </a:rPr>
              <a:t> </a:t>
            </a:r>
            <a:r>
              <a:rPr lang="ru-RU" sz="3600" dirty="0" smtClean="0">
                <a:cs typeface="Aharoni" pitchFamily="2" charset="-79"/>
              </a:rPr>
              <a:t>Зачем </a:t>
            </a:r>
            <a:r>
              <a:rPr lang="ru-RU" sz="3600" dirty="0" smtClean="0">
                <a:cs typeface="Aharoni" pitchFamily="2" charset="-79"/>
              </a:rPr>
              <a:t>люди мечтают о космосе? </a:t>
            </a:r>
            <a:endParaRPr lang="ru-RU" sz="3600" dirty="0" smtClean="0">
              <a:cs typeface="Aharoni" pitchFamily="2" charset="-79"/>
            </a:endParaRP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cs typeface="Aharoni" pitchFamily="2" charset="-79"/>
              </a:rPr>
              <a:t> </a:t>
            </a:r>
            <a:r>
              <a:rPr lang="ru-RU" sz="3600" dirty="0" smtClean="0">
                <a:cs typeface="Aharoni" pitchFamily="2" charset="-79"/>
              </a:rPr>
              <a:t>Почему </a:t>
            </a:r>
            <a:r>
              <a:rPr lang="ru-RU" sz="3600" dirty="0" smtClean="0">
                <a:cs typeface="Aharoni" pitchFamily="2" charset="-79"/>
              </a:rPr>
              <a:t>космические программы не канули в Лету, а набирают обороты? </a:t>
            </a:r>
          </a:p>
          <a:p>
            <a:r>
              <a:rPr lang="ru-RU" sz="3600" dirty="0" smtClean="0">
                <a:cs typeface="Aharoni" pitchFamily="2" charset="-79"/>
              </a:rPr>
              <a:t> Казалось бы, это дорого, это сложно, это опасно... да и мало ли на Земле нерешенных проблем?  </a:t>
            </a:r>
          </a:p>
          <a:p>
            <a:pPr>
              <a:buFont typeface="Arial" pitchFamily="34" charset="0"/>
              <a:buChar char="•"/>
            </a:pPr>
            <a:r>
              <a:rPr lang="ru-RU" sz="3600" dirty="0" smtClean="0">
                <a:cs typeface="Aharoni" pitchFamily="2" charset="-79"/>
              </a:rPr>
              <a:t> </a:t>
            </a:r>
            <a:r>
              <a:rPr lang="ru-RU" sz="3600" dirty="0" smtClean="0">
                <a:cs typeface="Aharoni" pitchFamily="2" charset="-79"/>
              </a:rPr>
              <a:t>Что </a:t>
            </a:r>
            <a:r>
              <a:rPr lang="ru-RU" sz="3600" dirty="0" smtClean="0">
                <a:cs typeface="Aharoni" pitchFamily="2" charset="-79"/>
              </a:rPr>
              <a:t>людям делать в космосе?</a:t>
            </a:r>
          </a:p>
          <a:p>
            <a:r>
              <a:rPr lang="ru-RU" sz="3600" dirty="0" smtClean="0">
                <a:cs typeface="Aharoni" pitchFamily="2" charset="-79"/>
              </a:rPr>
              <a:t> Однако всё не так очевидно.</a:t>
            </a:r>
            <a:endParaRPr lang="ru-RU" sz="3600" dirty="0"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404664"/>
            <a:ext cx="8267978" cy="1238386"/>
          </a:xfrm>
        </p:spPr>
        <p:txBody>
          <a:bodyPr>
            <a:normAutofit/>
          </a:bodyPr>
          <a:lstStyle/>
          <a:p>
            <a:r>
              <a:rPr lang="ru-RU" sz="3200" i="1" u="sng" dirty="0" smtClean="0">
                <a:latin typeface="Arial" pitchFamily="34" charset="0"/>
                <a:cs typeface="Arial" pitchFamily="34" charset="0"/>
              </a:rPr>
              <a:t>Во-первых</a:t>
            </a:r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, космические исследования </a:t>
            </a:r>
            <a:r>
              <a:rPr lang="ru-RU" sz="3200" b="1" i="1" dirty="0" smtClean="0">
                <a:latin typeface="Calibri (Заголовки)"/>
                <a:cs typeface="Arial" pitchFamily="34" charset="0"/>
              </a:rPr>
              <a:t>приводят</a:t>
            </a:r>
            <a:r>
              <a:rPr lang="ru-RU" sz="3200" b="1" i="1" dirty="0" smtClean="0">
                <a:latin typeface="Arial" pitchFamily="34" charset="0"/>
                <a:cs typeface="Arial" pitchFamily="34" charset="0"/>
              </a:rPr>
              <a:t> к великим изобретениям.</a:t>
            </a:r>
            <a:endParaRPr lang="ru-RU" sz="3200" i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500166" y="1928802"/>
            <a:ext cx="7186634" cy="457203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latin typeface="Arial" pitchFamily="34" charset="0"/>
                <a:cs typeface="Aharoni" pitchFamily="2" charset="-79"/>
              </a:rPr>
              <a:t>Очень много устройств, материалов и процессов, изначально разработанных для космической программы, нашли применение на Земле. </a:t>
            </a:r>
            <a:r>
              <a:rPr lang="ru-RU" sz="3000" dirty="0" smtClean="0">
                <a:cs typeface="Aharoni" pitchFamily="2" charset="-79"/>
              </a:rPr>
              <a:t>К таким разработкам относятся, например, сухая заморозка еды, пеноматериал с памятью формы, беспроводные электроинструменты, </a:t>
            </a:r>
            <a:r>
              <a:rPr lang="ru-RU" sz="3000" dirty="0" err="1" smtClean="0">
                <a:cs typeface="Aharoni" pitchFamily="2" charset="-79"/>
              </a:rPr>
              <a:t>тефлон</a:t>
            </a:r>
            <a:r>
              <a:rPr lang="ru-RU" sz="3000" dirty="0" smtClean="0">
                <a:cs typeface="Aharoni" pitchFamily="2" charset="-79"/>
              </a:rPr>
              <a:t>, </a:t>
            </a:r>
            <a:r>
              <a:rPr lang="ru-RU" sz="3000" dirty="0" err="1" smtClean="0">
                <a:cs typeface="Aharoni" pitchFamily="2" charset="-79"/>
              </a:rPr>
              <a:t>антиобледенительные</a:t>
            </a:r>
            <a:r>
              <a:rPr lang="ru-RU" sz="3000" dirty="0" smtClean="0">
                <a:cs typeface="Aharoni" pitchFamily="2" charset="-79"/>
              </a:rPr>
              <a:t> системы, цифровые датчики изображений, цифровая фото- и видеотехника, линзы с защитой от царапин и </a:t>
            </a:r>
            <a:r>
              <a:rPr lang="ru-RU" sz="3000" dirty="0" err="1" smtClean="0">
                <a:cs typeface="Aharoni" pitchFamily="2" charset="-79"/>
              </a:rPr>
              <a:t>УФ-излучения</a:t>
            </a:r>
            <a:r>
              <a:rPr lang="ru-RU" sz="3000" dirty="0" smtClean="0">
                <a:cs typeface="Aharoni" pitchFamily="2" charset="-79"/>
              </a:rPr>
              <a:t>, датчики дыма, телескопические подъемники…</a:t>
            </a:r>
          </a:p>
          <a:p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500166" y="928670"/>
            <a:ext cx="7186634" cy="5197493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И это лишь малая толика изобретений, вошедших в нашу жизнь прямиком из космической отрасли. Даже всем известные застежки-липучки и «молнии» хоть и изобретены были значительно раньше, но в широкий обиход вошли именно после космических программ. </a:t>
            </a:r>
          </a:p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Не забываем и о космических спутниках, благодаря которым у нас есть прогноз погоды, спутниковая навигация и спутниковое телевидение.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404664"/>
            <a:ext cx="9001156" cy="114300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3600" i="1" u="sng" dirty="0" smtClean="0"/>
              <a:t>Во-вторых</a:t>
            </a:r>
            <a:r>
              <a:rPr lang="ru-RU" sz="3600" b="1" i="1" dirty="0" smtClean="0"/>
              <a:t>, в будущем космос может стать ценным источником промышленного сырья.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1571604" y="1857364"/>
            <a:ext cx="7115196" cy="4268799"/>
          </a:xfrm>
        </p:spPr>
        <p:txBody>
          <a:bodyPr>
            <a:normAutofit/>
          </a:bodyPr>
          <a:lstStyle/>
          <a:p>
            <a:r>
              <a:rPr lang="ru-RU" dirty="0" smtClean="0"/>
              <a:t>В космосе есть золото, серебро, платина и другие ценные вещества.</a:t>
            </a:r>
          </a:p>
          <a:p>
            <a:r>
              <a:rPr lang="ru-RU" dirty="0" smtClean="0"/>
              <a:t>Луна к примеру, является потенциально прибыльным источником гелия-3, который используется для МРТ и в качестве потенциального топлива для атомных электростанций. На  Земле  гелий-3  настолько  редкий,  что  его  цена достигает  5ООО  </a:t>
            </a:r>
            <a:r>
              <a:rPr lang="ru-RU" dirty="0" err="1" smtClean="0"/>
              <a:t>доларов</a:t>
            </a:r>
            <a:r>
              <a:rPr lang="ru-RU" dirty="0" smtClean="0"/>
              <a:t> за литр.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357562"/>
            <a:ext cx="7767912" cy="29289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Ну и, пожалуй, самая главная причина — </a:t>
            </a:r>
            <a:r>
              <a:rPr lang="ru-RU" i="1" dirty="0" smtClean="0"/>
              <a:t>людям свойственно любопытство, стремление к новому и неисследованному</a:t>
            </a:r>
            <a:r>
              <a:rPr lang="ru-RU" dirty="0" smtClean="0"/>
              <a:t>.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71472" y="642919"/>
            <a:ext cx="8115328" cy="2571768"/>
          </a:xfrm>
        </p:spPr>
        <p:txBody>
          <a:bodyPr/>
          <a:lstStyle/>
          <a:p>
            <a:r>
              <a:rPr lang="ru-RU" dirty="0" smtClean="0"/>
              <a:t>Также Луна может быть потенциально богатой редкоземельными элементами вроде европия и тантала, которые пользуются большим спросом для использования в электронике, солнечных панелях и других устройствах.	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lanety-kosmonavty-zvezdy.jpg" id="4" name="Рисунок 3"/>
          <p:cNvPicPr>
            <a:picLocks noChangeAspect="1"/>
          </p:cNvPicPr>
          <p:nvPr/>
        </p:nvPicPr>
        <p:blipFill>
          <a:blip cstate="print" r:embed="rId2"/>
          <a:srcRect r="43"/>
          <a:stretch>
            <a:fillRect/>
          </a:stretch>
        </p:blipFill>
        <p:spPr>
          <a:xfrm>
            <a:off x="5072066" y="2000216"/>
            <a:ext cx="3883180" cy="430358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2" sz="half"/>
          </p:nvPr>
        </p:nvSpPr>
        <p:spPr>
          <a:xfrm>
            <a:off x="428596" y="1785926"/>
            <a:ext cx="4286280" cy="4340237"/>
          </a:xfrm>
        </p:spPr>
        <p:txBody>
          <a:bodyPr/>
          <a:lstStyle/>
          <a:p>
            <a:r>
              <a:rPr dirty="0" lang="ru-RU" smtClean="0"/>
              <a:t>Изучение космоса — это утоление жажды знаний, ведь космос помогает понять многие процессы, происходящие на Земле, взглянуть на них в масштабах Вселенной.</a:t>
            </a:r>
          </a:p>
        </p:txBody>
      </p:sp>
    </p:spTree>
  </p:cSld>
  <p:clrMapOvr>
    <a:masterClrMapping/>
  </p:clrMapOvr>
  <p:timing>
    <p:tnLst>
      <p:par>
        <p:cTn dur="indefinite" id="1" nodeType="tmRoot" restart="never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428736"/>
            <a:ext cx="3000396" cy="33346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8842" y="3571876"/>
            <a:ext cx="3755158" cy="300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14290"/>
            <a:ext cx="8229600" cy="1071570"/>
          </a:xfrm>
        </p:spPr>
        <p:txBody>
          <a:bodyPr/>
          <a:lstStyle/>
          <a:p>
            <a:r>
              <a:rPr lang="ru-RU" dirty="0" smtClean="0"/>
              <a:t>А еще космос - это красиво.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285720" y="1285860"/>
            <a:ext cx="5072098" cy="5286411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Сложно поспорить с тем, что космические виды по-настоящему красивы. </a:t>
            </a:r>
          </a:p>
          <a:p>
            <a:r>
              <a:rPr lang="ru-RU" dirty="0" smtClean="0"/>
              <a:t>Если бы не космонавтика, мы бы даже не смогли увидеть, насколько прекрасна наша планета с высоты нескольких сотен километров.  А если заглянуть за пределы нашей Галактики, то здесь  развернутся восхитительные виды туманностей, черных дыр  и отдаленных галактик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67544" y="785794"/>
            <a:ext cx="8219256" cy="5340369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познании Вселенной  человечество  двигалось  постепенно  от  ближних  </a:t>
            </a:r>
            <a:r>
              <a:rPr lang="ru-RU" dirty="0" smtClean="0"/>
              <a:t>небесных </a:t>
            </a:r>
            <a:r>
              <a:rPr lang="ru-RU" dirty="0" smtClean="0"/>
              <a:t>тел к дальним. Поэтому вслед за уточнением строения Солнечной системы последовало </a:t>
            </a:r>
            <a:r>
              <a:rPr lang="ru-RU" dirty="0" smtClean="0"/>
              <a:t>раскрытие тайны </a:t>
            </a:r>
            <a:r>
              <a:rPr lang="ru-RU" dirty="0" smtClean="0"/>
              <a:t>Млечного пути - </a:t>
            </a:r>
            <a:r>
              <a:rPr lang="ru-RU" dirty="0" smtClean="0"/>
              <a:t>весьма заметного объекта на </a:t>
            </a:r>
            <a:r>
              <a:rPr lang="ru-RU" dirty="0" smtClean="0"/>
              <a:t>ночном  небе. Он  оказался  гигантской  звездной  системой, в которой наше Солнце — просто рядовая звезда с семейством  своих планет. Такие «звездные  </a:t>
            </a:r>
            <a:r>
              <a:rPr lang="ru-RU" dirty="0" smtClean="0"/>
              <a:t>острова</a:t>
            </a:r>
            <a:r>
              <a:rPr lang="ru-RU" dirty="0" smtClean="0"/>
              <a:t>» в пустоте Вселенной стали называть «галактиками», от греческого слова, означающего «молочный». То есть по сути все галактики  Вселенной  названы  в честь нашего Млечного пути.</a:t>
            </a:r>
          </a:p>
          <a:p>
            <a:r>
              <a:rPr lang="ru-RU" u="sng" dirty="0" smtClean="0"/>
              <a:t>Почему млечный, то есть молочный?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28596" y="357166"/>
            <a:ext cx="8215370" cy="4929222"/>
          </a:xfrm>
        </p:spPr>
        <p:txBody>
          <a:bodyPr>
            <a:normAutofit fontScale="85000" lnSpcReduction="20000"/>
          </a:bodyPr>
          <a:lstStyle/>
          <a:p>
            <a:pPr algn="just">
              <a:defRPr/>
            </a:pPr>
            <a:r>
              <a:rPr lang="ru-RU" sz="36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Галактика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совокупность миллионов и миллиардов звезд совместно с газом и пылью, удерживаемых  в ограниченном пространстве  силами гравитации.</a:t>
            </a:r>
          </a:p>
          <a:p>
            <a:pPr algn="just">
              <a:defRPr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Наше Солнце и все видимые на небе звезды принадлежат к Галактике, которую древние греки назвали </a:t>
            </a:r>
            <a:r>
              <a:rPr lang="ru-RU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Млечным Путем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галаксиас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- молочный круг  от «гала» - молоко; молоко пролитое богиней, которым она кормила своего ребенка)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defRPr/>
            </a:pP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В </a:t>
            </a:r>
            <a:r>
              <a:rPr lang="ru-RU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северном полушарии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неба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Млечный Путь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проходит по созвездиям Близнецов, Тельца, Возничего, Кассиопеи, Цефея, Лебедя и далее – в </a:t>
            </a:r>
            <a:r>
              <a:rPr lang="ru-RU" b="1" dirty="0" smtClean="0">
                <a:solidFill>
                  <a:srgbClr val="FF33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южном полушарии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через созвездия Щита, Стрельца, Змееносца, Скорпиона, Жертвенника и т.д.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5000636"/>
            <a:ext cx="3949359" cy="164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714348" y="857232"/>
            <a:ext cx="7933504" cy="5072098"/>
          </a:xfrm>
        </p:spPr>
        <p:txBody>
          <a:bodyPr>
            <a:normAutofit lnSpcReduction="10000"/>
          </a:bodyPr>
          <a:lstStyle/>
          <a:p>
            <a:pPr algn="ctr">
              <a:defRPr/>
            </a:pP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Легенда.</a:t>
            </a:r>
          </a:p>
          <a:p>
            <a:pPr algn="just"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</a:t>
            </a:r>
            <a:r>
              <a:rPr lang="ru-R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Галактика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образовано по аналогии с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Древнегреческий язык"/>
              </a:rPr>
              <a:t>др.-греч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 tooltip="Древнегреческий язык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γαλαϰτιϰός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«молочный». По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 tooltip="Древнегреческая мифология"/>
              </a:rPr>
              <a:t>древнегреческой легенде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4" tooltip="Зевс"/>
              </a:rPr>
              <a:t>Зевс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 своего сына Геракла от смертной женщины, а потому, чтобы стать бессмертным, ребенок должен был вкусить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молока богини Геры. Поэтому Зевс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подложил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его спящей жене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Гере, но, когда она проснулась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обнаружила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кормит не своего ребёнка,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она оттолкнула его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себя. Брызнувшая из груди богини струя молока превратилась в Млечный Путь.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1776" y="2285992"/>
            <a:ext cx="4412224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357158" y="428604"/>
            <a:ext cx="4643470" cy="6000792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В различных языках имеется масса других названий Млечного Пути. Слово «путь» часто остается, а слово «млечный» заменяется на другие Эпитеты. Встречаются такие названия, как «Небесная река», «Путь птиц», «Путь журавля» и «Путь серого гуся», «Путь белого слона» и «Мучной путь», «Снежная тропа» и «Звездное поле»… </a:t>
            </a:r>
          </a:p>
          <a:p>
            <a:r>
              <a:rPr lang="ru-RU" u="sng" dirty="0" smtClean="0"/>
              <a:t>Из чего состоит наша Галактика?</a:t>
            </a:r>
            <a:endParaRPr lang="ru-RU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52"/>
            <a:ext cx="5718286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2071670" y="4572008"/>
            <a:ext cx="692948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1609 г. </a:t>
            </a:r>
          </a:p>
          <a:p>
            <a:r>
              <a:rPr lang="ru-RU" alt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Галилео Галилей </a:t>
            </a:r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обнаружил в телескоп, что Млечный путь состоит множества очень слабых звезд , суммарный блеск которых создает для невооруженного глаза впечатление светлой полосы.</a:t>
            </a:r>
          </a:p>
          <a:p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Звездная структура Млечного Пути уже видна в бинокли</a:t>
            </a:r>
            <a:r>
              <a:rPr lang="ru-RU" alt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667811" cy="6500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819132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786842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42844" y="5356225"/>
            <a:ext cx="871543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ru-RU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Трудами Вильяма Гершеля и В.Я. Струве установлено, что все звезды обоих полушарий неба образуют единую звездную систему – Галактику, подавляющее число звезд которой входит в состав Млечного Пути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837830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145395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44933" cy="587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132"/>
            <a:ext cx="9001156" cy="6750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3845" y="0"/>
            <a:ext cx="9167845" cy="6875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42852"/>
            <a:ext cx="9469430" cy="6763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0730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Звездные ассоциации</a:t>
            </a:r>
            <a:endParaRPr lang="ru-RU" dirty="0"/>
          </a:p>
        </p:txBody>
      </p:sp>
      <p:sp>
        <p:nvSpPr>
          <p:cNvPr id="3" name="Подзаголовок 2"/>
          <p:cNvSpPr txBox="1">
            <a:spLocks/>
          </p:cNvSpPr>
          <p:nvPr/>
        </p:nvSpPr>
        <p:spPr>
          <a:xfrm>
            <a:off x="476250" y="1928803"/>
            <a:ext cx="7810525" cy="4716472"/>
          </a:xfrm>
          <a:prstGeom prst="rect">
            <a:avLst/>
          </a:prstGeom>
        </p:spPr>
        <p:txBody>
          <a:bodyPr/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Академик В.А. Амбарцумян обратил внимание на группировки горячих звезд высокой светимости спектральных классов О – В – звездные ассоциации.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каждой </a:t>
            </a:r>
            <a:r>
              <a:rPr kumimoji="0" lang="ru-RU" alt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 – В – ассоциации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насчитывается до </a:t>
            </a: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100 звезд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спектральных классов О – В.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Существуют звездные </a:t>
            </a:r>
            <a:r>
              <a:rPr kumimoji="0" lang="ru-RU" alt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ассоциации Т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-  скопления неправильных переменных звезд-карликов типа Т-Тельца. Ближайшая к нам Т-ассоциация  находится в созвездии  Ориона (свыше 500 переменных звезд).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alt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О – В 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</a:t>
            </a:r>
            <a:r>
              <a:rPr kumimoji="0" lang="ru-RU" altLang="ru-RU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Т – ассоциации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наблюдаются внутри мощных газопылевых комплексов.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Звездные  ассоциации имеют диаметр/размер до </a:t>
            </a: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сотен световых лет 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и </a:t>
            </a: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низкую звездную плотность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по сравнению со звездными скоплениями.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Некоторые звезды из ассоциаций имеют </a:t>
            </a: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высокую скорость движения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, что приводит к их вылету из ассоциации навсегда.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 состав ассоциаций входит много горячих </a:t>
            </a:r>
            <a:r>
              <a:rPr kumimoji="0" lang="ru-RU" alt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голубых</a:t>
            </a:r>
            <a:r>
              <a:rPr kumimoji="0" lang="ru-RU" alt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звезд высокой светимости – они не могут существовать долго, т.е. они возникли недавно, значит, звезды формируются большими группами и процесс звездообразования идет и в настоящее время.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Звездные  ассоциации концентрируются </a:t>
            </a:r>
            <a:r>
              <a:rPr kumimoji="0" lang="ru-RU" altLang="ru-RU" sz="2000" b="1" i="0" u="sng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вблизи плоскости Галактики – Млечный Путь, образуя ее ветви.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endParaRPr kumimoji="0" lang="ru-RU" alt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ТРАПЕЦИЯ ОРИОНА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Интернет ссылки: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868367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1065</Words>
  <Application>Microsoft Office PowerPoint</Application>
  <PresentationFormat>Экран (4:3)</PresentationFormat>
  <Paragraphs>63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Тема Office</vt:lpstr>
      <vt:lpstr>Всероссийский урок астрономии «ЧУДЕСА ГАЛАКТИКИ»</vt:lpstr>
      <vt:lpstr>Цель урока -  </vt:lpstr>
      <vt:lpstr>Слайд 3</vt:lpstr>
      <vt:lpstr>Слайд 4</vt:lpstr>
      <vt:lpstr>Во-первых, космические исследования приводят к великим изобретениям.</vt:lpstr>
      <vt:lpstr>Слайд 6</vt:lpstr>
      <vt:lpstr> Во-вторых, в будущем космос может стать ценным источником промышленного сырья.  </vt:lpstr>
      <vt:lpstr>Ну и, пожалуй, самая главная причина — людям свойственно любопытство, стремление к новому и неисследованному. </vt:lpstr>
      <vt:lpstr>Слайд 9</vt:lpstr>
      <vt:lpstr>А еще космос - это красиво.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Звездные ассоциации</vt:lpstr>
      <vt:lpstr>Слайд 30</vt:lpstr>
      <vt:lpstr>ТРАПЕЦИЯ ОРИОНА</vt:lpstr>
      <vt:lpstr>Слайд 32</vt:lpstr>
      <vt:lpstr>Интернет ссылки: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Учитель</cp:lastModifiedBy>
  <cp:revision>23</cp:revision>
  <dcterms:modified xsi:type="dcterms:W3CDTF">2021-10-13T07:15:41Z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1614462</vt:lpwstr>
  </property>
  <property fmtid="{D5CDD505-2E9C-101B-9397-08002B2CF9AE}" name="NXPowerLiteSettings" pid="3">
    <vt:lpwstr>F7000400038000</vt:lpwstr>
  </property>
  <property fmtid="{D5CDD505-2E9C-101B-9397-08002B2CF9AE}" name="NXPowerLiteVersion" pid="4">
    <vt:lpwstr>S9.1.2</vt:lpwstr>
  </property>
</Properties>
</file>