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70" r:id="rId2"/>
    <p:sldId id="257" r:id="rId3"/>
    <p:sldId id="259" r:id="rId4"/>
    <p:sldId id="258" r:id="rId5"/>
    <p:sldId id="262" r:id="rId6"/>
    <p:sldId id="272" r:id="rId7"/>
    <p:sldId id="271" r:id="rId8"/>
    <p:sldId id="263" r:id="rId9"/>
    <p:sldId id="264" r:id="rId10"/>
    <p:sldId id="269" r:id="rId11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F0E913FA-7EBC-441A-BEA2-86EFC59DA9F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9D344B1-9A78-4082-AC48-41B5F4CB1C5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9E32649C-CC5C-414E-B992-45C82FC095E4}" type="datetimeFigureOut">
              <a:rPr lang="ru-RU"/>
              <a:pPr>
                <a:defRPr/>
              </a:pPr>
              <a:t>26.12.2021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87D3B542-A67D-419F-8B78-A669CE28D5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2550CB7C-6494-443D-891B-9C52734F81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887FF3-414D-4FD4-AD48-C0F0F06E64D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EB1F33-1A74-4056-9F1B-33F495910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3E0F8E88-4AE1-421F-AA96-0B1C8D487526}" type="slidenum">
              <a:rPr lang="ru-RU" altLang="en-US"/>
              <a:pPr/>
              <a:t>‹#›</a:t>
            </a:fld>
            <a:endParaRPr lang="ru-R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>
            <a:extLst>
              <a:ext uri="{FF2B5EF4-FFF2-40B4-BE49-F238E27FC236}">
                <a16:creationId xmlns:a16="http://schemas.microsoft.com/office/drawing/2014/main" id="{4693A54B-8265-413F-B86E-BAF46CF0850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>
            <a:extLst>
              <a:ext uri="{FF2B5EF4-FFF2-40B4-BE49-F238E27FC236}">
                <a16:creationId xmlns:a16="http://schemas.microsoft.com/office/drawing/2014/main" id="{3755BB25-8B54-49A3-81AC-A9EEC8449CC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13CA3900-4B4A-4E60-B3BE-B2BE3172B2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C879531-29E4-4B19-97D7-1F7754E8DE57}" type="slidenum">
              <a:rPr lang="ru-RU" altLang="ru-RU"/>
              <a:pPr/>
              <a:t>5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FAA9E16-068C-43B2-B36E-D672D332B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3A71A49-58E3-4000-82FF-588EC4472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360206-2784-4D2E-90C8-5787183A4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80B361-7877-4653-A17A-F8A043211BC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5824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B4136E-2EC4-4120-BEB9-8EBDAB03F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481B151-C84F-48B4-985F-792FE2484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7EC342-A5F4-4B2E-8EAE-29165DFA5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7DAC5C-C9CC-458B-9A45-58B6C2E34E5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5736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666D7E-2547-44B3-9F18-3474BD5BB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4CA450-D230-4EC9-85C4-4926AECAE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F0BE5B-25FC-4F9C-8528-46B99B7E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EDBE5B-87A0-4D3B-93B4-2324DD4476B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46128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0A8054C-3887-4922-BD2E-BE1026DA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8B8C1E6-0E69-4C97-B1AB-D945BE270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DDA7B9EA-96F3-438C-B765-5ADDD8AE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D34251-25F6-482F-8F9D-FDE36C3DE6F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87730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573AA535-3C6A-452C-AFC2-44B7A55E2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80B81F72-8286-4830-BECE-D4AD992E3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2B32B63B-5649-40F6-BCD0-5D4983679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FA4D49-BB88-4A1F-BD29-B720E9F22F3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49868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F013DCB3-9D6B-406B-B074-AB20DEE96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D35FC598-971D-458B-AF42-92855E20E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18062213-DC71-4AFB-A35F-394C2A4B7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6031BA-9D32-4974-8AC7-48EE0018D9F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84886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6937076B-EBA7-425B-B06C-65B08E3EC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33935CB-BCAB-46E0-87C2-AB0746DA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0B455699-EFB0-449F-84D1-6C3DAD457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939118-F610-4ACE-A5FE-3F33E665A40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0833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9B770E4-F07B-4FFD-AD58-B7116ACFD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39113ED-2895-409A-BAF6-59BAE4357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9B8C17FC-264F-4AF1-9E61-F3F4A9E15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4165CF-E529-4EBD-95B5-4FB7D41AA5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2830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647135E-BBF5-4111-B799-AF947DDD0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5133FEB-042E-4785-A4E4-332DB048A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20D5059-4333-4AD5-9BFA-EC590590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16E37D-17DC-4979-B748-39FDDA81A6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4040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CC0AB1-03EC-4962-AE5A-9F3AF689B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CF53B5-C655-4B76-85B5-45C0263DD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A292B-95D3-46D7-A34E-71A852B61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7A5AC-4CF4-41B1-95A2-F1D3FBB3346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8543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AFAE5A-E802-45D1-8E39-D083BAA5D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62892D3-C79C-4718-BDF8-4B95A8A8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EA3694-E909-4F83-9B9A-C28006622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BBBA54-5532-48E5-8C99-01A9E5F689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4804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D7AF450D-3DF0-424E-ADC1-14A32A12E5F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77CD2F1F-A123-4FA4-9992-8428F1DC105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/>
              <a:t>Образец текста</a:t>
            </a:r>
          </a:p>
          <a:p>
            <a:pPr lvl="1"/>
            <a:r>
              <a:rPr lang="ru-RU" altLang="en-US"/>
              <a:t>Второй уровень</a:t>
            </a:r>
          </a:p>
          <a:p>
            <a:pPr lvl="2"/>
            <a:r>
              <a:rPr lang="ru-RU" altLang="en-US"/>
              <a:t>Третий уровень</a:t>
            </a:r>
          </a:p>
          <a:p>
            <a:pPr lvl="3"/>
            <a:r>
              <a:rPr lang="ru-RU" altLang="en-US"/>
              <a:t>Четвертый уровень</a:t>
            </a:r>
          </a:p>
          <a:p>
            <a:pPr lvl="4"/>
            <a:r>
              <a:rPr lang="ru-RU" altLang="en-US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DA6049-12CA-4021-9AFE-E591F2FCCF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826E09-A2B9-41EF-9DF5-E0E77F92E1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C3BD62-83EA-4DF3-AC0F-1D94B8973F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4D294F35-BACE-4003-92AE-2E3A4E19A60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7573" y="838944"/>
            <a:ext cx="1866209" cy="2291236"/>
          </a:xfrm>
          <a:prstGeom prst="rect">
            <a:avLst/>
          </a:prstGeom>
        </p:spPr>
      </p:pic>
      <p:pic>
        <p:nvPicPr>
          <p:cNvPr id="3075" name="Рисунок 2">
            <a:extLst>
              <a:ext uri="{FF2B5EF4-FFF2-40B4-BE49-F238E27FC236}">
                <a16:creationId xmlns:a16="http://schemas.microsoft.com/office/drawing/2014/main" id="{F491D955-EDD2-4457-8CD2-431ECEB7A3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7" t="48182" r="73170" b="6695"/>
          <a:stretch/>
        </p:blipFill>
        <p:spPr bwMode="auto">
          <a:xfrm>
            <a:off x="228601" y="3733800"/>
            <a:ext cx="1676400" cy="2385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8600" y="228600"/>
            <a:ext cx="85344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002060"/>
                </a:solidFill>
              </a:rPr>
              <a:t>Государственное казенное общеобразовательное учреждение</a:t>
            </a:r>
          </a:p>
          <a:p>
            <a:pPr algn="ctr"/>
            <a:r>
              <a:rPr lang="ru-RU" sz="1400" dirty="0">
                <a:solidFill>
                  <a:srgbClr val="002060"/>
                </a:solidFill>
              </a:rPr>
              <a:t>«Специальная (коррекционная)общеобразовательная школа-интернат №27»</a:t>
            </a:r>
          </a:p>
          <a:p>
            <a:pPr algn="ctr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9801" y="2807014"/>
            <a:ext cx="5033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ПРАВИЛА ОБЩЕНИЯ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73248" y="4464957"/>
            <a:ext cx="17395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dirty="0" smtClean="0">
                <a:solidFill>
                  <a:srgbClr val="002060"/>
                </a:solidFill>
              </a:rPr>
              <a:t>Подготовила</a:t>
            </a:r>
          </a:p>
          <a:p>
            <a:pPr algn="r"/>
            <a:r>
              <a:rPr lang="ru-RU" dirty="0">
                <a:solidFill>
                  <a:srgbClr val="002060"/>
                </a:solidFill>
              </a:rPr>
              <a:t>в</a:t>
            </a:r>
            <a:r>
              <a:rPr lang="ru-RU" dirty="0" smtClean="0">
                <a:solidFill>
                  <a:srgbClr val="002060"/>
                </a:solidFill>
              </a:rPr>
              <a:t>оспитатель 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</a:rPr>
              <a:t>Данилова Л.В.</a:t>
            </a:r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est_po_okruzhayushemu_miru_2_etiquette_10">
            <a:extLst>
              <a:ext uri="{FF2B5EF4-FFF2-40B4-BE49-F238E27FC236}">
                <a16:creationId xmlns:a16="http://schemas.microsoft.com/office/drawing/2014/main" id="{98A16E82-4BAA-41DD-A45F-14F7A17A6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3190875" cy="303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9" descr="img0">
            <a:extLst>
              <a:ext uri="{FF2B5EF4-FFF2-40B4-BE49-F238E27FC236}">
                <a16:creationId xmlns:a16="http://schemas.microsoft.com/office/drawing/2014/main" id="{BA3535D2-8E29-4EDD-B9C2-FAF91033A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5814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11" descr="99b166587166fff89053c76a840cd75f">
            <a:extLst>
              <a:ext uri="{FF2B5EF4-FFF2-40B4-BE49-F238E27FC236}">
                <a16:creationId xmlns:a16="http://schemas.microsoft.com/office/drawing/2014/main" id="{909B0028-FC17-4977-B914-4FB2B3D0A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28600"/>
            <a:ext cx="4267200" cy="306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13" descr="vezhainevezha11">
            <a:extLst>
              <a:ext uri="{FF2B5EF4-FFF2-40B4-BE49-F238E27FC236}">
                <a16:creationId xmlns:a16="http://schemas.microsoft.com/office/drawing/2014/main" id="{D766ADDB-4733-45A9-A3AB-E23D7785B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3581400"/>
            <a:ext cx="3314700" cy="305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 Box 14">
            <a:extLst>
              <a:ext uri="{FF2B5EF4-FFF2-40B4-BE49-F238E27FC236}">
                <a16:creationId xmlns:a16="http://schemas.microsoft.com/office/drawing/2014/main" id="{17B82980-004A-4151-9D25-31492FA54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2514600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08080C"/>
                </a:solidFill>
              </a:rPr>
              <a:t>1</a:t>
            </a:r>
          </a:p>
        </p:txBody>
      </p:sp>
      <p:sp>
        <p:nvSpPr>
          <p:cNvPr id="4103" name="Text Box 15">
            <a:extLst>
              <a:ext uri="{FF2B5EF4-FFF2-40B4-BE49-F238E27FC236}">
                <a16:creationId xmlns:a16="http://schemas.microsoft.com/office/drawing/2014/main" id="{DD6BBA19-AEA2-421E-AD7E-50624923B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2590800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08080C"/>
                </a:solidFill>
              </a:rPr>
              <a:t>2</a:t>
            </a:r>
          </a:p>
        </p:txBody>
      </p:sp>
      <p:sp>
        <p:nvSpPr>
          <p:cNvPr id="4104" name="Text Box 16">
            <a:extLst>
              <a:ext uri="{FF2B5EF4-FFF2-40B4-BE49-F238E27FC236}">
                <a16:creationId xmlns:a16="http://schemas.microsoft.com/office/drawing/2014/main" id="{B4C9478C-D4A2-4865-A481-65A2C99DC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867400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08080C"/>
                </a:solidFill>
              </a:rPr>
              <a:t>3</a:t>
            </a:r>
          </a:p>
        </p:txBody>
      </p:sp>
      <p:sp>
        <p:nvSpPr>
          <p:cNvPr id="4105" name="Text Box 17">
            <a:extLst>
              <a:ext uri="{FF2B5EF4-FFF2-40B4-BE49-F238E27FC236}">
                <a16:creationId xmlns:a16="http://schemas.microsoft.com/office/drawing/2014/main" id="{1953F1A1-B44E-4632-8446-5C6122137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5867400"/>
            <a:ext cx="6858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sz="3600">
                <a:solidFill>
                  <a:srgbClr val="08080C"/>
                </a:solidFill>
              </a:rPr>
              <a:t>4</a:t>
            </a:r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170BC3EA-3D38-46A4-A2DB-C9040556E21B}"/>
              </a:ext>
            </a:extLst>
          </p:cNvPr>
          <p:cNvSpPr/>
          <p:nvPr/>
        </p:nvSpPr>
        <p:spPr>
          <a:xfrm>
            <a:off x="3581400" y="5867400"/>
            <a:ext cx="381000" cy="5334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>
            <a:extLst>
              <a:ext uri="{FF2B5EF4-FFF2-40B4-BE49-F238E27FC236}">
                <a16:creationId xmlns:a16="http://schemas.microsoft.com/office/drawing/2014/main" id="{25D35940-5E83-47F2-B857-384402CB5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28600"/>
            <a:ext cx="5105400" cy="629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ru-RU" altLang="ru-RU" sz="2800" dirty="0">
                <a:solidFill>
                  <a:srgbClr val="002060"/>
                </a:solidFill>
              </a:rPr>
              <a:t>Поговорим?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ru-RU" altLang="ru-RU" sz="2800" dirty="0">
                <a:solidFill>
                  <a:srgbClr val="002060"/>
                </a:solidFill>
              </a:rPr>
              <a:t> О чём?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ru-RU" altLang="ru-RU" sz="2800" dirty="0">
                <a:solidFill>
                  <a:srgbClr val="002060"/>
                </a:solidFill>
              </a:rPr>
              <a:t> О р</a:t>
            </a:r>
            <a:r>
              <a:rPr lang="ru-RU" altLang="ru-RU" sz="2800" dirty="0">
                <a:solidFill>
                  <a:srgbClr val="C00000"/>
                </a:solidFill>
              </a:rPr>
              <a:t>а</a:t>
            </a:r>
            <a:r>
              <a:rPr lang="ru-RU" altLang="ru-RU" sz="2800" dirty="0">
                <a:solidFill>
                  <a:srgbClr val="002060"/>
                </a:solidFill>
              </a:rPr>
              <a:t>зном и о пр</a:t>
            </a:r>
            <a:r>
              <a:rPr lang="ru-RU" altLang="ru-RU" sz="2800" dirty="0">
                <a:solidFill>
                  <a:srgbClr val="C00000"/>
                </a:solidFill>
              </a:rPr>
              <a:t>о</a:t>
            </a:r>
            <a:r>
              <a:rPr lang="ru-RU" altLang="ru-RU" sz="2800" dirty="0">
                <a:solidFill>
                  <a:srgbClr val="002060"/>
                </a:solidFill>
              </a:rPr>
              <a:t>чем.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ru-RU" sz="2800" dirty="0">
                <a:solidFill>
                  <a:srgbClr val="002060"/>
                </a:solidFill>
              </a:rPr>
              <a:t>-</a:t>
            </a:r>
            <a:r>
              <a:rPr lang="ru-RU" altLang="ru-RU" sz="2800" dirty="0">
                <a:solidFill>
                  <a:srgbClr val="002060"/>
                </a:solidFill>
              </a:rPr>
              <a:t>О том, что хорошо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>
                <a:solidFill>
                  <a:srgbClr val="002060"/>
                </a:solidFill>
              </a:rPr>
              <a:t>И хорошо не очень.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>
                <a:solidFill>
                  <a:srgbClr val="002060"/>
                </a:solidFill>
              </a:rPr>
              <a:t>Чего-то знаешь ты,</a:t>
            </a:r>
          </a:p>
          <a:p>
            <a:pPr eaLnBrk="1" hangingPunct="1">
              <a:spcBef>
                <a:spcPct val="50000"/>
              </a:spcBef>
            </a:pPr>
            <a:r>
              <a:rPr lang="ru-RU" altLang="ru-RU" sz="2800" dirty="0">
                <a:solidFill>
                  <a:srgbClr val="002060"/>
                </a:solidFill>
              </a:rPr>
              <a:t>А что-то мне известно.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ru-RU" sz="2800" dirty="0">
                <a:solidFill>
                  <a:srgbClr val="002060"/>
                </a:solidFill>
              </a:rPr>
              <a:t>-</a:t>
            </a:r>
            <a:r>
              <a:rPr lang="ru-RU" altLang="ru-RU" sz="2800" dirty="0">
                <a:solidFill>
                  <a:srgbClr val="002060"/>
                </a:solidFill>
              </a:rPr>
              <a:t>Поговорим?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ru-RU" altLang="ru-RU" sz="2800" dirty="0">
                <a:solidFill>
                  <a:srgbClr val="002060"/>
                </a:solidFill>
              </a:rPr>
              <a:t>Поговорим.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ru-RU" altLang="ru-RU" sz="2800" dirty="0">
                <a:solidFill>
                  <a:srgbClr val="002060"/>
                </a:solidFill>
              </a:rPr>
              <a:t>Вдруг будет интересно.</a:t>
            </a:r>
          </a:p>
        </p:txBody>
      </p:sp>
      <p:pic>
        <p:nvPicPr>
          <p:cNvPr id="5123" name="Рисунок 1">
            <a:extLst>
              <a:ext uri="{FF2B5EF4-FFF2-40B4-BE49-F238E27FC236}">
                <a16:creationId xmlns:a16="http://schemas.microsoft.com/office/drawing/2014/main" id="{669FE98F-0BEA-4E71-8F3E-C317A11B6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7526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>
            <a:extLst>
              <a:ext uri="{FF2B5EF4-FFF2-40B4-BE49-F238E27FC236}">
                <a16:creationId xmlns:a16="http://schemas.microsoft.com/office/drawing/2014/main" id="{F0361340-FC7D-4E34-A6DD-F4B08A2B22C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581400" y="1077913"/>
            <a:ext cx="4495800" cy="685800"/>
          </a:xfrm>
        </p:spPr>
        <p:txBody>
          <a:bodyPr rtlCol="0" anchor="ctr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4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Правила общения со сверстниками и взрослыми</a:t>
            </a:r>
          </a:p>
        </p:txBody>
      </p:sp>
      <p:sp>
        <p:nvSpPr>
          <p:cNvPr id="6147" name="Rectangle 5">
            <a:extLst>
              <a:ext uri="{FF2B5EF4-FFF2-40B4-BE49-F238E27FC236}">
                <a16:creationId xmlns:a16="http://schemas.microsoft.com/office/drawing/2014/main" id="{5694738C-8CC5-490C-A6FD-C0DF98ABFFA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09600" y="2971800"/>
            <a:ext cx="6858000" cy="1143000"/>
          </a:xfrm>
        </p:spPr>
        <p:txBody>
          <a:bodyPr rtlCol="0">
            <a:normAutofit fontScale="77500" lnSpcReduction="20000"/>
          </a:bodyPr>
          <a:lstStyle/>
          <a:p>
            <a:pPr algn="l" eaLnBrk="1" hangingPunct="1">
              <a:defRPr/>
            </a:pPr>
            <a:r>
              <a:rPr lang="ru-RU" altLang="ru-RU" sz="44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Общение, разговор – это обмен информацией между людьми</a:t>
            </a:r>
          </a:p>
        </p:txBody>
      </p:sp>
      <p:pic>
        <p:nvPicPr>
          <p:cNvPr id="6148" name="Рисунок 8">
            <a:extLst>
              <a:ext uri="{FF2B5EF4-FFF2-40B4-BE49-F238E27FC236}">
                <a16:creationId xmlns:a16="http://schemas.microsoft.com/office/drawing/2014/main" id="{6A19D4A3-AAA6-441C-A9CB-F2E978C6AF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733800"/>
            <a:ext cx="2435225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Рисунок 9">
            <a:extLst>
              <a:ext uri="{FF2B5EF4-FFF2-40B4-BE49-F238E27FC236}">
                <a16:creationId xmlns:a16="http://schemas.microsoft.com/office/drawing/2014/main" id="{0783EDE7-AB91-4F59-9C20-786A78306D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81000"/>
            <a:ext cx="1943100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EF6294F7-548A-43A0-A31C-DFB821831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884488" y="296863"/>
            <a:ext cx="3657600" cy="6858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Виды общения </a:t>
            </a:r>
          </a:p>
        </p:txBody>
      </p:sp>
      <p:sp>
        <p:nvSpPr>
          <p:cNvPr id="7171" name="Text Box 6">
            <a:extLst>
              <a:ext uri="{FF2B5EF4-FFF2-40B4-BE49-F238E27FC236}">
                <a16:creationId xmlns:a16="http://schemas.microsoft.com/office/drawing/2014/main" id="{641C6847-B5C2-4F9D-8CD6-83D419F81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401888"/>
            <a:ext cx="2743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>
                <a:solidFill>
                  <a:srgbClr val="002060"/>
                </a:solidFill>
              </a:rPr>
              <a:t>Старшие</a:t>
            </a:r>
          </a:p>
        </p:txBody>
      </p:sp>
      <p:sp>
        <p:nvSpPr>
          <p:cNvPr id="7172" name="Text Box 7">
            <a:extLst>
              <a:ext uri="{FF2B5EF4-FFF2-40B4-BE49-F238E27FC236}">
                <a16:creationId xmlns:a16="http://schemas.microsoft.com/office/drawing/2014/main" id="{4BE54C66-900D-43E8-BD36-9289A4E6BF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303463"/>
            <a:ext cx="2743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>
                <a:solidFill>
                  <a:srgbClr val="002060"/>
                </a:solidFill>
              </a:rPr>
              <a:t>Сверстники</a:t>
            </a:r>
          </a:p>
        </p:txBody>
      </p:sp>
      <p:sp>
        <p:nvSpPr>
          <p:cNvPr id="15370" name="Text Box 10">
            <a:extLst>
              <a:ext uri="{FF2B5EF4-FFF2-40B4-BE49-F238E27FC236}">
                <a16:creationId xmlns:a16="http://schemas.microsoft.com/office/drawing/2014/main" id="{FA37F5DC-92CC-4708-B052-2250B0A28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235325"/>
            <a:ext cx="7423150" cy="358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Общаться можно более эмоционально, говорить просто.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Обращаться на «вы».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Обращаться на «ты».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Говорить уважительно.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Общаться нужно спокойно, говорить сдержанно. 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Общаться на равных.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ru-RU" altLang="ru-RU" sz="2000" dirty="0">
                <a:solidFill>
                  <a:srgbClr val="002060"/>
                </a:solidFill>
              </a:rPr>
              <a:t>Использовать только вежливые слова.</a:t>
            </a:r>
          </a:p>
          <a:p>
            <a:pPr eaLnBrk="1" hangingPunct="1">
              <a:spcBef>
                <a:spcPct val="50000"/>
              </a:spcBef>
              <a:defRPr/>
            </a:pPr>
            <a:endParaRPr lang="ru-RU" altLang="ru-RU" dirty="0"/>
          </a:p>
        </p:txBody>
      </p:sp>
      <p:pic>
        <p:nvPicPr>
          <p:cNvPr id="7174" name="Рисунок 1">
            <a:extLst>
              <a:ext uri="{FF2B5EF4-FFF2-40B4-BE49-F238E27FC236}">
                <a16:creationId xmlns:a16="http://schemas.microsoft.com/office/drawing/2014/main" id="{D73DF2BA-589E-49C4-AB7C-9B106561B3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704850"/>
            <a:ext cx="2471737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Рисунок 2">
            <a:extLst>
              <a:ext uri="{FF2B5EF4-FFF2-40B4-BE49-F238E27FC236}">
                <a16:creationId xmlns:a16="http://schemas.microsoft.com/office/drawing/2014/main" id="{994E40AD-E35C-4F9B-BC8D-CFBC3E170A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14325"/>
            <a:ext cx="1668463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5FCC725-776D-4757-BDE4-532F86E52643}"/>
              </a:ext>
            </a:extLst>
          </p:cNvPr>
          <p:cNvSpPr txBox="1"/>
          <p:nvPr/>
        </p:nvSpPr>
        <p:spPr>
          <a:xfrm>
            <a:off x="401638" y="2416175"/>
            <a:ext cx="3810000" cy="1568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dirty="0">
                <a:solidFill>
                  <a:srgbClr val="C00000"/>
                </a:solidFill>
              </a:rPr>
              <a:t>Общение со взрослыми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________________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________________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________________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AED38C-05A8-4FD1-925C-5E3121C647D1}"/>
              </a:ext>
            </a:extLst>
          </p:cNvPr>
          <p:cNvSpPr/>
          <p:nvPr/>
        </p:nvSpPr>
        <p:spPr>
          <a:xfrm>
            <a:off x="4572000" y="2473325"/>
            <a:ext cx="42672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2400" dirty="0">
                <a:solidFill>
                  <a:srgbClr val="C00000"/>
                </a:solidFill>
              </a:rPr>
              <a:t>Общение со сверстниками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_________________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_________________</a:t>
            </a:r>
          </a:p>
          <a:p>
            <a:pPr marL="342900" indent="-342900" eaLnBrk="1" hangingPunct="1">
              <a:buFont typeface="Wingdings" panose="05000000000000000000" pitchFamily="2" charset="2"/>
              <a:buChar char="ü"/>
              <a:defRPr/>
            </a:pPr>
            <a:r>
              <a:rPr lang="ru-RU" sz="2400" dirty="0">
                <a:solidFill>
                  <a:srgbClr val="002060"/>
                </a:solidFill>
              </a:rPr>
              <a:t>_________________</a:t>
            </a:r>
          </a:p>
        </p:txBody>
      </p:sp>
      <p:sp>
        <p:nvSpPr>
          <p:cNvPr id="9220" name="TextBox 5">
            <a:extLst>
              <a:ext uri="{FF2B5EF4-FFF2-40B4-BE49-F238E27FC236}">
                <a16:creationId xmlns:a16="http://schemas.microsoft.com/office/drawing/2014/main" id="{CF5F34EC-6BD3-458F-A689-EDDD3AE7B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"/>
            <a:ext cx="7848600" cy="218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3200" b="1">
                <a:solidFill>
                  <a:srgbClr val="C00000"/>
                </a:solidFill>
              </a:rPr>
              <a:t>Распредели слова по столбикам</a:t>
            </a:r>
          </a:p>
          <a:p>
            <a:pPr eaLnBrk="1" hangingPunct="1"/>
            <a:endParaRPr lang="ru-RU" altLang="ru-RU" sz="2400" b="1">
              <a:solidFill>
                <a:srgbClr val="002060"/>
              </a:solidFill>
            </a:endParaRPr>
          </a:p>
          <a:p>
            <a:pPr eaLnBrk="1" hangingPunct="1"/>
            <a:r>
              <a:rPr lang="ru-RU" altLang="ru-RU" sz="2400" u="sng">
                <a:solidFill>
                  <a:srgbClr val="002060"/>
                </a:solidFill>
              </a:rPr>
              <a:t>Привет, здравствуйте, вы, ты, всего хорошего, пока.</a:t>
            </a:r>
          </a:p>
          <a:p>
            <a:pPr eaLnBrk="1" hangingPunct="1"/>
            <a:endParaRPr lang="ru-RU" altLang="ru-RU" sz="2800" b="1">
              <a:solidFill>
                <a:srgbClr val="C00000"/>
              </a:solidFill>
            </a:endParaRPr>
          </a:p>
          <a:p>
            <a:pPr eaLnBrk="1" hangingPunct="1"/>
            <a:endParaRPr lang="ru-RU" altLang="ru-RU" sz="2800" b="1">
              <a:solidFill>
                <a:srgbClr val="C00000"/>
              </a:solidFill>
            </a:endParaRPr>
          </a:p>
        </p:txBody>
      </p:sp>
      <p:pic>
        <p:nvPicPr>
          <p:cNvPr id="9221" name="Рисунок 6">
            <a:extLst>
              <a:ext uri="{FF2B5EF4-FFF2-40B4-BE49-F238E27FC236}">
                <a16:creationId xmlns:a16="http://schemas.microsoft.com/office/drawing/2014/main" id="{A4E02836-ADCA-4403-BB3F-0684BC842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8" y="4119563"/>
            <a:ext cx="188595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Рисунок 7">
            <a:extLst>
              <a:ext uri="{FF2B5EF4-FFF2-40B4-BE49-F238E27FC236}">
                <a16:creationId xmlns:a16="http://schemas.microsoft.com/office/drawing/2014/main" id="{AB4B6D20-DBB9-4F1A-9AEF-190245056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038" y="4168775"/>
            <a:ext cx="1889125" cy="188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3566E6-89CF-49D9-BE98-914BABF5B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2286000"/>
            <a:ext cx="2057400" cy="26558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87EC5D-FCE1-4FB2-8E65-3CBEF6168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2286000"/>
            <a:ext cx="2593975" cy="27574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44" name="TextBox 5">
            <a:extLst>
              <a:ext uri="{FF2B5EF4-FFF2-40B4-BE49-F238E27FC236}">
                <a16:creationId xmlns:a16="http://schemas.microsoft.com/office/drawing/2014/main" id="{6FCA66D5-79F9-4F12-AD87-02D510EE1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685800"/>
            <a:ext cx="73914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C00000"/>
                </a:solidFill>
              </a:rPr>
              <a:t>Посмотрите на картинки и скажи </a:t>
            </a:r>
          </a:p>
          <a:p>
            <a:pPr algn="ctr" eaLnBrk="1" hangingPunct="1"/>
            <a:r>
              <a:rPr lang="ru-RU" altLang="ru-RU" sz="2400" b="1">
                <a:solidFill>
                  <a:srgbClr val="C00000"/>
                </a:solidFill>
              </a:rPr>
              <a:t>какой это вид общения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AC4A4AB6-0E23-4F3A-80A2-39405A84AE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Подумай, с кем Ваня ведёт разговор?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1159EC0-81DE-46BA-8444-E5ADCD860DA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Привет! Давно не виделись!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у тебя дела?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Привет! У меня всё ОК! Ты как?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у меня всё хорошо.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Давай сегодня вечером пойдём на улицу в футбол погоняем?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Давай.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Пока!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413F9A74-7668-4372-98D1-C89D7D5218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Подумай, с кем Ваня ведёт разговор?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DA49AF-F639-430F-A513-A878413C9E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Здравствуйте!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Здравствуйте!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Александра Николаевна, скажите пожалуйста, во сколько завтра будет кружок по рисованию?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Кружок по рисованию завтра будет в 4 часа.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Большое спасибо! До свидания!</a:t>
            </a:r>
          </a:p>
          <a:p>
            <a:pPr eaLnBrk="1" hangingPunct="1"/>
            <a:r>
              <a:rPr lang="ru-RU" altLang="ru-RU" sz="280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 свидания!</a:t>
            </a:r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>
            <a:extLst>
              <a:ext uri="{FF2B5EF4-FFF2-40B4-BE49-F238E27FC236}">
                <a16:creationId xmlns:a16="http://schemas.microsoft.com/office/drawing/2014/main" id="{CCCD06EE-FBF3-42EF-9367-D24DEF8158C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609600" y="1066800"/>
            <a:ext cx="8153400" cy="1470025"/>
          </a:xfrm>
        </p:spPr>
        <p:txBody>
          <a:bodyPr/>
          <a:lstStyle/>
          <a:p>
            <a:pPr algn="ctr" eaLnBrk="1" hangingPunct="1"/>
            <a:r>
              <a:rPr lang="ru-RU" altLang="ru-RU" sz="4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вас, </a:t>
            </a:r>
            <a:br>
              <a:rPr lang="ru-RU" altLang="ru-RU" sz="4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4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ребята, за общение!</a:t>
            </a:r>
          </a:p>
        </p:txBody>
      </p:sp>
      <p:pic>
        <p:nvPicPr>
          <p:cNvPr id="13315" name="Рисунок 1">
            <a:extLst>
              <a:ext uri="{FF2B5EF4-FFF2-40B4-BE49-F238E27FC236}">
                <a16:creationId xmlns:a16="http://schemas.microsoft.com/office/drawing/2014/main" id="{1E89EC37-64BC-4DBC-9D6B-0641787C85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19400"/>
            <a:ext cx="411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258</Words>
  <Application>Microsoft Office PowerPoint</Application>
  <PresentationFormat>Экран (4:3)</PresentationFormat>
  <Paragraphs>63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Правила общения со сверстниками и взрослыми</vt:lpstr>
      <vt:lpstr>Виды общения </vt:lpstr>
      <vt:lpstr>Презентация PowerPoint</vt:lpstr>
      <vt:lpstr>Презентация PowerPoint</vt:lpstr>
      <vt:lpstr>Подумай, с кем Ваня ведёт разговор?</vt:lpstr>
      <vt:lpstr>Подумай, с кем Ваня ведёт разговор?</vt:lpstr>
      <vt:lpstr>Благодарю вас,  ребята, за общение!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21</cp:revision>
  <cp:lastPrinted>1601-01-01T00:00:00Z</cp:lastPrinted>
  <dcterms:created xsi:type="dcterms:W3CDTF">1601-01-01T00:00:00Z</dcterms:created>
  <dcterms:modified xsi:type="dcterms:W3CDTF">2021-12-26T13:03:32Z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