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0" r:id="rId3"/>
    <p:sldId id="258" r:id="rId4"/>
    <p:sldId id="256" r:id="rId5"/>
    <p:sldId id="259" r:id="rId6"/>
    <p:sldId id="260" r:id="rId7"/>
    <p:sldId id="263" r:id="rId8"/>
    <p:sldId id="264" r:id="rId9"/>
    <p:sldId id="265" r:id="rId10"/>
    <p:sldId id="268" r:id="rId11"/>
    <p:sldId id="266" r:id="rId12"/>
    <p:sldId id="27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9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00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B7149-A1E5-4288-B530-A9480CEB2FB8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35857-2D4E-4863-929A-249D07304F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7609D-90F9-4CC1-B1BA-9363B6031C7D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68240-4ED6-4B54-B1DC-746C5BEE7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D8B07-0CD5-40D8-84EA-FF08AFC636A6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A1257-B500-47F3-A796-F1D8B44F5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2C77D-E640-4128-B95C-4C5995A25D47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5DF6C-5D9D-4165-89F4-C1754CA4D1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4E50C-380D-49A8-AA72-DAE25D217B6B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3F4B8-2C2F-42CD-94F3-00FF4BA62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CCCF5-7EF1-4E95-B30A-9F8DEFA6DF7C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BF209-5777-4435-8D2A-DD731E4DA8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F8C3C-3773-4588-AF88-D66B40656069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EFCCB-5E7B-4BE1-B5A9-9E08582F5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9D48E-B83A-4F4D-8DA1-C8BD9052F501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0EB6F-EE00-41E7-9B4E-6323387182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F69AA-C569-43B8-9355-5F52181DADD4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B7BBB-4430-45E9-A7F6-3DBDC890C4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43630-7B97-4F87-8C50-968B37762555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EB735-5DBB-4D57-A97D-54B651EFF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83CF0-D86B-4DAC-B908-77DF05595BBE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F7ADB-1A97-4CB6-9C6A-C4D2994713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357BA1-9BDE-4192-A730-D735CB5DB103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02F7F4-B026-4558-88DC-5B273F775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1" name="Прямоугольник 6"/>
          <p:cNvGrpSpPr>
            <a:grpSpLocks/>
          </p:cNvGrpSpPr>
          <p:nvPr/>
        </p:nvGrpSpPr>
        <p:grpSpPr bwMode="auto">
          <a:xfrm>
            <a:off x="115888" y="152400"/>
            <a:ext cx="8905875" cy="6602413"/>
            <a:chOff x="73" y="96"/>
            <a:chExt cx="5610" cy="4159"/>
          </a:xfrm>
        </p:grpSpPr>
        <p:pic>
          <p:nvPicPr>
            <p:cNvPr id="1034" name="Прямоугольник 6"/>
            <p:cNvPicPr>
              <a:picLocks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3" y="96"/>
              <a:ext cx="5610" cy="4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113" y="119"/>
              <a:ext cx="5534" cy="4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597650"/>
            <a:ext cx="16383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Рисунок 8" descr="6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31775" y="225425"/>
            <a:ext cx="8674100" cy="645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16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endParaRPr lang="ru-RU" sz="16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>
          <a:xfrm>
            <a:off x="539750" y="2332038"/>
            <a:ext cx="8229600" cy="368935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800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Юрий Гагарин –наш герой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688013"/>
          </a:xfrm>
        </p:spPr>
        <p:txBody>
          <a:bodyPr/>
          <a:lstStyle/>
          <a:p>
            <a:pPr eaLnBrk="1" hangingPunct="1"/>
            <a:r>
              <a:rPr lang="ru-RU" sz="4800" b="1" dirty="0" smtClean="0"/>
              <a:t>ГАГАРИН Юрий Алексеевич (1934-1968) космонавт СССР, полковник, Герой Советского Союза, лётчик-космонавт СССР.  </a:t>
            </a:r>
          </a:p>
          <a:p>
            <a:pPr eaLnBrk="1" hangingPunct="1"/>
            <a:r>
              <a:rPr lang="ru-RU" sz="4800" b="1" dirty="0" smtClean="0"/>
              <a:t>Первый человек, совершивший полёт в космос.</a:t>
            </a:r>
            <a:endParaRPr lang="ru-RU" sz="4800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4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mtClean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50825" y="5157788"/>
            <a:ext cx="85423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Юрий Алексеевич Гагарин родился 9 марта 1934 года в селе </a:t>
            </a:r>
            <a:r>
              <a:rPr lang="ru-RU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Клушино</a:t>
            </a:r>
            <a:r>
              <a:rPr lang="ru-RU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Гжатского</a:t>
            </a:r>
            <a:r>
              <a:rPr lang="ru-RU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района Смоленской области, недалеко от города </a:t>
            </a:r>
            <a:r>
              <a:rPr lang="ru-RU" sz="2400" b="1" dirty="0" err="1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Гжатск</a:t>
            </a:r>
            <a:r>
              <a:rPr lang="ru-RU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который ныне переименован в Гагарин.</a:t>
            </a:r>
            <a:r>
              <a:rPr lang="ru-RU" dirty="0"/>
              <a:t> </a:t>
            </a:r>
          </a:p>
        </p:txBody>
      </p:sp>
      <p:pic>
        <p:nvPicPr>
          <p:cNvPr id="4101" name="Picture 11" descr="imgB"/>
          <p:cNvPicPr>
            <a:picLocks noGrp="1" noChangeAspect="1" noChangeArrowheads="1"/>
          </p:cNvPicPr>
          <p:nvPr>
            <p:ph type="ctrTitle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43608" y="404813"/>
            <a:ext cx="7056783" cy="4432300"/>
          </a:xfrm>
          <a:noFill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2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4868863"/>
            <a:ext cx="8424862" cy="155892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2400" b="1" smtClean="0">
                <a:solidFill>
                  <a:srgbClr val="000066"/>
                </a:solidFill>
                <a:latin typeface="Arial" charset="0"/>
              </a:rPr>
              <a:t>Его отец, Алексей Иванович Гагарин (1902—1973), - работал плотником, </a:t>
            </a:r>
          </a:p>
          <a:p>
            <a:pPr eaLnBrk="1" hangingPunct="1">
              <a:spcBef>
                <a:spcPct val="0"/>
              </a:spcBef>
            </a:pPr>
            <a:r>
              <a:rPr lang="ru-RU" sz="2400" b="1" smtClean="0">
                <a:solidFill>
                  <a:srgbClr val="000066"/>
                </a:solidFill>
                <a:latin typeface="Arial" charset="0"/>
              </a:rPr>
              <a:t>мать, Анна Тимофеевна Матвеева (1903—1984), - работала на молочнотоварной ферме.</a:t>
            </a:r>
            <a:endParaRPr lang="ru-RU" smtClean="0">
              <a:solidFill>
                <a:srgbClr val="898989"/>
              </a:solidFill>
            </a:endParaRPr>
          </a:p>
        </p:txBody>
      </p:sp>
      <p:pic>
        <p:nvPicPr>
          <p:cNvPr id="5125" name="Picture 7" descr="Картинка 7 из 12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260350"/>
            <a:ext cx="795655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250825" y="333375"/>
            <a:ext cx="4392613" cy="6335713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		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1 сентября 1941 года, пошёл в школу, но 12 октября деревню заняли немцы.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		 Два года деревня была оккупирована немцами.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800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9 апреля 1943 года, деревню освободила Красная армия, и учёба в школе возобновилась.</a:t>
            </a:r>
            <a:r>
              <a:rPr lang="ru-RU" sz="2800" dirty="0" smtClean="0"/>
              <a:t> </a:t>
            </a:r>
          </a:p>
        </p:txBody>
      </p:sp>
      <p:pic>
        <p:nvPicPr>
          <p:cNvPr id="6149" name="Picture 5" descr="Картинка 1 из 56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620713"/>
            <a:ext cx="3744913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Grp="1"/>
          </p:cNvSpPr>
          <p:nvPr>
            <p:ph type="body" idx="1"/>
          </p:nvPr>
        </p:nvSpPr>
        <p:spPr>
          <a:xfrm>
            <a:off x="395288" y="3573463"/>
            <a:ext cx="8229600" cy="3057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ru-RU" sz="2800" smtClean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ru-RU" sz="2800" smtClean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ru-RU" sz="2800" smtClean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80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24 мая 1945 года, семья Гагариных переехала в Гжатск (ныне Гагарин). В мае 1949 года Гагарин окончил шестой класс Гжатской средней школы .</a:t>
            </a:r>
            <a:r>
              <a:rPr lang="ru-RU" sz="2800" smtClean="0"/>
              <a:t> </a:t>
            </a:r>
          </a:p>
        </p:txBody>
      </p:sp>
      <p:pic>
        <p:nvPicPr>
          <p:cNvPr id="7173" name="Picture 5" descr="Картинка 2 из 56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476250"/>
            <a:ext cx="6697663" cy="434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395288" y="2924175"/>
            <a:ext cx="5637212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27 октября 1955 г. Гагарин был призван в армию </a:t>
            </a:r>
            <a:b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 отправлен в Оренбург, в 1-е военно-авиационное училище летчиков имени К. Е.Ворошилова. </a:t>
            </a:r>
            <a:b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25октября 1957 г. Гагарин училище закончил. </a:t>
            </a:r>
            <a:b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 течение двух лет служил в  авиационном полку. </a:t>
            </a:r>
            <a:b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800" b="1" dirty="0" smtClean="0">
                <a:solidFill>
                  <a:srgbClr val="003399"/>
                </a:solidFill>
                <a:latin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3399"/>
                </a:solidFill>
                <a:latin typeface="Times New Roman" pitchFamily="18" charset="0"/>
              </a:rPr>
            </a:br>
            <a:r>
              <a:rPr lang="ru-RU" sz="4000" dirty="0" smtClean="0"/>
              <a:t> </a:t>
            </a:r>
          </a:p>
        </p:txBody>
      </p:sp>
      <p:pic>
        <p:nvPicPr>
          <p:cNvPr id="8196" name="Picture 5" descr="Картинка 9 из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5963" y="1125538"/>
            <a:ext cx="3074987" cy="424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6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0" y="3933825"/>
            <a:ext cx="9324975" cy="20891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 декабря 1959 года, Гагарин написал заявление с просьбой зачислить его в группу кандидатов в космонавты.  </a:t>
            </a:r>
            <a:br>
              <a:rPr lang="ru-RU" sz="24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результате старший лейтенант Гагарин был признан </a:t>
            </a:r>
            <a:br>
              <a:rPr lang="ru-RU" sz="24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годным для космических полетов. </a:t>
            </a:r>
            <a:br>
              <a:rPr lang="ru-RU" sz="24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4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 марта 1960 года Ю.Гагарин был зачислен в группу                       кандидатов в космонавты. </a:t>
            </a:r>
          </a:p>
        </p:txBody>
      </p:sp>
      <p:pic>
        <p:nvPicPr>
          <p:cNvPr id="9220" name="Picture 5" descr="Картинка 10 из 3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60350"/>
            <a:ext cx="5257800" cy="325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>
          <a:xfrm>
            <a:off x="250825" y="260350"/>
            <a:ext cx="8569325" cy="2765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 апреля 1961 г. Юрий Гагарин первым из землян совершил космический полет на корабле "Восток".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 этот подвиг ему было присвоено звание Героя Советского Союза, а день полета Гагарина в космос был объявлен праздником - Днём космонавтики</a:t>
            </a:r>
            <a:r>
              <a:rPr lang="ru-RU" sz="2400" dirty="0" smtClean="0"/>
              <a:t> </a:t>
            </a:r>
          </a:p>
        </p:txBody>
      </p:sp>
      <p:pic>
        <p:nvPicPr>
          <p:cNvPr id="10245" name="Picture 5" descr="Картинка 46 из 96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2492375"/>
            <a:ext cx="7058025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0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468313" y="1484313"/>
            <a:ext cx="4567237" cy="429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r>
              <a:rPr lang="ru-RU" sz="24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 Юрия Гагарина была </a:t>
            </a:r>
          </a:p>
          <a:p>
            <a:pPr>
              <a:defRPr/>
            </a:pPr>
            <a:r>
              <a:rPr lang="ru-RU" sz="24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крепкая семья. </a:t>
            </a:r>
          </a:p>
          <a:p>
            <a:pPr>
              <a:defRPr/>
            </a:pPr>
            <a:endParaRPr lang="ru-RU" sz="240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ru-RU" sz="24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Он женился на </a:t>
            </a:r>
          </a:p>
          <a:p>
            <a:pPr>
              <a:defRPr/>
            </a:pPr>
            <a:r>
              <a:rPr lang="ru-RU" sz="24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Валентине Ивановне Горячевой, </a:t>
            </a:r>
          </a:p>
          <a:p>
            <a:pPr>
              <a:defRPr/>
            </a:pPr>
            <a:r>
              <a:rPr lang="ru-RU" sz="24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которая стала его верным соратником на многие годы. </a:t>
            </a:r>
          </a:p>
          <a:p>
            <a:pPr>
              <a:defRPr/>
            </a:pPr>
            <a:endParaRPr lang="ru-RU" sz="240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ru-RU" sz="24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их семье выросли </a:t>
            </a:r>
          </a:p>
          <a:p>
            <a:pPr>
              <a:defRPr/>
            </a:pPr>
            <a:r>
              <a:rPr lang="ru-RU" sz="240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две дочери - Лена и Галя.</a:t>
            </a:r>
            <a:r>
              <a:rPr lang="ru-RU"/>
              <a:t> </a:t>
            </a:r>
            <a:br>
              <a:rPr lang="ru-RU"/>
            </a:br>
            <a:endParaRPr lang="ru-RU"/>
          </a:p>
        </p:txBody>
      </p:sp>
      <p:pic>
        <p:nvPicPr>
          <p:cNvPr id="11268" name="Picture 9" descr="gagarin_det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2325" y="476250"/>
            <a:ext cx="4133850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9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chemeClr val="folHlink"/>
                </a:solidFill>
                <a:latin typeface="Arial" charset="0"/>
              </a:rPr>
              <a:t>Место гибели Ю. Гагарина и В. Серёгина - Мемориал</a:t>
            </a:r>
            <a:r>
              <a:rPr lang="ru-RU" sz="2000" smtClean="0">
                <a:solidFill>
                  <a:schemeClr val="folHlink"/>
                </a:solidFill>
                <a:latin typeface="Arial" charset="0"/>
              </a:rPr>
              <a:t>.</a:t>
            </a:r>
          </a:p>
        </p:txBody>
      </p:sp>
      <p:pic>
        <p:nvPicPr>
          <p:cNvPr id="12292" name="Picture 6" descr="Gagarin_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63713" y="1052513"/>
            <a:ext cx="5616575" cy="3735387"/>
          </a:xfrm>
        </p:spPr>
      </p:pic>
      <p:sp>
        <p:nvSpPr>
          <p:cNvPr id="12293" name="Rectangle 8"/>
          <p:cNvSpPr>
            <a:spLocks noChangeArrowheads="1"/>
          </p:cNvSpPr>
          <p:nvPr/>
        </p:nvSpPr>
        <p:spPr bwMode="auto">
          <a:xfrm>
            <a:off x="323850" y="4941888"/>
            <a:ext cx="83534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solidFill>
                  <a:srgbClr val="000066"/>
                </a:solidFill>
              </a:rPr>
              <a:t>27 марта 1968 года Ю. А. Гагарин погиб при невыясненных обстоятельствах вблизи деревни Новосёлово Киржачского района Владимирской области во время одного из тренировочных полётов вместе с военным лётчиком </a:t>
            </a:r>
          </a:p>
          <a:p>
            <a:pPr algn="ctr"/>
            <a:r>
              <a:rPr lang="ru-RU" sz="2000" b="1">
                <a:solidFill>
                  <a:srgbClr val="000066"/>
                </a:solidFill>
              </a:rPr>
              <a:t>В. С. Серёгиным.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0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84213" y="620713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ru-RU" sz="2000">
              <a:latin typeface="Calibri" pitchFamily="34" charset="0"/>
            </a:endParaRPr>
          </a:p>
        </p:txBody>
      </p:sp>
      <p:sp>
        <p:nvSpPr>
          <p:cNvPr id="13316" name="Rectangle 12"/>
          <p:cNvSpPr>
            <a:spLocks noChangeArrowheads="1"/>
          </p:cNvSpPr>
          <p:nvPr/>
        </p:nvSpPr>
        <p:spPr bwMode="auto">
          <a:xfrm>
            <a:off x="3708400" y="620713"/>
            <a:ext cx="504031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3317" name="Rectangle 14"/>
          <p:cNvSpPr>
            <a:spLocks noChangeArrowheads="1"/>
          </p:cNvSpPr>
          <p:nvPr/>
        </p:nvSpPr>
        <p:spPr bwMode="auto">
          <a:xfrm>
            <a:off x="4787900" y="908050"/>
            <a:ext cx="38528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3318" name="Rectangle 15"/>
          <p:cNvSpPr>
            <a:spLocks noChangeArrowheads="1"/>
          </p:cNvSpPr>
          <p:nvPr/>
        </p:nvSpPr>
        <p:spPr bwMode="auto">
          <a:xfrm>
            <a:off x="323850" y="4076700"/>
            <a:ext cx="84963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3319" name="Rectangle 16"/>
          <p:cNvSpPr>
            <a:spLocks noChangeArrowheads="1"/>
          </p:cNvSpPr>
          <p:nvPr/>
        </p:nvSpPr>
        <p:spPr bwMode="auto">
          <a:xfrm>
            <a:off x="323850" y="5445125"/>
            <a:ext cx="84963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solidFill>
                  <a:srgbClr val="000066"/>
                </a:solidFill>
              </a:rPr>
              <a:t>Похоронен Юрий Гагарин у Кремлёвской стены </a:t>
            </a:r>
          </a:p>
          <a:p>
            <a:pPr algn="ctr"/>
            <a:r>
              <a:rPr lang="ru-RU" sz="2200" b="1">
                <a:solidFill>
                  <a:srgbClr val="000066"/>
                </a:solidFill>
              </a:rPr>
              <a:t>на Красной площади.</a:t>
            </a:r>
          </a:p>
          <a:p>
            <a:pPr algn="ctr"/>
            <a:endParaRPr lang="ru-RU" sz="2200"/>
          </a:p>
        </p:txBody>
      </p:sp>
      <p:sp>
        <p:nvSpPr>
          <p:cNvPr id="13320" name="Rectangle 17"/>
          <p:cNvSpPr>
            <a:spLocks noChangeArrowheads="1"/>
          </p:cNvSpPr>
          <p:nvPr/>
        </p:nvSpPr>
        <p:spPr bwMode="auto">
          <a:xfrm>
            <a:off x="323850" y="4652963"/>
            <a:ext cx="84963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pic>
        <p:nvPicPr>
          <p:cNvPr id="13321" name="Picture 18" descr="017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692150"/>
            <a:ext cx="3198812" cy="424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9" descr="0020sbw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1341438"/>
            <a:ext cx="4848225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5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84213" y="620713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ru-RU" sz="2000">
              <a:latin typeface="Calibri" pitchFamily="34" charset="0"/>
            </a:endParaRPr>
          </a:p>
        </p:txBody>
      </p:sp>
      <p:sp>
        <p:nvSpPr>
          <p:cNvPr id="14340" name="Rectangle 12"/>
          <p:cNvSpPr>
            <a:spLocks noChangeArrowheads="1"/>
          </p:cNvSpPr>
          <p:nvPr/>
        </p:nvSpPr>
        <p:spPr bwMode="auto">
          <a:xfrm>
            <a:off x="3708400" y="620713"/>
            <a:ext cx="504031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4341" name="Rectangle 14"/>
          <p:cNvSpPr>
            <a:spLocks noChangeArrowheads="1"/>
          </p:cNvSpPr>
          <p:nvPr/>
        </p:nvSpPr>
        <p:spPr bwMode="auto">
          <a:xfrm>
            <a:off x="4787900" y="908050"/>
            <a:ext cx="38528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4342" name="Rectangle 15"/>
          <p:cNvSpPr>
            <a:spLocks noChangeArrowheads="1"/>
          </p:cNvSpPr>
          <p:nvPr/>
        </p:nvSpPr>
        <p:spPr bwMode="auto">
          <a:xfrm>
            <a:off x="323850" y="4076700"/>
            <a:ext cx="84963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4343" name="Rectangle 16"/>
          <p:cNvSpPr>
            <a:spLocks noChangeArrowheads="1"/>
          </p:cNvSpPr>
          <p:nvPr/>
        </p:nvSpPr>
        <p:spPr bwMode="auto">
          <a:xfrm>
            <a:off x="323850" y="5661025"/>
            <a:ext cx="84963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/>
          </a:p>
        </p:txBody>
      </p:sp>
      <p:sp>
        <p:nvSpPr>
          <p:cNvPr id="14344" name="Rectangle 17"/>
          <p:cNvSpPr>
            <a:spLocks noChangeArrowheads="1"/>
          </p:cNvSpPr>
          <p:nvPr/>
        </p:nvSpPr>
        <p:spPr bwMode="auto">
          <a:xfrm>
            <a:off x="323850" y="4652963"/>
            <a:ext cx="84963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30738" name="Rectangle 18"/>
          <p:cNvSpPr>
            <a:spLocks noChangeArrowheads="1"/>
          </p:cNvSpPr>
          <p:nvPr/>
        </p:nvSpPr>
        <p:spPr bwMode="auto">
          <a:xfrm>
            <a:off x="323850" y="4868863"/>
            <a:ext cx="84963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 многих городах России и других стран существуют улицы, проспекты, площади, бульвары, парки, клубы и школы имени Гагарина.</a:t>
            </a:r>
          </a:p>
        </p:txBody>
      </p:sp>
      <p:pic>
        <p:nvPicPr>
          <p:cNvPr id="14346" name="Picture 20" descr="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76250"/>
            <a:ext cx="4608512" cy="345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611188" y="4221163"/>
            <a:ext cx="3744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Парк им. Ю. Гагарина в Самаре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5003800" y="4221163"/>
            <a:ext cx="38465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Памятник Ю. Гагарину в Москве</a:t>
            </a:r>
          </a:p>
        </p:txBody>
      </p:sp>
      <p:pic>
        <p:nvPicPr>
          <p:cNvPr id="14349" name="Picture 24" descr="Картинка 1 из 468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476250"/>
            <a:ext cx="3743325" cy="366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6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 descr="Картинка 7 из 46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76250"/>
            <a:ext cx="24574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3" name="Rectangle 9"/>
          <p:cNvSpPr>
            <a:spLocks noGrp="1"/>
          </p:cNvSpPr>
          <p:nvPr>
            <p:ph type="ctrTitle"/>
          </p:nvPr>
        </p:nvSpPr>
        <p:spPr>
          <a:xfrm>
            <a:off x="0" y="4365625"/>
            <a:ext cx="3022600" cy="81915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Памятник </a:t>
            </a:r>
            <a:br>
              <a:rPr lang="ru-RU" sz="2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Ю. Гагарину </a:t>
            </a:r>
            <a:br>
              <a:rPr lang="ru-RU" sz="2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2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 Харькове</a:t>
            </a:r>
          </a:p>
        </p:txBody>
      </p:sp>
      <p:sp>
        <p:nvSpPr>
          <p:cNvPr id="31754" name="Rectangle 10"/>
          <p:cNvSpPr>
            <a:spLocks noGrp="1"/>
          </p:cNvSpPr>
          <p:nvPr>
            <p:ph type="subTitle" idx="1"/>
          </p:nvPr>
        </p:nvSpPr>
        <p:spPr>
          <a:xfrm>
            <a:off x="2124075" y="4365625"/>
            <a:ext cx="4349750" cy="175260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Памятник , Гагарину</a:t>
            </a:r>
          </a:p>
          <a:p>
            <a:pPr eaLnBrk="1" hangingPunct="1">
              <a:defRPr/>
            </a:pPr>
            <a:r>
              <a:rPr lang="ru-RU" sz="2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 Саратове</a:t>
            </a:r>
          </a:p>
          <a:p>
            <a:pPr eaLnBrk="1" hangingPunct="1">
              <a:defRPr/>
            </a:pPr>
            <a:r>
              <a:rPr lang="ru-RU" sz="2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 Набережной </a:t>
            </a:r>
          </a:p>
          <a:p>
            <a:pPr eaLnBrk="1" hangingPunct="1">
              <a:defRPr/>
            </a:pPr>
            <a:r>
              <a:rPr lang="ru-RU" sz="20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Космонавтов</a:t>
            </a:r>
          </a:p>
        </p:txBody>
      </p:sp>
      <p:pic>
        <p:nvPicPr>
          <p:cNvPr id="15366" name="Picture 12" descr="Картинка 25 из 46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476250"/>
            <a:ext cx="27241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4" descr="Картинка 42 из 468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476250"/>
            <a:ext cx="285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6084888" y="4254500"/>
            <a:ext cx="2811462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Памятник </a:t>
            </a: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Ю. Гагарину </a:t>
            </a: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 месте приземления возле города Энгельс в Саратовской области</a:t>
            </a:r>
          </a:p>
          <a:p>
            <a:pPr>
              <a:defRPr/>
            </a:pPr>
            <a:endParaRPr lang="ru-RU" b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>
          <a:xfrm>
            <a:off x="755650" y="4581525"/>
            <a:ext cx="8229600" cy="125253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b="1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честь Юрия Гагарина 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b="1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его родной город Гжатск 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b="1" smtClean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был переименован в Гагарин</a:t>
            </a:r>
            <a:r>
              <a:rPr lang="ru-RU" smtClean="0"/>
              <a:t> </a:t>
            </a:r>
          </a:p>
        </p:txBody>
      </p:sp>
      <p:pic>
        <p:nvPicPr>
          <p:cNvPr id="16389" name="Picture 5" descr="Картинка 18 из 170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8175" y="260350"/>
            <a:ext cx="5688013" cy="426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0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84213" y="620713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ru-RU" sz="2000">
              <a:latin typeface="Calibri" pitchFamily="34" charset="0"/>
            </a:endParaRPr>
          </a:p>
        </p:txBody>
      </p:sp>
      <p:sp>
        <p:nvSpPr>
          <p:cNvPr id="17412" name="Rectangle 12"/>
          <p:cNvSpPr>
            <a:spLocks noChangeArrowheads="1"/>
          </p:cNvSpPr>
          <p:nvPr/>
        </p:nvSpPr>
        <p:spPr bwMode="auto">
          <a:xfrm>
            <a:off x="3708400" y="620713"/>
            <a:ext cx="504031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7413" name="Rectangle 14"/>
          <p:cNvSpPr>
            <a:spLocks noChangeArrowheads="1"/>
          </p:cNvSpPr>
          <p:nvPr/>
        </p:nvSpPr>
        <p:spPr bwMode="auto">
          <a:xfrm>
            <a:off x="4787900" y="908050"/>
            <a:ext cx="38528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7414" name="Rectangle 15"/>
          <p:cNvSpPr>
            <a:spLocks noChangeArrowheads="1"/>
          </p:cNvSpPr>
          <p:nvPr/>
        </p:nvSpPr>
        <p:spPr bwMode="auto">
          <a:xfrm>
            <a:off x="323850" y="4076700"/>
            <a:ext cx="84963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7415" name="Rectangle 16"/>
          <p:cNvSpPr>
            <a:spLocks noChangeArrowheads="1"/>
          </p:cNvSpPr>
          <p:nvPr/>
        </p:nvSpPr>
        <p:spPr bwMode="auto">
          <a:xfrm>
            <a:off x="323850" y="5661025"/>
            <a:ext cx="84963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/>
          </a:p>
        </p:txBody>
      </p:sp>
      <p:sp>
        <p:nvSpPr>
          <p:cNvPr id="17416" name="Rectangle 17"/>
          <p:cNvSpPr>
            <a:spLocks noChangeArrowheads="1"/>
          </p:cNvSpPr>
          <p:nvPr/>
        </p:nvSpPr>
        <p:spPr bwMode="auto">
          <a:xfrm>
            <a:off x="323850" y="4652963"/>
            <a:ext cx="84963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323850" y="5084763"/>
            <a:ext cx="8496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Его имя навсегда осталось в Космосе: один из крупнейших кратеров на обратной стороне Луны носит имя Гагарин. </a:t>
            </a:r>
          </a:p>
        </p:txBody>
      </p:sp>
      <p:pic>
        <p:nvPicPr>
          <p:cNvPr id="17418" name="Picture 19" descr="6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333375"/>
            <a:ext cx="6292850" cy="458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8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6" name="Rectangle 3"/>
          <p:cNvSpPr>
            <a:spLocks noGrp="1"/>
          </p:cNvSpPr>
          <p:nvPr>
            <p:ph type="body" idx="1"/>
          </p:nvPr>
        </p:nvSpPr>
        <p:spPr>
          <a:xfrm>
            <a:off x="395288" y="4941888"/>
            <a:ext cx="8229600" cy="13970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smtClean="0">
                <a:solidFill>
                  <a:srgbClr val="000066"/>
                </a:solidFill>
              </a:rPr>
              <a:t>Существует также Кубок Гагарина, главный трофей Континентальной хоккейной лиги.</a:t>
            </a:r>
          </a:p>
        </p:txBody>
      </p:sp>
      <p:pic>
        <p:nvPicPr>
          <p:cNvPr id="18437" name="Picture 5" descr="Картинка 11 из 74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638" y="908050"/>
            <a:ext cx="4313237" cy="32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7" descr="Картинка 8 из 74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333375"/>
            <a:ext cx="3455987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2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84213" y="620713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endParaRPr lang="ru-RU" sz="2000">
              <a:latin typeface="Calibri" pitchFamily="34" charset="0"/>
            </a:endParaRPr>
          </a:p>
        </p:txBody>
      </p:sp>
      <p:sp>
        <p:nvSpPr>
          <p:cNvPr id="19460" name="Rectangle 12"/>
          <p:cNvSpPr>
            <a:spLocks noChangeArrowheads="1"/>
          </p:cNvSpPr>
          <p:nvPr/>
        </p:nvSpPr>
        <p:spPr bwMode="auto">
          <a:xfrm>
            <a:off x="3708400" y="620713"/>
            <a:ext cx="504031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9461" name="Rectangle 14"/>
          <p:cNvSpPr>
            <a:spLocks noChangeArrowheads="1"/>
          </p:cNvSpPr>
          <p:nvPr/>
        </p:nvSpPr>
        <p:spPr bwMode="auto">
          <a:xfrm>
            <a:off x="4787900" y="908050"/>
            <a:ext cx="38528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9462" name="Rectangle 15"/>
          <p:cNvSpPr>
            <a:spLocks noChangeArrowheads="1"/>
          </p:cNvSpPr>
          <p:nvPr/>
        </p:nvSpPr>
        <p:spPr bwMode="auto">
          <a:xfrm>
            <a:off x="323850" y="4076700"/>
            <a:ext cx="84963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19463" name="Rectangle 16"/>
          <p:cNvSpPr>
            <a:spLocks noChangeArrowheads="1"/>
          </p:cNvSpPr>
          <p:nvPr/>
        </p:nvSpPr>
        <p:spPr bwMode="auto">
          <a:xfrm>
            <a:off x="323850" y="5661025"/>
            <a:ext cx="84963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/>
          </a:p>
        </p:txBody>
      </p:sp>
      <p:sp>
        <p:nvSpPr>
          <p:cNvPr id="19464" name="Rectangle 17"/>
          <p:cNvSpPr>
            <a:spLocks noChangeArrowheads="1"/>
          </p:cNvSpPr>
          <p:nvPr/>
        </p:nvSpPr>
        <p:spPr bwMode="auto">
          <a:xfrm>
            <a:off x="323850" y="4652963"/>
            <a:ext cx="84963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200" b="1">
              <a:solidFill>
                <a:srgbClr val="000066"/>
              </a:solidFill>
            </a:endParaRPr>
          </a:p>
        </p:txBody>
      </p:sp>
      <p:sp>
        <p:nvSpPr>
          <p:cNvPr id="39954" name="Rectangle 18"/>
          <p:cNvSpPr>
            <a:spLocks noChangeArrowheads="1"/>
          </p:cNvSpPr>
          <p:nvPr/>
        </p:nvSpPr>
        <p:spPr bwMode="auto">
          <a:xfrm>
            <a:off x="395288" y="4941888"/>
            <a:ext cx="8496300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ru-RU" sz="2000" b="1">
              <a:solidFill>
                <a:srgbClr val="000066"/>
              </a:solidFill>
            </a:endParaRPr>
          </a:p>
          <a:p>
            <a:pPr algn="ctr">
              <a:defRPr/>
            </a:pPr>
            <a:r>
              <a:rPr lang="ru-RU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честь Юрия Гагарина названо </a:t>
            </a:r>
          </a:p>
          <a:p>
            <a:pPr algn="ctr">
              <a:defRPr/>
            </a:pPr>
            <a:r>
              <a:rPr lang="ru-RU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научно-исследовательское судно </a:t>
            </a:r>
          </a:p>
          <a:p>
            <a:pPr algn="ctr">
              <a:defRPr/>
            </a:pPr>
            <a:r>
              <a:rPr lang="ru-RU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«Космонавт Юрий Гагарин»</a:t>
            </a:r>
          </a:p>
        </p:txBody>
      </p:sp>
      <p:pic>
        <p:nvPicPr>
          <p:cNvPr id="19466" name="Picture 21" descr="Картинка 3 из 11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549275"/>
            <a:ext cx="6283325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1" descr="66250333_5----"/>
          <p:cNvPicPr>
            <a:picLocks noChangeAspect="1" noChangeArrowheads="1"/>
          </p:cNvPicPr>
          <p:nvPr/>
        </p:nvPicPr>
        <p:blipFill>
          <a:blip r:embed="rId2" cstate="print">
            <a:lum bright="82000" contrast="-70000"/>
          </a:blip>
          <a:srcRect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WordArt 6"/>
          <p:cNvSpPr>
            <a:spLocks noChangeArrowheads="1" noChangeShapeType="1" noTextEdit="1"/>
          </p:cNvSpPr>
          <p:nvPr/>
        </p:nvSpPr>
        <p:spPr bwMode="auto">
          <a:xfrm>
            <a:off x="755650" y="5229225"/>
            <a:ext cx="7859713" cy="1181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spc="720">
                <a:ln w="9525">
                  <a:noFill/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Память о нём </a:t>
            </a:r>
          </a:p>
          <a:p>
            <a:pPr algn="ctr"/>
            <a:r>
              <a:rPr lang="ru-RU" sz="3600" b="1" kern="10" spc="720">
                <a:ln w="9525">
                  <a:noFill/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жива в сердцах людей !</a:t>
            </a:r>
          </a:p>
        </p:txBody>
      </p:sp>
      <p:pic>
        <p:nvPicPr>
          <p:cNvPr id="20485" name="Picture 8" descr="Картинка 42 из 959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476250"/>
            <a:ext cx="3098800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0" descr="%D0%97%D0%B0%D0%BF%D0%B8%D1%81%D0%BA%D0%B0_%D0%93%D0%B0%D0%B3%D0%B0%D1%80%D0%B8%D0%BD%D0%B0"/>
          <p:cNvPicPr>
            <a:picLocks noChangeAspect="1" noChangeArrowheads="1"/>
          </p:cNvPicPr>
          <p:nvPr/>
        </p:nvPicPr>
        <p:blipFill>
          <a:blip r:embed="rId4" cstate="print"/>
          <a:srcRect l="4555" b="12241"/>
          <a:stretch>
            <a:fillRect/>
          </a:stretch>
        </p:blipFill>
        <p:spPr bwMode="auto">
          <a:xfrm>
            <a:off x="323850" y="1196975"/>
            <a:ext cx="525621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/>
              <a:t>СПАСИБО  ЗА  ВНИМАНИЕ!!!</a:t>
            </a:r>
          </a:p>
        </p:txBody>
      </p:sp>
      <p:pic>
        <p:nvPicPr>
          <p:cNvPr id="6" name="Picture 2" descr="C:\Documents and Settings\BRUNTSEV\Мои документы\Мои рисунки\Юрий\Документы\Презентации\Материал\08-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05970" y="1844824"/>
            <a:ext cx="4398668" cy="4176464"/>
          </a:xfrm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ГАГАРИ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ГАГАРИН</Template>
  <TotalTime>2</TotalTime>
  <Words>375</Words>
  <Application>Microsoft Office PowerPoint</Application>
  <PresentationFormat>Экран (4:3)</PresentationFormat>
  <Paragraphs>56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ГАГАРИН</vt:lpstr>
      <vt:lpstr> </vt:lpstr>
      <vt:lpstr>Слайд 2</vt:lpstr>
      <vt:lpstr>Слайд 3</vt:lpstr>
      <vt:lpstr>Слайд 4</vt:lpstr>
      <vt:lpstr>Слайд 5</vt:lpstr>
      <vt:lpstr>Слайд 6</vt:lpstr>
      <vt:lpstr>27 октября 1955 г. Гагарин был призван в армию  и отправлен в Оренбург, в 1-е военно-авиационное училище летчиков имени К. Е.Ворошилова.   25октября 1957 г. Гагарин училище закончил.  В течение двух лет служил в  авиационном полку.    </vt:lpstr>
      <vt:lpstr>9 декабря 1959 года, Гагарин написал заявление с просьбой зачислить его в группу кандидатов в космонавты.   В результате старший лейтенант Гагарин был признан  годным для космических полетов.  3 марта 1960 года Ю.Гагарин был зачислен в группу                       кандидатов в космонавты. </vt:lpstr>
      <vt:lpstr>Слайд 9</vt:lpstr>
      <vt:lpstr>Слайд 10</vt:lpstr>
      <vt:lpstr>Место гибели Ю. Гагарина и В. Серёгина - Мемориал.</vt:lpstr>
      <vt:lpstr>Слайд 12</vt:lpstr>
      <vt:lpstr>Слайд 13</vt:lpstr>
      <vt:lpstr>Памятник  Ю. Гагарину  в Харькове</vt:lpstr>
      <vt:lpstr>Слайд 15</vt:lpstr>
      <vt:lpstr>Слайд 16</vt:lpstr>
      <vt:lpstr>Слайд 17</vt:lpstr>
      <vt:lpstr>Слайд 18</vt:lpstr>
      <vt:lpstr>Слайд 19</vt:lpstr>
      <vt:lpstr>СПАСИБО  ЗА  ВНИМАНИЕ!!!</vt:lpstr>
    </vt:vector>
  </TitlesOfParts>
  <Company>Chou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test</dc:creator>
  <cp:lastModifiedBy>test</cp:lastModifiedBy>
  <cp:revision>1</cp:revision>
  <dcterms:created xsi:type="dcterms:W3CDTF">2022-01-20T23:12:20Z</dcterms:created>
  <dcterms:modified xsi:type="dcterms:W3CDTF">2022-01-20T23:14:42Z</dcterms:modified>
</cp:coreProperties>
</file>