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98" r:id="rId2"/>
    <p:sldId id="294" r:id="rId3"/>
    <p:sldId id="283" r:id="rId4"/>
    <p:sldId id="284" r:id="rId5"/>
    <p:sldId id="286" r:id="rId6"/>
    <p:sldId id="287" r:id="rId7"/>
    <p:sldId id="280" r:id="rId8"/>
    <p:sldId id="275" r:id="rId9"/>
    <p:sldId id="281" r:id="rId10"/>
    <p:sldId id="282" r:id="rId11"/>
    <p:sldId id="288" r:id="rId12"/>
    <p:sldId id="289" r:id="rId13"/>
    <p:sldId id="292" r:id="rId14"/>
    <p:sldId id="293" r:id="rId15"/>
    <p:sldId id="296" r:id="rId16"/>
    <p:sldId id="297" r:id="rId17"/>
    <p:sldId id="299" r:id="rId18"/>
    <p:sldId id="301" r:id="rId19"/>
    <p:sldId id="302" r:id="rId20"/>
    <p:sldId id="300" r:id="rId21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7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280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AC4E111-3F35-4841-AF6E-225CB2E9CD6D}" type="datetimeFigureOut">
              <a:rPr lang="ru-RU"/>
              <a:pPr>
                <a:defRPr/>
              </a:pPr>
              <a:t>08.02.2022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7B376B-14B7-4DF7-89F6-21D73EBAC82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15B74AE-4E82-42AC-B949-CF4D6C43BE17}" type="datetimeFigureOut">
              <a:rPr lang="ru-RU"/>
              <a:pPr>
                <a:defRPr/>
              </a:pPr>
              <a:t>08.02.2022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F3497D8-6DBA-4A22-AE5D-3B6FD14C90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ltGray">
          <a:xfrm>
            <a:off x="2513012" y="1371600"/>
            <a:ext cx="7162800" cy="41148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04160" y="1557867"/>
            <a:ext cx="6583680" cy="2560320"/>
          </a:xfrm>
        </p:spPr>
        <p:txBody>
          <a:bodyPr/>
          <a:lstStyle>
            <a:lvl1pPr algn="ctr">
              <a:lnSpc>
                <a:spcPct val="80000"/>
              </a:lnSpc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04160" y="4185919"/>
            <a:ext cx="6583680" cy="1097278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98D67-EC77-46DF-B78A-A0DC3A1C20D7}" type="datetimeFigureOut">
              <a:rPr lang="ru-RU"/>
              <a:pPr>
                <a:defRPr/>
              </a:pPr>
              <a:t>08.02.2022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5AB01-E27E-46B3-A5AD-98886560100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/>
          <a:lstStyle>
            <a:lvl1pPr algn="ctr">
              <a:lnSpc>
                <a:spcPct val="80000"/>
              </a:lnSpc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 «Лето»: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/>
          <a:lstStyle>
            <a:lvl1pPr algn="ctr">
              <a:lnSpc>
                <a:spcPct val="80000"/>
              </a:lnSpc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 «Осень»: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/>
          <a:lstStyle>
            <a:lvl1pPr algn="ctr">
              <a:lnSpc>
                <a:spcPct val="80000"/>
              </a:lnSpc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 «Зима»: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ltGray">
          <a:xfrm>
            <a:off x="5334000" y="762000"/>
            <a:ext cx="6400800" cy="3340100"/>
          </a:xfrm>
          <a:prstGeom prst="rect">
            <a:avLst/>
          </a:prstGeom>
          <a:gradFill>
            <a:gsLst>
              <a:gs pos="417">
                <a:schemeClr val="bg2">
                  <a:lumMod val="35000"/>
                  <a:lumOff val="65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4040" y="1016001"/>
            <a:ext cx="5760720" cy="1828800"/>
          </a:xfrm>
        </p:spPr>
        <p:txBody>
          <a:bodyPr/>
          <a:lstStyle>
            <a:lvl1pPr algn="ctr">
              <a:lnSpc>
                <a:spcPct val="80000"/>
              </a:lnSpc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654040" y="2980267"/>
            <a:ext cx="576072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2057399"/>
            <a:ext cx="4846320" cy="4343401"/>
          </a:xfrm>
        </p:spPr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2057399"/>
            <a:ext cx="4846320" cy="4343401"/>
          </a:xfrm>
        </p:spPr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A0061-69E7-46F4-ABC2-8DD6BBE6D731}" type="datetimeFigureOut">
              <a:rPr lang="ru-RU"/>
              <a:pPr>
                <a:defRPr/>
              </a:pPr>
              <a:t>08.02.2022</a:t>
            </a:fld>
            <a:endParaRPr lang="ru-RU" dirty="0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6EAB4-663E-4037-95A1-9AAB38FADC9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9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10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11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2057399"/>
            <a:ext cx="4846320" cy="868681"/>
          </a:xfrm>
        </p:spPr>
        <p:txBody>
          <a:bodyPr anchor="ctr"/>
          <a:lstStyle>
            <a:lvl1pPr marL="0" indent="0">
              <a:buNone/>
              <a:defRPr sz="2400" b="0" cap="sm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926080"/>
            <a:ext cx="4846320" cy="3474720"/>
          </a:xfrm>
        </p:spPr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2057399"/>
            <a:ext cx="4846320" cy="868681"/>
          </a:xfrm>
        </p:spPr>
        <p:txBody>
          <a:bodyPr anchor="ctr"/>
          <a:lstStyle>
            <a:lvl1pPr marL="0" indent="0">
              <a:buNone/>
              <a:defRPr sz="2400" b="0" cap="sm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926080"/>
            <a:ext cx="4846320" cy="3474720"/>
          </a:xfrm>
        </p:spPr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10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CBDED-E231-4407-BBD5-C2F89F861D4C}" type="datetimeFigureOut">
              <a:rPr lang="ru-RU"/>
              <a:pPr>
                <a:defRPr/>
              </a:pPr>
              <a:t>08.02.2022</a:t>
            </a:fld>
            <a:endParaRPr lang="ru-RU" dirty="0"/>
          </a:p>
        </p:txBody>
      </p:sp>
      <p:sp>
        <p:nvSpPr>
          <p:cNvPr id="11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24E22-53B3-49F6-A58A-64C225C587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5"/>
          <p:cNvSpPr/>
          <p:nvPr/>
        </p:nvSpPr>
        <p:spPr bwMode="ltGray">
          <a:xfrm>
            <a:off x="-1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Прямоугольник 6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6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09347-7DEB-4238-9DD2-68C2A02F07A5}" type="datetimeFigureOut">
              <a:rPr lang="ru-RU"/>
              <a:pPr>
                <a:defRPr/>
              </a:pPr>
              <a:t>08.02.2022</a:t>
            </a:fld>
            <a:endParaRPr lang="ru-RU" dirty="0"/>
          </a:p>
        </p:txBody>
      </p:sp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313F4-A7ED-4BF7-8BF9-CF527C220FD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729A6-E2DA-4C19-9439-996AA42A103C}" type="datetimeFigureOut">
              <a:rPr lang="ru-RU"/>
              <a:pPr>
                <a:defRPr/>
              </a:pPr>
              <a:t>08.02.2022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6F48C-8E90-4B56-8980-F22D9F3E922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11067" y="1143000"/>
            <a:ext cx="3471334" cy="228599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982132"/>
            <a:ext cx="6995160" cy="507492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11067" y="3513665"/>
            <a:ext cx="3471333" cy="210312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A108F-462A-4ADB-93B2-DDDE9778C6EF}" type="datetimeFigureOut">
              <a:rPr lang="ru-RU"/>
              <a:pPr>
                <a:defRPr/>
              </a:pPr>
              <a:t>08.02.2022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D68A1-042D-4760-B313-473854F9FDB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 bwMode="ltGray">
          <a:xfrm>
            <a:off x="694265" y="1051560"/>
            <a:ext cx="6858000" cy="4937760"/>
          </a:xfrm>
          <a:prstGeom prst="rect">
            <a:avLst/>
          </a:prstGeom>
          <a:solidFill>
            <a:schemeClr val="bg1"/>
          </a:solidFill>
          <a:ln w="152400">
            <a:solidFill>
              <a:srgbClr val="FFFFFF"/>
            </a:solidFill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11067" y="1143000"/>
            <a:ext cx="3471334" cy="228599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11067" y="3513665"/>
            <a:ext cx="3471333" cy="210312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2051" y="1143000"/>
            <a:ext cx="6686024" cy="4754880"/>
          </a:xfrm>
          <a:solidFill>
            <a:schemeClr val="bg2">
              <a:lumMod val="40000"/>
              <a:lumOff val="60000"/>
            </a:schemeClr>
          </a:solidFill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6" name="Дата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9E0D1-D2B1-410E-98DB-E64098FCDE7A}" type="datetimeFigureOut">
              <a:rPr lang="ru-RU"/>
              <a:pPr>
                <a:defRPr/>
              </a:pPr>
              <a:t>08.02.2022</a:t>
            </a:fld>
            <a:endParaRPr lang="ru-RU" dirty="0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0139-6484-4C78-84F7-4B56C76BB31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ltGray">
          <a:xfrm>
            <a:off x="3174" y="457200"/>
            <a:ext cx="12188826" cy="1270000"/>
          </a:xfrm>
          <a:prstGeom prst="rect">
            <a:avLst/>
          </a:prstGeom>
          <a:gradFill>
            <a:gsLst>
              <a:gs pos="417">
                <a:schemeClr val="bg2">
                  <a:lumMod val="20000"/>
                  <a:lumOff val="80000"/>
                </a:schemeClr>
              </a:gs>
              <a:gs pos="100000">
                <a:schemeClr val="bg2"/>
              </a:gs>
            </a:gsLst>
            <a:lin ang="5400000" scaled="0"/>
          </a:gradFill>
          <a:ln w="152400">
            <a:noFill/>
            <a:miter lim="800000"/>
          </a:ln>
          <a:scene3d>
            <a:camera prst="orthographicFront"/>
            <a:lightRig rig="threePt" dir="t"/>
          </a:scene3d>
          <a:sp3d>
            <a:contourClr>
              <a:srgbClr val="B0BCB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 bwMode="ltGray">
          <a:xfrm>
            <a:off x="0" y="1697736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A45BC-D249-45EA-A005-9E1D61CCB5BB}" type="datetimeFigureOut">
              <a:rPr lang="ru-RU"/>
              <a:pPr>
                <a:defRPr/>
              </a:pPr>
              <a:t>08.02.2022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F40A8-0E5B-47D7-B8DF-5E7774316A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96400" y="846666"/>
            <a:ext cx="1828800" cy="5554133"/>
          </a:xfrm>
        </p:spPr>
        <p:txBody>
          <a:bodyPr vert="eaVert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798" y="846666"/>
            <a:ext cx="7863840" cy="5554133"/>
          </a:xfrm>
        </p:spPr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1A1B4-B7E7-47AE-9873-82AAD013ACB4}" type="datetimeFigureOut">
              <a:rPr lang="ru-RU"/>
              <a:pPr>
                <a:defRPr/>
              </a:pPr>
              <a:t>08.02.2022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7D8B6-6DBD-41A9-A94D-4969266668E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/>
          <p:cNvPicPr>
            <a:picLocks noChangeAspect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12188825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 userDrawn="1"/>
        </p:nvSpPr>
        <p:spPr bwMode="ltGray">
          <a:xfrm>
            <a:off x="0" y="457200"/>
            <a:ext cx="12188825" cy="54864"/>
          </a:xfrm>
          <a:prstGeom prst="rect">
            <a:avLst/>
          </a:prstGeom>
          <a:solidFill>
            <a:schemeClr val="bg1"/>
          </a:solidFill>
          <a:ln w="152400">
            <a:noFill/>
            <a:miter lim="800000"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561975"/>
            <a:ext cx="10058400" cy="10969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1031" name="Текст 2"/>
          <p:cNvSpPr>
            <a:spLocks noGrp="1"/>
          </p:cNvSpPr>
          <p:nvPr>
            <p:ph type="body" idx="1"/>
          </p:nvPr>
        </p:nvSpPr>
        <p:spPr bwMode="auto">
          <a:xfrm>
            <a:off x="1066800" y="2057400"/>
            <a:ext cx="10058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0" y="6519863"/>
            <a:ext cx="1600200" cy="2016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B308E7-E17F-407E-989F-271A3A29446A}" type="datetimeFigureOut">
              <a:rPr lang="ru-RU"/>
              <a:pPr>
                <a:defRPr/>
              </a:pPr>
              <a:t>08.02.2022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519863"/>
            <a:ext cx="7086600" cy="2016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10800" y="6519863"/>
            <a:ext cx="914400" cy="2016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3B11D4-2670-4993-9D56-100B8373A4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62" r:id="rId10"/>
    <p:sldLayoutId id="2147483661" r:id="rId11"/>
    <p:sldLayoutId id="2147483672" r:id="rId12"/>
    <p:sldLayoutId id="2147483673" r:id="rId13"/>
    <p:sldLayoutId id="2147483660" r:id="rId14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cap="sm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8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1650" indent="-228600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6288" indent="-228600" algn="l" rtl="0" eaLnBrk="0" fontAlgn="base" hangingPunct="0">
        <a:lnSpc>
          <a:spcPct val="90000"/>
        </a:lnSpc>
        <a:spcBef>
          <a:spcPts val="8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50925" indent="-18256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563" indent="-182563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Clr>
          <a:schemeClr val="bg2"/>
        </a:buClr>
        <a:buSzPct val="9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594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489563" y="2272940"/>
            <a:ext cx="7212874" cy="1658981"/>
          </a:xfrm>
          <a:prstGeom prst="round2DiagRect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cap="small" dirty="0">
                <a:solidFill>
                  <a:srgbClr val="0070C0"/>
                </a:solidFill>
                <a:latin typeface="Constantia"/>
                <a:ea typeface="+mj-ea"/>
                <a:cs typeface="+mj-cs"/>
              </a:rPr>
              <a:t>"Зимующие </a:t>
            </a:r>
            <a:r>
              <a:rPr lang="ru-RU" sz="4800" b="1" cap="small" dirty="0" smtClean="0">
                <a:solidFill>
                  <a:srgbClr val="0070C0"/>
                </a:solidFill>
                <a:latin typeface="Constantia"/>
                <a:ea typeface="+mj-ea"/>
                <a:cs typeface="+mj-cs"/>
              </a:rPr>
              <a:t>птицы»</a:t>
            </a:r>
          </a:p>
          <a:p>
            <a:pPr algn="ctr"/>
            <a:r>
              <a:rPr lang="ru-RU" sz="2000" dirty="0"/>
              <a:t>Загадки для детей старшего дошкольного возраста</a:t>
            </a:r>
          </a:p>
          <a:p>
            <a:pPr algn="ctr"/>
            <a:endParaRPr lang="ru-RU" sz="2000" b="1" cap="small" dirty="0" smtClean="0">
              <a:solidFill>
                <a:srgbClr val="0070C0"/>
              </a:solidFill>
              <a:latin typeface="Constantia"/>
              <a:ea typeface="+mj-ea"/>
              <a:cs typeface="+mj-cs"/>
            </a:endParaRPr>
          </a:p>
          <a:p>
            <a:pPr algn="ctr"/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38652" y="6153207"/>
            <a:ext cx="6113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ru-RU" sz="1600" b="1" dirty="0">
                <a:solidFill>
                  <a:srgbClr val="0070C0"/>
                </a:solidFill>
              </a:rPr>
              <a:t>Презентацию подготовила воспитатель  МБДОУ № 244:                    Чумаченко Ольга Алексеевна</a:t>
            </a:r>
            <a:endParaRPr lang="ru-RU" sz="1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832874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70703" y="667264"/>
            <a:ext cx="1146707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cap="small" dirty="0" smtClean="0">
                <a:solidFill>
                  <a:srgbClr val="0070C0"/>
                </a:solidFill>
                <a:latin typeface="Constantia" panose="02030602050306030303" pitchFamily="18" charset="0"/>
                <a:ea typeface="+mj-ea"/>
                <a:cs typeface="+mj-cs"/>
              </a:rPr>
              <a:t> </a:t>
            </a:r>
            <a:r>
              <a:rPr lang="ru-RU" sz="2000" b="1" u="sng" cap="small" dirty="0" smtClean="0">
                <a:solidFill>
                  <a:srgbClr val="0070C0"/>
                </a:solidFill>
                <a:latin typeface="Constantia" panose="02030602050306030303" pitchFamily="18" charset="0"/>
                <a:ea typeface="+mj-ea"/>
                <a:cs typeface="+mj-cs"/>
              </a:rPr>
              <a:t>Образовательные  цели:  </a:t>
            </a:r>
          </a:p>
          <a:p>
            <a:endParaRPr lang="ru-RU" sz="2000" b="1" cap="small" dirty="0">
              <a:solidFill>
                <a:srgbClr val="0070C0"/>
              </a:solidFill>
              <a:latin typeface="Constantia" panose="02030602050306030303" pitchFamily="18" charset="0"/>
              <a:ea typeface="+mj-ea"/>
              <a:cs typeface="+mj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cap="small" dirty="0" smtClean="0">
                <a:solidFill>
                  <a:srgbClr val="0070C0"/>
                </a:solidFill>
                <a:latin typeface="Constantia" panose="02030602050306030303" pitchFamily="18" charset="0"/>
                <a:ea typeface="+mj-ea"/>
                <a:cs typeface="+mj-cs"/>
              </a:rPr>
              <a:t>Закрепление представления о зимующих птицах с использованием загадок.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cap="small" dirty="0" smtClean="0">
                <a:solidFill>
                  <a:srgbClr val="0070C0"/>
                </a:solidFill>
                <a:latin typeface="Constantia" panose="02030602050306030303" pitchFamily="18" charset="0"/>
                <a:ea typeface="+mj-ea"/>
                <a:cs typeface="+mj-cs"/>
              </a:rPr>
              <a:t>Расширение словарного запаса по теме «Зимующие птицы» ( гнездо, кормушка, перо, синица, ворона, воробей, дятел, сорока, утка)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cap="small" dirty="0">
              <a:solidFill>
                <a:srgbClr val="0070C0"/>
              </a:solidFill>
              <a:latin typeface="Constantia" panose="02030602050306030303" pitchFamily="18" charset="0"/>
              <a:ea typeface="+mj-ea"/>
              <a:cs typeface="+mj-cs"/>
            </a:endParaRPr>
          </a:p>
          <a:p>
            <a:r>
              <a:rPr lang="ru-RU" sz="2000" b="1" u="sng" cap="small" dirty="0" smtClean="0">
                <a:solidFill>
                  <a:srgbClr val="0070C0"/>
                </a:solidFill>
                <a:latin typeface="Constantia" panose="02030602050306030303" pitchFamily="18" charset="0"/>
                <a:ea typeface="+mj-ea"/>
                <a:cs typeface="+mj-cs"/>
              </a:rPr>
              <a:t>Коррекционно – развивающие цели:</a:t>
            </a:r>
          </a:p>
          <a:p>
            <a:endParaRPr lang="ru-RU" sz="2000" b="1" cap="small" dirty="0">
              <a:solidFill>
                <a:srgbClr val="0070C0"/>
              </a:solidFill>
              <a:latin typeface="Constantia" panose="02030602050306030303" pitchFamily="18" charset="0"/>
              <a:ea typeface="+mj-ea"/>
              <a:cs typeface="+mj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cap="small" dirty="0" smtClean="0">
                <a:solidFill>
                  <a:srgbClr val="0070C0"/>
                </a:solidFill>
                <a:latin typeface="Constantia" panose="02030602050306030303" pitchFamily="18" charset="0"/>
                <a:ea typeface="+mj-ea"/>
                <a:cs typeface="+mj-cs"/>
              </a:rPr>
              <a:t>Развитие диалогической речи, зрительного внимания, мышления.</a:t>
            </a:r>
          </a:p>
          <a:p>
            <a:endParaRPr lang="ru-RU" sz="2000" cap="small" dirty="0">
              <a:solidFill>
                <a:srgbClr val="0070C0"/>
              </a:solidFill>
              <a:latin typeface="Constantia" panose="02030602050306030303" pitchFamily="18" charset="0"/>
              <a:ea typeface="+mj-ea"/>
              <a:cs typeface="+mj-cs"/>
            </a:endParaRPr>
          </a:p>
          <a:p>
            <a:r>
              <a:rPr lang="ru-RU" sz="2000" b="1" u="sng" cap="small" dirty="0" smtClean="0">
                <a:solidFill>
                  <a:srgbClr val="0070C0"/>
                </a:solidFill>
                <a:latin typeface="Constantia" panose="02030602050306030303" pitchFamily="18" charset="0"/>
                <a:ea typeface="+mj-ea"/>
                <a:cs typeface="+mj-cs"/>
              </a:rPr>
              <a:t>Воспитательные задачи:</a:t>
            </a:r>
          </a:p>
          <a:p>
            <a:endParaRPr lang="ru-RU" sz="2000" b="1" u="sng" cap="small" dirty="0">
              <a:solidFill>
                <a:srgbClr val="0070C0"/>
              </a:solidFill>
              <a:latin typeface="Constantia" panose="02030602050306030303" pitchFamily="18" charset="0"/>
              <a:ea typeface="+mj-ea"/>
              <a:cs typeface="+mj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cap="small" dirty="0" smtClean="0">
                <a:solidFill>
                  <a:srgbClr val="0070C0"/>
                </a:solidFill>
                <a:latin typeface="Constantia" panose="02030602050306030303" pitchFamily="18" charset="0"/>
                <a:ea typeface="+mj-ea"/>
                <a:cs typeface="+mj-cs"/>
              </a:rPr>
              <a:t>Формирование навыков сотрудничества, взаимопонимания, доброжелательности, самостоятельности.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cap="small" dirty="0" smtClean="0">
                <a:solidFill>
                  <a:srgbClr val="0070C0"/>
                </a:solidFill>
                <a:latin typeface="Constantia" panose="02030602050306030303" pitchFamily="18" charset="0"/>
                <a:ea typeface="+mj-ea"/>
                <a:cs typeface="+mj-cs"/>
              </a:rPr>
              <a:t>Воспитание любви и бережного отношения к природе.</a:t>
            </a:r>
          </a:p>
          <a:p>
            <a:endParaRPr lang="ru-RU" sz="2000" b="1" cap="small" dirty="0">
              <a:solidFill>
                <a:srgbClr val="0070C0"/>
              </a:solidFill>
              <a:latin typeface="Constantia" panose="02030602050306030303" pitchFamily="18" charset="0"/>
              <a:ea typeface="+mj-ea"/>
              <a:cs typeface="+mj-cs"/>
            </a:endParaRPr>
          </a:p>
          <a:p>
            <a:endParaRPr lang="ru-RU" b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190919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31258" y="1442675"/>
            <a:ext cx="3429816" cy="1587137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 smtClean="0">
                <a:solidFill>
                  <a:srgbClr val="0070C0"/>
                </a:solidFill>
              </a:rPr>
              <a:t>А </a:t>
            </a:r>
            <a:r>
              <a:rPr lang="ru-RU" sz="2000" b="1" dirty="0">
                <a:solidFill>
                  <a:srgbClr val="0070C0"/>
                </a:solidFill>
              </a:rPr>
              <a:t>за морем </a:t>
            </a:r>
            <a:r>
              <a:rPr lang="ru-RU" sz="2000" b="1" dirty="0" smtClean="0">
                <a:solidFill>
                  <a:srgbClr val="0070C0"/>
                </a:solidFill>
              </a:rPr>
              <a:t>бывала                               Вёрст </a:t>
            </a:r>
            <a:r>
              <a:rPr lang="ru-RU" sz="2000" b="1" dirty="0">
                <a:solidFill>
                  <a:srgbClr val="0070C0"/>
                </a:solidFill>
              </a:rPr>
              <a:t>не считала,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По дорогам не </a:t>
            </a:r>
            <a:r>
              <a:rPr lang="ru-RU" sz="2000" b="1" dirty="0" smtClean="0">
                <a:solidFill>
                  <a:srgbClr val="0070C0"/>
                </a:solidFill>
              </a:rPr>
              <a:t>ездила.</a:t>
            </a:r>
            <a:endParaRPr lang="ru-RU" sz="2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398034" y="3447825"/>
            <a:ext cx="1214846" cy="1098050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j-lt"/>
              </a:rPr>
              <a:t>Птица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" r="2780"/>
          <a:stretch>
            <a:fillRect/>
          </a:stretch>
        </p:blipFill>
        <p:spPr/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9417" y="2135777"/>
            <a:ext cx="2586447" cy="1129937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0C0"/>
                </a:solidFill>
              </a:rPr>
              <a:t>Поднять можно, 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А </a:t>
            </a:r>
            <a:r>
              <a:rPr lang="ru-RU" sz="2000" b="1" dirty="0">
                <a:solidFill>
                  <a:srgbClr val="0070C0"/>
                </a:solidFill>
              </a:rPr>
              <a:t>через избу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Не </a:t>
            </a:r>
            <a:r>
              <a:rPr lang="ru-RU" sz="2000" b="1" dirty="0">
                <a:solidFill>
                  <a:srgbClr val="0070C0"/>
                </a:solidFill>
              </a:rPr>
              <a:t>перекинуть.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069966" y="3643767"/>
            <a:ext cx="1046525" cy="28815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j-lt"/>
              </a:rPr>
              <a:t>Перо 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853202" y="1304132"/>
            <a:ext cx="4418013" cy="4418012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4321" y="975519"/>
            <a:ext cx="3895725" cy="2286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0C0"/>
                </a:solidFill>
              </a:rPr>
              <a:t>Без рук, без топорёнка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Построена </a:t>
            </a:r>
            <a:r>
              <a:rPr lang="ru-RU" sz="2000" b="1" dirty="0">
                <a:solidFill>
                  <a:srgbClr val="0070C0"/>
                </a:solidFill>
              </a:rPr>
              <a:t>избёнка.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305098" y="3539264"/>
            <a:ext cx="1333908" cy="484096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j-lt"/>
              </a:rPr>
              <a:t>Гнездо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014186" y="975519"/>
            <a:ext cx="6045200" cy="5075238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3657" y="1789611"/>
            <a:ext cx="3233806" cy="1247503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0C0"/>
                </a:solidFill>
              </a:rPr>
              <a:t>Может и разбиться,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Может и свариться,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Если хочешь, в птицу 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Может превратиться.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239783" y="3565389"/>
            <a:ext cx="785268" cy="275091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j-lt"/>
              </a:rPr>
              <a:t>Яйцо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728663" y="1262063"/>
            <a:ext cx="6777037" cy="4518025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1744" y="1848394"/>
            <a:ext cx="3769450" cy="105156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0C0"/>
                </a:solidFill>
              </a:rPr>
              <a:t>В зимний день среди ветвей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Стол </a:t>
            </a:r>
            <a:r>
              <a:rPr lang="ru-RU" sz="2000" b="1" dirty="0">
                <a:solidFill>
                  <a:srgbClr val="0070C0"/>
                </a:solidFill>
              </a:rPr>
              <a:t>накрыт для гостей.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056903" y="3356384"/>
            <a:ext cx="1425348" cy="340405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j-lt"/>
              </a:rPr>
              <a:t>Кормушка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728663" y="981075"/>
            <a:ext cx="6754812" cy="5065713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10538" y="1717766"/>
            <a:ext cx="3846512" cy="16002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0C0"/>
                </a:solidFill>
              </a:rPr>
              <a:t>Небольшая пестрая птица 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Не </a:t>
            </a:r>
            <a:r>
              <a:rPr lang="ru-RU" sz="2000" b="1" dirty="0">
                <a:solidFill>
                  <a:srgbClr val="0070C0"/>
                </a:solidFill>
              </a:rPr>
              <a:t>боится зимой простудиться, 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Угощенье </a:t>
            </a:r>
            <a:r>
              <a:rPr lang="ru-RU" sz="2000" b="1" dirty="0">
                <a:solidFill>
                  <a:srgbClr val="0070C0"/>
                </a:solidFill>
              </a:rPr>
              <a:t>наше ей снится. 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Прилетает </a:t>
            </a:r>
            <a:r>
              <a:rPr lang="ru-RU" sz="2000" b="1" dirty="0">
                <a:solidFill>
                  <a:srgbClr val="0070C0"/>
                </a:solidFill>
              </a:rPr>
              <a:t>к нам часто ...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174470" y="3617641"/>
            <a:ext cx="1268593" cy="340405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j-lt"/>
              </a:rPr>
              <a:t>Синица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715963" y="1254125"/>
            <a:ext cx="6778625" cy="4518025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5762" y="2076994"/>
            <a:ext cx="2815862" cy="711926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0C0"/>
                </a:solidFill>
              </a:rPr>
              <a:t>Вертится, стрекочет,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Весь </a:t>
            </a:r>
            <a:r>
              <a:rPr lang="ru-RU" sz="2000" b="1" dirty="0">
                <a:solidFill>
                  <a:srgbClr val="0070C0"/>
                </a:solidFill>
              </a:rPr>
              <a:t>день хлопочет.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056905" y="3264943"/>
            <a:ext cx="1294719" cy="405719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j-lt"/>
              </a:rPr>
              <a:t>Сорока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815546" y="1210962"/>
            <a:ext cx="6598508" cy="4564363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98526" y="1789611"/>
            <a:ext cx="4107588" cy="1378131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0C0"/>
                </a:solidFill>
              </a:rPr>
              <a:t>Красногрудый, чернокрылый,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Любит </a:t>
            </a:r>
            <a:r>
              <a:rPr lang="ru-RU" sz="2000" b="1" dirty="0">
                <a:solidFill>
                  <a:srgbClr val="0070C0"/>
                </a:solidFill>
              </a:rPr>
              <a:t>зёрнышки клевать,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С </a:t>
            </a:r>
            <a:r>
              <a:rPr lang="ru-RU" sz="2000" b="1" dirty="0">
                <a:solidFill>
                  <a:srgbClr val="0070C0"/>
                </a:solidFill>
              </a:rPr>
              <a:t>первым снегом на рябине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Он </a:t>
            </a:r>
            <a:r>
              <a:rPr lang="ru-RU" sz="2000" b="1" dirty="0">
                <a:solidFill>
                  <a:srgbClr val="0070C0"/>
                </a:solidFill>
              </a:rPr>
              <a:t>появится опять.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187532" y="3447824"/>
            <a:ext cx="1346971" cy="366531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j-lt"/>
              </a:rPr>
              <a:t>Снегирь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728663" y="981075"/>
            <a:ext cx="6777037" cy="5081588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6538" y="1854924"/>
            <a:ext cx="3540034" cy="1547949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0C0"/>
                </a:solidFill>
              </a:rPr>
              <a:t>Окраской - сероватая,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Повадкой </a:t>
            </a:r>
            <a:r>
              <a:rPr lang="ru-RU" sz="2000" b="1" dirty="0">
                <a:solidFill>
                  <a:srgbClr val="0070C0"/>
                </a:solidFill>
              </a:rPr>
              <a:t>- вороватая,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Крикунья </a:t>
            </a:r>
            <a:r>
              <a:rPr lang="ru-RU" sz="2000" b="1" dirty="0">
                <a:solidFill>
                  <a:srgbClr val="0070C0"/>
                </a:solidFill>
              </a:rPr>
              <a:t>хрипловатая -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Известная </a:t>
            </a:r>
            <a:r>
              <a:rPr lang="ru-RU" sz="2000" b="1" dirty="0">
                <a:solidFill>
                  <a:srgbClr val="0070C0"/>
                </a:solidFill>
              </a:rPr>
              <a:t>персона.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 smtClean="0">
                <a:solidFill>
                  <a:srgbClr val="0070C0"/>
                </a:solidFill>
              </a:rPr>
              <a:t>Кто </a:t>
            </a:r>
            <a:r>
              <a:rPr lang="ru-RU" sz="2000" b="1" dirty="0">
                <a:solidFill>
                  <a:srgbClr val="0070C0"/>
                </a:solidFill>
              </a:rPr>
              <a:t>она?..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017716" y="3709082"/>
            <a:ext cx="1007336" cy="327342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j-lt"/>
              </a:rPr>
              <a:t>Ворона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809898" y="1188720"/>
            <a:ext cx="6544491" cy="4663440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31259" y="1933303"/>
            <a:ext cx="2933428" cy="129975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0C0"/>
                </a:solidFill>
              </a:rPr>
              <a:t>Всё время стучит,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Деревья долбит.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Но их не калечит,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А только лечит.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9756458" y="3682956"/>
            <a:ext cx="1281656" cy="392656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j-lt"/>
              </a:rPr>
              <a:t>Дятел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822960" y="1143000"/>
            <a:ext cx="6635932" cy="4709160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59338" y="954882"/>
            <a:ext cx="4246926" cy="2286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0C0"/>
                </a:solidFill>
              </a:rPr>
              <a:t>Любит прыгать и летать,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Хлеб и зёрнышки клевать,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Вместо «Здравствуйте» привык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Говорить всем «Чик-Чирик».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174470" y="3709080"/>
            <a:ext cx="1333908" cy="366531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j-lt"/>
              </a:rPr>
              <a:t>Воробей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666750" y="954882"/>
            <a:ext cx="6896100" cy="5116512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3247" y="842555"/>
            <a:ext cx="3895725" cy="2286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0C0"/>
                </a:solidFill>
              </a:rPr>
              <a:t>Может плавать и нырять,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В небе высоко летать.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Мне скажи через минутку.</a:t>
            </a:r>
            <a:br>
              <a:rPr lang="ru-RU" sz="2000" b="1" dirty="0">
                <a:solidFill>
                  <a:srgbClr val="0070C0"/>
                </a:solidFill>
              </a:rPr>
            </a:br>
            <a:r>
              <a:rPr lang="ru-RU" sz="2000" b="1" dirty="0">
                <a:solidFill>
                  <a:srgbClr val="0070C0"/>
                </a:solidFill>
              </a:rPr>
              <a:t>Что за птица? Знаешь? 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226721" y="3539264"/>
            <a:ext cx="942022" cy="366531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180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latin typeface="+mj-lt"/>
              </a:rPr>
              <a:t>Утка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815546" y="1186249"/>
            <a:ext cx="6623222" cy="4695567"/>
          </a:xfr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6" b="2596"/>
          <a:stretch>
            <a:fillRect/>
          </a:stretch>
        </p:blipFill>
        <p:spPr bwMode="auto">
          <a:xfrm>
            <a:off x="2142308" y="1031965"/>
            <a:ext cx="7811589" cy="518595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7058121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1" y="718457"/>
            <a:ext cx="9457508" cy="593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131550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14" y="822960"/>
            <a:ext cx="8830492" cy="582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92688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57" y="653143"/>
            <a:ext cx="9170126" cy="599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88253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42" y="613954"/>
            <a:ext cx="9091749" cy="610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535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211432" y="2664825"/>
            <a:ext cx="7769134" cy="1841861"/>
          </a:xfrm>
          <a:prstGeom prst="round2DiagRect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cap="small" dirty="0" smtClean="0">
                <a:solidFill>
                  <a:srgbClr val="0070C0"/>
                </a:solidFill>
                <a:latin typeface="Constantia"/>
                <a:ea typeface="+mj-ea"/>
                <a:cs typeface="+mj-cs"/>
              </a:rPr>
              <a:t>«Спасибо за внимание!»</a:t>
            </a:r>
            <a:endParaRPr lang="ru-RU" sz="2800" dirty="0"/>
          </a:p>
          <a:p>
            <a:pPr algn="ctr"/>
            <a:endParaRPr lang="ru-RU" sz="2000" b="1" cap="small" dirty="0" smtClean="0">
              <a:solidFill>
                <a:srgbClr val="0070C0"/>
              </a:solidFill>
              <a:latin typeface="Constantia"/>
              <a:ea typeface="+mj-ea"/>
              <a:cs typeface="+mj-cs"/>
            </a:endParaRPr>
          </a:p>
          <a:p>
            <a:pPr algn="ctr"/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98857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Четыре сезона: 16 x 9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urSeasons_16x9_TP104001540" id="{F905817E-0C26-4527-B132-06F12AB95976}" vid="{25E166E1-7407-4320-8DFC-C03D6D10909B}"/>
    </a:ext>
  </a:extLst>
</a:theme>
</file>

<file path=ppt/theme/theme2.xml><?xml version="1.0" encoding="utf-8"?>
<a:theme xmlns:a="http://schemas.openxmlformats.org/drawingml/2006/main" name="Office Theme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Four Seasons">
      <a:dk1>
        <a:sysClr val="windowText" lastClr="000000"/>
      </a:dk1>
      <a:lt1>
        <a:sysClr val="window" lastClr="FFFFFF"/>
      </a:lt1>
      <a:dk2>
        <a:srgbClr val="6B7F7F"/>
      </a:dk2>
      <a:lt2>
        <a:srgbClr val="B0BCBC"/>
      </a:lt2>
      <a:accent1>
        <a:srgbClr val="7DB41B"/>
      </a:accent1>
      <a:accent2>
        <a:srgbClr val="ED8A05"/>
      </a:accent2>
      <a:accent3>
        <a:srgbClr val="288DFC"/>
      </a:accent3>
      <a:accent4>
        <a:srgbClr val="36D2B8"/>
      </a:accent4>
      <a:accent5>
        <a:srgbClr val="F5B605"/>
      </a:accent5>
      <a:accent6>
        <a:srgbClr val="E75524"/>
      </a:accent6>
      <a:hlink>
        <a:srgbClr val="ED8A05"/>
      </a:hlink>
      <a:folHlink>
        <a:srgbClr val="B0BCBC"/>
      </a:folHlink>
    </a:clrScheme>
    <a:fontScheme name="Constantia-Calibri">
      <a:majorFont>
        <a:latin typeface="Constant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Четыре сезона природы (широкоэкранная)</Template>
  <TotalTime>0</TotalTime>
  <Words>159</Words>
  <Application>Microsoft Office PowerPoint</Application>
  <PresentationFormat>Широкоэкранный</PresentationFormat>
  <Paragraphs>41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Constantia</vt:lpstr>
      <vt:lpstr>Wingdings</vt:lpstr>
      <vt:lpstr>Четыре сезона: 16 x 9</vt:lpstr>
      <vt:lpstr>Презентация PowerPoint</vt:lpstr>
      <vt:lpstr>Презентация PowerPoint</vt:lpstr>
      <vt:lpstr> А за морем бывала                               Вёрст не считала, По дорогам не ездила.</vt:lpstr>
      <vt:lpstr>Поднять можно,  А через избу Не перекинуть.</vt:lpstr>
      <vt:lpstr>Без рук, без топорёнка Построена избёнка.</vt:lpstr>
      <vt:lpstr>Может и разбиться, Может и свариться, Если хочешь, в птицу  Может превратиться.</vt:lpstr>
      <vt:lpstr>В зимний день среди ветвей Стол накрыт для гостей.</vt:lpstr>
      <vt:lpstr>Небольшая пестрая птица  Не боится зимой простудиться,  Угощенье наше ей снится.  Прилетает к нам часто ...</vt:lpstr>
      <vt:lpstr>Вертится, стрекочет, Весь день хлопочет.</vt:lpstr>
      <vt:lpstr>Красногрудый, чернокрылый, Любит зёрнышки клевать, С первым снегом на рябине Он появится опять.</vt:lpstr>
      <vt:lpstr>Окраской - сероватая, Повадкой - вороватая, Крикунья хрипловатая - Известная персона. Кто она?..</vt:lpstr>
      <vt:lpstr>Всё время стучит, Деревья долбит. Но их не калечит, А только лечит.</vt:lpstr>
      <vt:lpstr>Любит прыгать и летать, Хлеб и зёрнышки клевать, Вместо «Здравствуйте» привык Говорить всем «Чик-Чирик».</vt:lpstr>
      <vt:lpstr>Может плавать и нырять, В небе высоко летать. Мне скажи через минутку. Что за птица? Знаешь?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"ЗИМУЮЩИЕ ПТИЦЫ"</dc:title>
  <dc:creator/>
  <cp:keywords/>
  <cp:lastModifiedBy/>
  <cp:revision>6</cp:revision>
  <dcterms:created xsi:type="dcterms:W3CDTF">2015-03-15T23:30:17Z</dcterms:created>
  <dcterms:modified xsi:type="dcterms:W3CDTF">2022-02-08T11:21:31Z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TC040015419991</vt:lpwstr>
  </property>
</Properties>
</file>