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84" r:id="rId3"/>
    <p:sldId id="268" r:id="rId4"/>
    <p:sldId id="257" r:id="rId5"/>
    <p:sldId id="258" r:id="rId6"/>
    <p:sldId id="260" r:id="rId7"/>
    <p:sldId id="261" r:id="rId8"/>
    <p:sldId id="259" r:id="rId9"/>
    <p:sldId id="262" r:id="rId10"/>
    <p:sldId id="263" r:id="rId11"/>
    <p:sldId id="264" r:id="rId12"/>
    <p:sldId id="265" r:id="rId13"/>
    <p:sldId id="266" r:id="rId14"/>
    <p:sldId id="267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6" d="100"/>
          <a:sy n="96" d="100"/>
        </p:scale>
        <p:origin x="-378" y="-1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B4C71EC6-210F-42DE-9C53-41977AD35B3D}" type="datetimeFigureOut">
              <a:rPr lang="ru-RU" smtClean="0"/>
              <a:t>26.01.2022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26.01.2022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26.01.2022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26.01.2022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26.01.2022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26.01.2022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B4C71EC6-210F-42DE-9C53-41977AD35B3D}" type="datetimeFigureOut">
              <a:rPr lang="ru-RU" smtClean="0"/>
              <a:t>26.01.2022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B4C71EC6-210F-42DE-9C53-41977AD35B3D}" type="datetimeFigureOut">
              <a:rPr lang="ru-RU" smtClean="0"/>
              <a:t>26.01.2022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26.01.2022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40544" y="1052736"/>
            <a:ext cx="8062912" cy="1512168"/>
          </a:xfrm>
        </p:spPr>
        <p:txBody>
          <a:bodyPr>
            <a:normAutofit/>
          </a:bodyPr>
          <a:lstStyle/>
          <a:p>
            <a:pPr algn="ctr"/>
            <a:r>
              <a:rPr lang="ru-RU" sz="8800" dirty="0" smtClean="0"/>
              <a:t>ШВЕЙЦАРИЯ</a:t>
            </a:r>
            <a:endParaRPr lang="ru-RU" sz="8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3968" y="5157192"/>
            <a:ext cx="4752528" cy="1296144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ctr"/>
            <a:r>
              <a:rPr lang="ru-RU" sz="1800" dirty="0" smtClean="0"/>
              <a:t>Выполнили работу </a:t>
            </a:r>
          </a:p>
          <a:p>
            <a:pPr algn="ctr"/>
            <a:r>
              <a:rPr lang="ru-RU" sz="1800" dirty="0" smtClean="0"/>
              <a:t>Ученицы 7 класса</a:t>
            </a:r>
          </a:p>
          <a:p>
            <a:pPr algn="ctr"/>
            <a:r>
              <a:rPr lang="ru-RU" sz="1800" dirty="0" smtClean="0"/>
              <a:t>КСОУ «Красноярская лесная школа»</a:t>
            </a:r>
          </a:p>
          <a:p>
            <a:pPr algn="ctr"/>
            <a:r>
              <a:rPr lang="ru-RU" sz="1800" dirty="0" err="1" smtClean="0"/>
              <a:t>Шарыгина</a:t>
            </a:r>
            <a:r>
              <a:rPr lang="ru-RU" sz="1800" dirty="0" smtClean="0"/>
              <a:t> Ксения и </a:t>
            </a:r>
            <a:r>
              <a:rPr lang="ru-RU" sz="1800" dirty="0" err="1" smtClean="0"/>
              <a:t>Свободчикова</a:t>
            </a:r>
            <a:r>
              <a:rPr lang="ru-RU" sz="1800" dirty="0" smtClean="0"/>
              <a:t> Дарья</a:t>
            </a:r>
          </a:p>
        </p:txBody>
      </p:sp>
    </p:spTree>
    <p:extLst>
      <p:ext uri="{BB962C8B-B14F-4D97-AF65-F5344CB8AC3E}">
        <p14:creationId xmlns:p14="http://schemas.microsoft.com/office/powerpoint/2010/main" val="2830949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038"/>
            <a:ext cx="9144000" cy="6741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90355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000" dirty="0" smtClean="0"/>
              <a:t>ЦЕЛЬ И ЗАДАЧИ</a:t>
            </a:r>
            <a:endParaRPr lang="ru-RU" sz="6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800" dirty="0" smtClean="0"/>
              <a:t>ЦЕЛЬ </a:t>
            </a:r>
            <a:r>
              <a:rPr lang="en-US" sz="1800" dirty="0" smtClean="0"/>
              <a:t>: </a:t>
            </a:r>
            <a:r>
              <a:rPr lang="ru-RU" sz="1800" dirty="0" smtClean="0"/>
              <a:t>УЗНАТЬ ЧТО ЗА СТРАНА ШВЕЙЦАРИЯ. УЗНАТЬ ВСЕ ПРО ЭТУ СТРАНУ. УЗНАТЬ ЧТО ТО ИНТЕРЕСНОЕ ОБ ЭТОЙ СТРАНЕ</a:t>
            </a:r>
          </a:p>
          <a:p>
            <a:endParaRPr lang="ru-RU" sz="1800" dirty="0"/>
          </a:p>
          <a:p>
            <a:endParaRPr lang="ru-RU" sz="1800" dirty="0" smtClean="0"/>
          </a:p>
          <a:p>
            <a:r>
              <a:rPr lang="ru-RU" sz="1800" dirty="0" smtClean="0"/>
              <a:t>ЗАДАЧА</a:t>
            </a:r>
            <a:r>
              <a:rPr lang="en-US" sz="1800" dirty="0" smtClean="0"/>
              <a:t>:</a:t>
            </a:r>
            <a:r>
              <a:rPr lang="ru-RU" sz="1800" dirty="0" smtClean="0"/>
              <a:t> ВЫПОЛНИТЬ КОМПЛЕКСНУЮ ХАРАКТЕРИСТИКУ СТРАНЫ</a:t>
            </a:r>
          </a:p>
          <a:p>
            <a:pPr marL="64008" indent="0">
              <a:buNone/>
            </a:pPr>
            <a:r>
              <a:rPr lang="ru-RU" sz="1800" dirty="0"/>
              <a:t> </a:t>
            </a:r>
            <a:endParaRPr lang="ru-RU" sz="1800" dirty="0" smtClean="0"/>
          </a:p>
          <a:p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10241607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52128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/>
              <a:t>ГЕОГРАФИЧЕСКОЕ ПОЛОЖЕНИЕ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402072"/>
          </a:xfrm>
        </p:spPr>
        <p:txBody>
          <a:bodyPr>
            <a:normAutofit/>
          </a:bodyPr>
          <a:lstStyle/>
          <a:p>
            <a:r>
              <a:rPr lang="ru-RU" sz="1400" dirty="0"/>
              <a:t>Площадь территории страны составляет 41,3 тыс. км². Швейцария на севере граничит с Германией, на западе — с Францией, на востоке — с Лихтенштейном и Австрией, на юге — с Италией. Большая часть северной границы с Германией идет по реке Рейн, хотя Рейн входит на территорию Швейцарии около </a:t>
            </a:r>
            <a:r>
              <a:rPr lang="ru-RU" sz="1400" dirty="0" err="1"/>
              <a:t>Шаффхаузена</a:t>
            </a:r>
            <a:r>
              <a:rPr lang="ru-RU" sz="1400" dirty="0"/>
              <a:t>. Восточная граница с Германией и частью Австрии проходит через Боденское озеро (нем. </a:t>
            </a:r>
            <a:r>
              <a:rPr lang="ru-RU" sz="1400" dirty="0" err="1"/>
              <a:t>Bodensee</a:t>
            </a:r>
            <a:r>
              <a:rPr lang="ru-RU" sz="1400" dirty="0"/>
              <a:t>). Часть юго-западной границы с Францией проходит через Женевское озеро. Самая протяженная граница — с Италией — 741,3 км, с Францией — 571,8 км, с Германией — 362, 5 км, с Австрией — 165,1 км, с Лихтенштейном — 41 км. Швейцария не имеет выхода к морю.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068960"/>
            <a:ext cx="5112568" cy="33772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282781795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dirty="0" smtClean="0"/>
              <a:t>ПРИРОДНЫЕ ОСОБЕННОСТИ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>ТЕРРИТОРИИ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042032"/>
          </a:xfrm>
        </p:spPr>
        <p:txBody>
          <a:bodyPr>
            <a:normAutofit/>
          </a:bodyPr>
          <a:lstStyle/>
          <a:p>
            <a:r>
              <a:rPr lang="ru-RU" sz="1800" dirty="0"/>
              <a:t>На территории Швейцарии различимы три природных района: горный массив Юра на северо-западе, Швейцарское плато (плоскогорье) в центре и Альпы на юго-востоке. Горы Юра разделяют Швейцарию и Францию, простираются от Женевы до Базеля и </a:t>
            </a:r>
            <a:r>
              <a:rPr lang="ru-RU" sz="1800" dirty="0" err="1"/>
              <a:t>Шаффхаузена</a:t>
            </a:r>
            <a:r>
              <a:rPr lang="ru-RU" sz="1800" dirty="0"/>
              <a:t>. Швейцарское плато образовалось на месте прогиба между Юрой и Альпами.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168079"/>
            <a:ext cx="4248472" cy="340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57" y="3140968"/>
            <a:ext cx="4652976" cy="3456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28389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dirty="0" smtClean="0"/>
              <a:t>СТОЛИЦА  И АДМИНИСТРАТИВНО-ТЕРРИТОРИАЛЬНОЕ УСТРОЙСТВО ГОСУДАРСТВА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28800"/>
            <a:ext cx="8579296" cy="2736304"/>
          </a:xfrm>
        </p:spPr>
        <p:txBody>
          <a:bodyPr>
            <a:normAutofit/>
          </a:bodyPr>
          <a:lstStyle/>
          <a:p>
            <a:r>
              <a:rPr lang="ru-RU" sz="1200" dirty="0"/>
              <a:t>Территориальное устройство Швейцарии как федеративной республики включает в себя 26 кантонов (20 кантонов и 6 полукантонов). Кантоны (нем. </a:t>
            </a:r>
            <a:r>
              <a:rPr lang="ru-RU" sz="1200" dirty="0" err="1"/>
              <a:t>Kantone</a:t>
            </a:r>
            <a:r>
              <a:rPr lang="ru-RU" sz="1200" dirty="0"/>
              <a:t>, фр. </a:t>
            </a:r>
            <a:r>
              <a:rPr lang="ru-RU" sz="1200" dirty="0" err="1"/>
              <a:t>cantons</a:t>
            </a:r>
            <a:r>
              <a:rPr lang="ru-RU" sz="1200" dirty="0"/>
              <a:t>, итал. </a:t>
            </a:r>
            <a:r>
              <a:rPr lang="ru-RU" sz="1200" dirty="0" err="1"/>
              <a:t>cantoni</a:t>
            </a:r>
            <a:r>
              <a:rPr lang="ru-RU" sz="1200" dirty="0"/>
              <a:t>, </a:t>
            </a:r>
            <a:r>
              <a:rPr lang="ru-RU" sz="1200" dirty="0" err="1"/>
              <a:t>романш</a:t>
            </a:r>
            <a:r>
              <a:rPr lang="ru-RU" sz="1200" dirty="0"/>
              <a:t>. </a:t>
            </a:r>
            <a:r>
              <a:rPr lang="ru-RU" sz="1200" dirty="0" err="1"/>
              <a:t>chantuns</a:t>
            </a:r>
            <a:r>
              <a:rPr lang="ru-RU" sz="1200" dirty="0"/>
              <a:t>) — это крупнейшие государственно-территориальные единицы Швейцарской Конфедерации. Низший уровень территориально-административного деления — общины (нем. </a:t>
            </a:r>
            <a:r>
              <a:rPr lang="ru-RU" sz="1200" dirty="0" err="1"/>
              <a:t>Gemeinde</a:t>
            </a:r>
            <a:r>
              <a:rPr lang="ru-RU" sz="1200" dirty="0"/>
              <a:t>), которых по состоянию на январь 2012 года насчитывалось 2495 (в 2011 году — 2495 общин)[1]. Ниже — список кантонов (немало городов Швейцарии имеют разные названия, употребляемые на разных языках страны).</a:t>
            </a:r>
          </a:p>
          <a:p>
            <a:pPr>
              <a:buFont typeface="Wingdings" pitchFamily="2" charset="2"/>
              <a:buChar char="ü"/>
            </a:pPr>
            <a:r>
              <a:rPr lang="ru-RU" sz="1200" dirty="0" smtClean="0"/>
              <a:t>Столица </a:t>
            </a:r>
            <a:r>
              <a:rPr lang="ru-RU" sz="1200" dirty="0"/>
              <a:t>Швейцарии де-юре отсутствует, де-факто — город Берн, как месторасположение Федерального собрания</a:t>
            </a:r>
            <a:r>
              <a:rPr lang="ru-RU" sz="1800" dirty="0"/>
              <a:t>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3429000"/>
            <a:ext cx="5328592" cy="3139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582799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145282"/>
          </a:xfrm>
        </p:spPr>
        <p:txBody>
          <a:bodyPr>
            <a:normAutofit/>
          </a:bodyPr>
          <a:lstStyle/>
          <a:p>
            <a:pPr algn="ctr"/>
            <a:r>
              <a:rPr lang="ru-RU" sz="4400" dirty="0" smtClean="0"/>
              <a:t>ГЛАВА ГОСУДАРСТВА</a:t>
            </a:r>
            <a:endParaRPr lang="ru-RU" sz="4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84784"/>
            <a:ext cx="4258816" cy="4970024"/>
          </a:xfrm>
        </p:spPr>
        <p:txBody>
          <a:bodyPr>
            <a:normAutofit/>
          </a:bodyPr>
          <a:lstStyle/>
          <a:p>
            <a:r>
              <a:rPr lang="ru-RU" sz="1800" dirty="0" err="1"/>
              <a:t>Иньяцио</a:t>
            </a:r>
            <a:r>
              <a:rPr lang="ru-RU" sz="1800" dirty="0"/>
              <a:t> </a:t>
            </a:r>
            <a:r>
              <a:rPr lang="ru-RU" sz="1800" dirty="0" err="1"/>
              <a:t>Кассис</a:t>
            </a:r>
            <a:r>
              <a:rPr lang="ru-RU" sz="1800" dirty="0"/>
              <a:t> — швейцарский политик. Член партии СВДП либералов, был избран в Федеральный совет Швейцарии 20 сентября 2017 года. С 1 ноября 2017 года глава департамента иностранных дел. C 1 января 2021 года вице-президент Швейцарии. Избран президентом Швейцарии на 2022 год.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9032" y="1556792"/>
            <a:ext cx="4016981" cy="4968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095471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ГЕРБ И ФЛАГ</a:t>
            </a:r>
            <a:br>
              <a:rPr lang="ru-RU" dirty="0" smtClean="0"/>
            </a:br>
            <a:r>
              <a:rPr lang="ru-RU" dirty="0" smtClean="0"/>
              <a:t>ШВЕЙЦАРИИ</a:t>
            </a:r>
            <a:endParaRPr lang="ru-RU" dirty="0"/>
          </a:p>
        </p:txBody>
      </p:sp>
      <p:pic>
        <p:nvPicPr>
          <p:cNvPr id="512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204864"/>
            <a:ext cx="4050779" cy="32791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39552" y="2413338"/>
            <a:ext cx="468052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На красном щите герба изображён укороченный серебряный крест. Красный и белый цвета символизируют независимость страны, а крест напоминает о том, что суверенитет Швейцарии неприкосновенен.</a:t>
            </a:r>
          </a:p>
        </p:txBody>
      </p:sp>
    </p:spTree>
    <p:extLst>
      <p:ext uri="{BB962C8B-B14F-4D97-AF65-F5344CB8AC3E}">
        <p14:creationId xmlns:p14="http://schemas.microsoft.com/office/powerpoint/2010/main" val="30220026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Население страны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572000"/>
          </a:xfrm>
        </p:spPr>
        <p:txBody>
          <a:bodyPr>
            <a:normAutofit/>
          </a:bodyPr>
          <a:lstStyle/>
          <a:p>
            <a:r>
              <a:rPr lang="ru-RU" sz="1800" dirty="0" smtClean="0"/>
              <a:t>НАСЕЛЕНИЕ СТРАНЫ НА 2020 г. СОСТАВЛЯЕТ 8,637 МИЛЛИОНА ЧЕЛОВЕК</a:t>
            </a:r>
            <a:endParaRPr lang="ru-RU" sz="18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576" y="2204864"/>
            <a:ext cx="7138764" cy="45973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267172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229600" cy="1399032"/>
          </a:xfrm>
        </p:spPr>
        <p:txBody>
          <a:bodyPr/>
          <a:lstStyle/>
          <a:p>
            <a:pPr algn="ctr"/>
            <a:r>
              <a:rPr lang="ru-RU" dirty="0" smtClean="0"/>
              <a:t>ЭКОНОМИКА СТРАНЫ</a:t>
            </a:r>
            <a:endParaRPr lang="ru-RU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882775"/>
            <a:ext cx="60960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488118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75354"/>
            <a:ext cx="8229600" cy="1399032"/>
          </a:xfrm>
        </p:spPr>
        <p:txBody>
          <a:bodyPr/>
          <a:lstStyle/>
          <a:p>
            <a:r>
              <a:rPr lang="ru-RU" dirty="0" smtClean="0"/>
              <a:t>ДОСТОПРИМЕЧАЛЬНОСТИ</a:t>
            </a:r>
            <a:endParaRPr lang="ru-R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829" y="1674386"/>
            <a:ext cx="5616624" cy="3744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652120" y="2204864"/>
            <a:ext cx="349188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Замок Шильон, известный в русскоязычной литературе как </a:t>
            </a:r>
            <a:r>
              <a:rPr lang="ru-RU" dirty="0" err="1"/>
              <a:t>Шильо́нский</a:t>
            </a:r>
            <a:r>
              <a:rPr lang="ru-RU" dirty="0"/>
              <a:t> </a:t>
            </a:r>
            <a:r>
              <a:rPr lang="ru-RU" dirty="0" err="1"/>
              <a:t>за́мок</a:t>
            </a:r>
            <a:r>
              <a:rPr lang="ru-RU" dirty="0"/>
              <a:t>, расположен на Швейцарской Ривьере, у кромки Женевского озера, в 3 км от города </a:t>
            </a:r>
            <a:r>
              <a:rPr lang="ru-RU" dirty="0" err="1"/>
              <a:t>Монтрё</a:t>
            </a:r>
            <a:r>
              <a:rPr lang="ru-RU" dirty="0"/>
              <a:t>, между населёнными пунктами </a:t>
            </a:r>
            <a:r>
              <a:rPr lang="ru-RU" dirty="0" err="1"/>
              <a:t>Вейто</a:t>
            </a:r>
            <a:r>
              <a:rPr lang="ru-RU" dirty="0"/>
              <a:t> и </a:t>
            </a:r>
            <a:r>
              <a:rPr lang="ru-RU" dirty="0" err="1"/>
              <a:t>Вильнёв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39339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РЕЙНСКИЙ ВОДОПАД</a:t>
            </a:r>
            <a:endParaRPr lang="ru-RU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484783"/>
            <a:ext cx="5076564" cy="36433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364088" y="1988840"/>
            <a:ext cx="377991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Ре́йнский</a:t>
            </a:r>
            <a:r>
              <a:rPr lang="ru-RU" dirty="0"/>
              <a:t> </a:t>
            </a:r>
            <a:r>
              <a:rPr lang="ru-RU" dirty="0" err="1"/>
              <a:t>водопа́д</a:t>
            </a:r>
            <a:r>
              <a:rPr lang="ru-RU" dirty="0"/>
              <a:t> — водопад на реке Рейн в Швейцарии, на границе кантонов </a:t>
            </a:r>
            <a:r>
              <a:rPr lang="ru-RU" dirty="0" err="1"/>
              <a:t>Шаффхаузен</a:t>
            </a:r>
            <a:r>
              <a:rPr lang="ru-RU" dirty="0"/>
              <a:t> и Цюрих. Рейнский водопад считается самым большим равнинным водопадом в Европе. Высота водопада — 23 м, ширина — 150 м. Средний расход воды зимой — 250 м³/с, летом — 700 м³/с.</a:t>
            </a:r>
          </a:p>
        </p:txBody>
      </p:sp>
    </p:spTree>
    <p:extLst>
      <p:ext uri="{BB962C8B-B14F-4D97-AF65-F5344CB8AC3E}">
        <p14:creationId xmlns:p14="http://schemas.microsoft.com/office/powerpoint/2010/main" val="14223811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ПИЛАТУС</a:t>
            </a:r>
            <a:endParaRPr lang="ru-RU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340769"/>
            <a:ext cx="5506415" cy="3816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868144" y="1988840"/>
            <a:ext cx="313184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Пилатус</a:t>
            </a:r>
            <a:r>
              <a:rPr lang="ru-RU" dirty="0"/>
              <a:t> — горный массив в швейцарских Альпах, на границе кантонов </a:t>
            </a:r>
            <a:r>
              <a:rPr lang="ru-RU" dirty="0" err="1"/>
              <a:t>Обвальден</a:t>
            </a:r>
            <a:r>
              <a:rPr lang="ru-RU" dirty="0"/>
              <a:t>, </a:t>
            </a:r>
            <a:r>
              <a:rPr lang="ru-RU" dirty="0" err="1"/>
              <a:t>Нидвальден</a:t>
            </a:r>
            <a:r>
              <a:rPr lang="ru-RU" dirty="0"/>
              <a:t> и Люцерн, и его главная вершина</a:t>
            </a:r>
          </a:p>
        </p:txBody>
      </p:sp>
    </p:spTree>
    <p:extLst>
      <p:ext uri="{BB962C8B-B14F-4D97-AF65-F5344CB8AC3E}">
        <p14:creationId xmlns:p14="http://schemas.microsoft.com/office/powerpoint/2010/main" val="3653057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ТИТЛИС</a:t>
            </a:r>
            <a:endParaRPr lang="ru-RU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628800"/>
            <a:ext cx="5479070" cy="3652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787008" y="1988840"/>
            <a:ext cx="315922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Титлис</a:t>
            </a:r>
            <a:r>
              <a:rPr lang="ru-RU" dirty="0"/>
              <a:t> — гора-</a:t>
            </a:r>
            <a:r>
              <a:rPr lang="ru-RU" dirty="0" err="1"/>
              <a:t>трёхтысячник</a:t>
            </a:r>
            <a:r>
              <a:rPr lang="ru-RU" dirty="0"/>
              <a:t> в Центральной Швейцарии, горный курорт и популярное место отдыха любителей зимних видов спорта.</a:t>
            </a:r>
          </a:p>
        </p:txBody>
      </p:sp>
    </p:spTree>
    <p:extLst>
      <p:ext uri="{BB962C8B-B14F-4D97-AF65-F5344CB8AC3E}">
        <p14:creationId xmlns:p14="http://schemas.microsoft.com/office/powerpoint/2010/main" val="141743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ЗНАМЕНИТЫЕ ЛЮДИ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07904" y="1882808"/>
            <a:ext cx="4978896" cy="4572000"/>
          </a:xfrm>
        </p:spPr>
        <p:txBody>
          <a:bodyPr>
            <a:normAutofit fontScale="92500"/>
          </a:bodyPr>
          <a:lstStyle/>
          <a:p>
            <a:r>
              <a:rPr lang="ru-RU" sz="2000" dirty="0"/>
              <a:t>Анри-Фредерик </a:t>
            </a:r>
            <a:r>
              <a:rPr lang="ru-RU" sz="2000" dirty="0" err="1"/>
              <a:t>Амьель</a:t>
            </a:r>
            <a:r>
              <a:rPr lang="ru-RU" sz="2000" dirty="0"/>
              <a:t> (</a:t>
            </a:r>
            <a:r>
              <a:rPr lang="ru-RU" sz="2000" dirty="0" err="1"/>
              <a:t>Henri-Frédéric</a:t>
            </a:r>
            <a:r>
              <a:rPr lang="ru-RU" sz="2000" dirty="0"/>
              <a:t> </a:t>
            </a:r>
            <a:r>
              <a:rPr lang="ru-RU" sz="2000" dirty="0" err="1"/>
              <a:t>Amiel</a:t>
            </a:r>
            <a:r>
              <a:rPr lang="ru-RU" sz="2000" dirty="0"/>
              <a:t>, 27 сентября 1821, Женева — 11 мая 1881, там же) — швейцарский писатель, поэт, мыслитель-эссеист, писал на французском языке.</a:t>
            </a:r>
          </a:p>
          <a:p>
            <a:endParaRPr lang="ru-RU" sz="2000" dirty="0"/>
          </a:p>
          <a:p>
            <a:r>
              <a:rPr lang="ru-RU" sz="2000" dirty="0"/>
              <a:t>Потомок гугенотов, бежавших в Швейцарию после отмены Нантского эдикта. Мать скончалась от туберкулеза, через два года после ее смерти отец </a:t>
            </a:r>
            <a:r>
              <a:rPr lang="ru-RU" sz="2000" dirty="0" err="1"/>
              <a:t>Амьеля</a:t>
            </a:r>
            <a:r>
              <a:rPr lang="ru-RU" sz="2000" dirty="0"/>
              <a:t>, женевский негоциант, от тоски по умершей покончил с собой, бросившись в Рону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916832"/>
            <a:ext cx="2880320" cy="4032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055452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ЗНАМЕНИТЫЕ ЛЮДИ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47864" y="1882808"/>
            <a:ext cx="5338936" cy="4572000"/>
          </a:xfrm>
        </p:spPr>
        <p:txBody>
          <a:bodyPr>
            <a:normAutofit/>
          </a:bodyPr>
          <a:lstStyle/>
          <a:p>
            <a:r>
              <a:rPr lang="ru-RU" sz="2000" dirty="0"/>
              <a:t>Марко </a:t>
            </a:r>
            <a:r>
              <a:rPr lang="ru-RU" sz="2000" dirty="0" err="1"/>
              <a:t>Бюхель</a:t>
            </a:r>
            <a:r>
              <a:rPr lang="ru-RU" sz="2000" dirty="0"/>
              <a:t> (нем. </a:t>
            </a:r>
            <a:r>
              <a:rPr lang="ru-RU" sz="2000" dirty="0" err="1"/>
              <a:t>Marco</a:t>
            </a:r>
            <a:r>
              <a:rPr lang="ru-RU" sz="2000" dirty="0"/>
              <a:t> </a:t>
            </a:r>
            <a:r>
              <a:rPr lang="ru-RU" sz="2000" dirty="0" err="1"/>
              <a:t>Buchel</a:t>
            </a:r>
            <a:r>
              <a:rPr lang="ru-RU" sz="2000" dirty="0"/>
              <a:t>, род. 4 ноября 1971 года в </a:t>
            </a:r>
            <a:r>
              <a:rPr lang="ru-RU" sz="2000" dirty="0" err="1"/>
              <a:t>Валенштадте</a:t>
            </a:r>
            <a:r>
              <a:rPr lang="ru-RU" sz="2000" dirty="0"/>
              <a:t>, Швейцария) — </a:t>
            </a:r>
            <a:r>
              <a:rPr lang="ru-RU" sz="2000" dirty="0" err="1"/>
              <a:t>лихтенштейнский</a:t>
            </a:r>
            <a:r>
              <a:rPr lang="ru-RU" sz="2000" dirty="0"/>
              <a:t> горнолыжник, участник 6 подряд зимних Олимпиад (1992, 1994, 1998, 2002, 2006, 2010).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700808"/>
            <a:ext cx="3024336" cy="42340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32674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ЗНАМЕНИТЫЕ ЛЮДИ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23928" y="1882808"/>
            <a:ext cx="4762872" cy="4572000"/>
          </a:xfrm>
        </p:spPr>
        <p:txBody>
          <a:bodyPr>
            <a:normAutofit/>
          </a:bodyPr>
          <a:lstStyle/>
          <a:p>
            <a:r>
              <a:rPr lang="ru-RU" sz="2000" dirty="0"/>
              <a:t>Альбрехт Галлер (полное имя и фамилия Альбрехт фон Галлер; </a:t>
            </a:r>
            <a:r>
              <a:rPr lang="ru-RU" sz="2000" dirty="0" err="1"/>
              <a:t>Халлер</a:t>
            </a:r>
            <a:r>
              <a:rPr lang="ru-RU" sz="2000" dirty="0"/>
              <a:t>, </a:t>
            </a:r>
            <a:r>
              <a:rPr lang="ru-RU" sz="2000" dirty="0" err="1"/>
              <a:t>Albrecht</a:t>
            </a:r>
            <a:r>
              <a:rPr lang="ru-RU" sz="2000" dirty="0"/>
              <a:t> </a:t>
            </a:r>
            <a:r>
              <a:rPr lang="ru-RU" sz="2000" dirty="0" err="1"/>
              <a:t>von</a:t>
            </a:r>
            <a:r>
              <a:rPr lang="ru-RU" sz="2000" dirty="0"/>
              <a:t> </a:t>
            </a:r>
            <a:r>
              <a:rPr lang="ru-RU" sz="2000" dirty="0" err="1"/>
              <a:t>Haller</a:t>
            </a:r>
            <a:r>
              <a:rPr lang="ru-RU" sz="2000" dirty="0"/>
              <a:t>) — швейцарский ученый-медик; анатом, физиолог, естествоиспытатель, писатель; иностранный почетный член Петербургской академии наук (1776); основоположник экспериментальной физиологии, автор трудов по анатомии, эмбриологии, ботанике и хирургии.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772816"/>
            <a:ext cx="3034623" cy="4248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141972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ОСОБЕННОСТИ ОБРАЗОВАНИЯ</a:t>
            </a:r>
            <a:endParaRPr lang="ru-RU" sz="36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340768"/>
            <a:ext cx="7560840" cy="54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93885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3742562"/>
            <a:ext cx="5400600" cy="216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052736"/>
            <a:ext cx="4032448" cy="2689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063675" y="487004"/>
            <a:ext cx="50886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ОБРАЗОВАНИЯ В ШВЕЙЦАРИИ</a:t>
            </a:r>
            <a:endParaRPr lang="ru-RU" sz="2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052736"/>
            <a:ext cx="4440310" cy="2689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674615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НАЦИОНАЛЬНЫЕ ТРАДИЦИИ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83435" y="1700808"/>
            <a:ext cx="4330824" cy="4572000"/>
          </a:xfrm>
        </p:spPr>
        <p:txBody>
          <a:bodyPr>
            <a:normAutofit/>
          </a:bodyPr>
          <a:lstStyle/>
          <a:p>
            <a:r>
              <a:rPr lang="ru-RU" sz="1600" dirty="0" err="1"/>
              <a:t>Gansabhauet</a:t>
            </a:r>
            <a:r>
              <a:rPr lang="ru-RU" sz="1600" dirty="0"/>
              <a:t>, или Когда гусю рубят голову</a:t>
            </a:r>
          </a:p>
          <a:p>
            <a:r>
              <a:rPr lang="ru-RU" sz="1600" dirty="0"/>
              <a:t>Неподготовленный турист может пережить настоящий шок, оказавшись на главной площади швейцарского городка </a:t>
            </a:r>
            <a:r>
              <a:rPr lang="ru-RU" sz="1600" dirty="0" err="1"/>
              <a:t>Зурзее</a:t>
            </a:r>
            <a:r>
              <a:rPr lang="ru-RU" sz="1600" dirty="0"/>
              <a:t> 11 ноября, в день Святого Мартина. Еще бы: ведь перед ратушей на проволоке прямо за шею подвешен мертвый гусь. И тут же собрались все, кто хочет его выиграть — срубив голову птице при помощи старинной кавалерийской сабли.</a:t>
            </a:r>
          </a:p>
          <a:p>
            <a:endParaRPr lang="ru-RU" sz="1600" dirty="0"/>
          </a:p>
          <a:p>
            <a:endParaRPr lang="ru-RU" sz="16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72816"/>
            <a:ext cx="5162555" cy="34436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853094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269647"/>
            <a:ext cx="741682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Национальный праздник Швейцарии — федеральный праздник в честь основания Швейцарской Конфедерации, отмечается 1 августа. Является единственным праздником, который отмечается на федеральном уровне. В некоторых городах официальная церемония происходит накануне праздника — 31 июля.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132856"/>
            <a:ext cx="5715000" cy="3819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396325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72000" y="980728"/>
            <a:ext cx="4572000" cy="369331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Любимые народные швейцарские развлечения – метание флага, напоминающее олимпийское метание копья, игра </a:t>
            </a:r>
            <a:r>
              <a:rPr lang="ru-RU" dirty="0" err="1"/>
              <a:t>хорнуссен</a:t>
            </a:r>
            <a:r>
              <a:rPr lang="ru-RU" dirty="0"/>
              <a:t>, похожая на гольф, только со специальными битами, и борьба </a:t>
            </a:r>
            <a:r>
              <a:rPr lang="ru-RU" dirty="0" err="1"/>
              <a:t>швинген</a:t>
            </a:r>
            <a:r>
              <a:rPr lang="ru-RU" dirty="0"/>
              <a:t>, распространенная среди немецкоязычной части швейцарского населения.</a:t>
            </a:r>
          </a:p>
          <a:p>
            <a:r>
              <a:rPr lang="ru-RU" dirty="0"/>
              <a:t>Последний вид спорта даже проводится в виде официальных соревнований на специальных аренах.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459" y="836712"/>
            <a:ext cx="4477680" cy="2985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28721" y="3846716"/>
            <a:ext cx="40751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йодль - необычная манера пения</a:t>
            </a:r>
          </a:p>
        </p:txBody>
      </p:sp>
    </p:spTree>
    <p:extLst>
      <p:ext uri="{BB962C8B-B14F-4D97-AF65-F5344CB8AC3E}">
        <p14:creationId xmlns:p14="http://schemas.microsoft.com/office/powerpoint/2010/main" val="39202634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76672"/>
            <a:ext cx="8229600" cy="1399032"/>
          </a:xfrm>
        </p:spPr>
        <p:txBody>
          <a:bodyPr/>
          <a:lstStyle/>
          <a:p>
            <a:r>
              <a:rPr lang="ru-RU" dirty="0" smtClean="0"/>
              <a:t>НАЦИОНАЛЬНАЯ КУХНЯ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788024" y="1988840"/>
            <a:ext cx="435597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 Швейцарии используют следующие обозначения для пива:</a:t>
            </a:r>
          </a:p>
          <a:p>
            <a:r>
              <a:rPr lang="ru-RU" dirty="0" err="1"/>
              <a:t>Lagerbier</a:t>
            </a:r>
            <a:r>
              <a:rPr lang="ru-RU" dirty="0"/>
              <a:t> — от 10,0 до 12,0% первоначального сусла</a:t>
            </a:r>
          </a:p>
          <a:p>
            <a:r>
              <a:rPr lang="ru-RU" dirty="0" err="1"/>
              <a:t>Spezialbier</a:t>
            </a:r>
            <a:r>
              <a:rPr lang="ru-RU" dirty="0"/>
              <a:t> — специальное пиво — от 11,5 до 14,0% сусла</a:t>
            </a:r>
          </a:p>
          <a:p>
            <a:r>
              <a:rPr lang="ru-RU" dirty="0" err="1"/>
              <a:t>Starkbier</a:t>
            </a:r>
            <a:r>
              <a:rPr lang="ru-RU" dirty="0"/>
              <a:t> — сильные пиво — по крайней мере, 14% первоначальный сусла</a:t>
            </a:r>
          </a:p>
          <a:p>
            <a:r>
              <a:rPr lang="ru-RU" dirty="0" err="1"/>
              <a:t>Leichtbier</a:t>
            </a:r>
            <a:r>
              <a:rPr lang="ru-RU" dirty="0"/>
              <a:t> — светлое пиво — на содержание алкоголя до 3,0 процента</a:t>
            </a: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916832"/>
            <a:ext cx="4788024" cy="3418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07753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79" y="404664"/>
            <a:ext cx="4735603" cy="3162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720412" y="751338"/>
            <a:ext cx="442358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Раклет</a:t>
            </a:r>
            <a:r>
              <a:rPr lang="ru-RU" dirty="0"/>
              <a:t> (фр. </a:t>
            </a:r>
            <a:r>
              <a:rPr lang="ru-RU" dirty="0" err="1"/>
              <a:t>Raclette</a:t>
            </a:r>
            <a:r>
              <a:rPr lang="ru-RU" dirty="0"/>
              <a:t>; от фр. </a:t>
            </a:r>
            <a:r>
              <a:rPr lang="ru-RU" dirty="0" err="1"/>
              <a:t>racler</a:t>
            </a:r>
            <a:r>
              <a:rPr lang="ru-RU" dirty="0"/>
              <a:t> — скоблить, скрести) — швейцарское национальное блюдо, которое, как и фондю, готовится из расплавленного жирного сыра. Для </a:t>
            </a:r>
            <a:r>
              <a:rPr lang="ru-RU" dirty="0" err="1"/>
              <a:t>раклета</a:t>
            </a:r>
            <a:r>
              <a:rPr lang="ru-RU" dirty="0"/>
              <a:t>, как правило, используется особый жирный сорт сыра, имеющий то же название (блюдо получило название в честь сыра, первое упоминание которого в средневековой литературе относится к 1292 году[1]) и выпускаемый в виде некрупных круглых головок или брусков. Время его созревания составляет до одного года. Существует множество сортов этого сыра: с перцем, чесноком, козьим молоком и орехами[2]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571159"/>
            <a:ext cx="3240360" cy="3225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815420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00153" y="1981605"/>
            <a:ext cx="4572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Фондю́ — национальное блюдо швейцарской кухни, также распространённое в граничащих с Швейцарией районах Франции и Италии. Приготавливается из смеси различных швейцарских сыров с добавлением белого вина, крахмала и </a:t>
            </a:r>
            <a:r>
              <a:rPr lang="ru-RU" dirty="0" err="1"/>
              <a:t>кирша</a:t>
            </a:r>
            <a:r>
              <a:rPr lang="ru-RU" dirty="0"/>
              <a:t>; как вариант возможно добавление чеснока, мускатного ореха и др.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0648"/>
            <a:ext cx="4644008" cy="34776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89" y="3713947"/>
            <a:ext cx="4613919" cy="30792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316979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ИНТЕРЕСНЫЕ ФАКТЫ О СТРАНЕ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1400" dirty="0"/>
              <a:t>1. Швейцарцы – довольно воинственная нация. До 2003 года эта страна обладала самой большой армией в Европе, и сейчас процент военнослужащих здесь довольно велик. Срок службы в швейцарской армии 260 дней, но растягивается это процесс на 10 лет: швейцарцы служат не «от» и «до», а ежегодно отправляются на недельные военные сборы.</a:t>
            </a:r>
          </a:p>
          <a:p>
            <a:endParaRPr lang="ru-RU" sz="1400" dirty="0"/>
          </a:p>
          <a:p>
            <a:r>
              <a:rPr lang="ru-RU" sz="1400" dirty="0"/>
              <a:t>2. В этой стране есть легальный способ откосить от армии: отдать государству 3% всех денег, заработанных до тридцати лет. Но желающих избежать службы не так уж и много. Многие офисные работники с нетерпением дожидаются недельных сборов, которые можно активно провести на свежем воздухе в мужской компании. Тем более зарплата в это время выплачивается в обычном режиме.</a:t>
            </a:r>
          </a:p>
          <a:p>
            <a:endParaRPr lang="ru-RU" sz="1400" dirty="0"/>
          </a:p>
          <a:p>
            <a:r>
              <a:rPr lang="ru-RU" sz="1400" dirty="0"/>
              <a:t>3. В этой небольшой стране 4 официальных языка. Самый редкий из них — романшский: на нём говорят около 39 тысяч человек.</a:t>
            </a:r>
          </a:p>
          <a:p>
            <a:endParaRPr lang="ru-RU" sz="1400" dirty="0"/>
          </a:p>
          <a:p>
            <a:r>
              <a:rPr lang="ru-RU" sz="1400" dirty="0"/>
              <a:t>4. В Швейцарии находится самый высокий пункт банджо-</a:t>
            </a:r>
            <a:r>
              <a:rPr lang="ru-RU" sz="1400" dirty="0" err="1"/>
              <a:t>джампинга</a:t>
            </a:r>
            <a:r>
              <a:rPr lang="ru-RU" sz="1400" dirty="0"/>
              <a:t>: плотина </a:t>
            </a:r>
            <a:r>
              <a:rPr lang="ru-RU" sz="1400" dirty="0" err="1"/>
              <a:t>Верзаска</a:t>
            </a:r>
            <a:r>
              <a:rPr lang="ru-RU" sz="1400" dirty="0"/>
              <a:t>. Джеймс Бонд прыгает с неё в фильме «Золотой Глаз».</a:t>
            </a:r>
          </a:p>
          <a:p>
            <a:endParaRPr lang="ru-RU" sz="1400" dirty="0"/>
          </a:p>
          <a:p>
            <a:r>
              <a:rPr lang="ru-RU" sz="1400" dirty="0"/>
              <a:t>5. Метро есть только в одном городе – Лозанне. Оно наземное и управляется автопилотом</a:t>
            </a:r>
            <a:r>
              <a:rPr lang="ru-RU" sz="105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17077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ИНТЕРЕСНЫЕ ФАКТЫ О СТРАНЕ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400" dirty="0"/>
              <a:t>6. Швейцарский наркоман может бесплатно получить еду, ночлег и дозу – под наблюдением медперсонала. Государство посчитало, что контролировать эффективнее, чем спасать зависимых людей от передозировки или противодействовать нарушениям закона с их стороны. В учреждение контролируемого приёма наркотиков может попасть не каждый желающий, а только наркоман со стажем.</a:t>
            </a:r>
          </a:p>
          <a:p>
            <a:endParaRPr lang="ru-RU" sz="1400" dirty="0"/>
          </a:p>
          <a:p>
            <a:r>
              <a:rPr lang="ru-RU" sz="1400" dirty="0"/>
              <a:t>7. Ёлки можно выбрасывать только один день в году: в этой стране очень трепетно относятся к переработке мусора.</a:t>
            </a:r>
          </a:p>
          <a:p>
            <a:endParaRPr lang="ru-RU" sz="1400" dirty="0"/>
          </a:p>
          <a:p>
            <a:r>
              <a:rPr lang="ru-RU" sz="1400" dirty="0"/>
              <a:t>8. В Швейцарии узаконены мелкие «взятки» чиновникам, зато любую справку сделают быстро.</a:t>
            </a:r>
          </a:p>
          <a:p>
            <a:endParaRPr lang="ru-RU" sz="1400" dirty="0"/>
          </a:p>
          <a:p>
            <a:r>
              <a:rPr lang="ru-RU" sz="1400" dirty="0"/>
              <a:t>9. Чтобы срубить дерево, швейцарец должен получить государственное разрешение. Даже если вырастил дерево сам на своей земле.</a:t>
            </a:r>
          </a:p>
          <a:p>
            <a:endParaRPr lang="ru-RU" sz="1400" dirty="0"/>
          </a:p>
          <a:p>
            <a:r>
              <a:rPr lang="ru-RU" sz="1400" dirty="0"/>
              <a:t>10. В Швейцарии находится самый </a:t>
            </a:r>
            <a:r>
              <a:rPr lang="ru-RU" sz="1400" dirty="0" err="1"/>
              <a:t>минималистичный</a:t>
            </a:r>
            <a:r>
              <a:rPr lang="ru-RU" sz="1400" dirty="0"/>
              <a:t> отель: «Ноль звёзд». В нём нет ни стен, ни крыши. Зато есть дворецкий: местный фермер в резиновых сапогах.</a:t>
            </a:r>
          </a:p>
        </p:txBody>
      </p:sp>
    </p:spTree>
    <p:extLst>
      <p:ext uri="{BB962C8B-B14F-4D97-AF65-F5344CB8AC3E}">
        <p14:creationId xmlns:p14="http://schemas.microsoft.com/office/powerpoint/2010/main" val="157676153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229600" cy="1399032"/>
          </a:xfrm>
        </p:spPr>
        <p:txBody>
          <a:bodyPr/>
          <a:lstStyle/>
          <a:p>
            <a:pPr algn="ctr"/>
            <a:r>
              <a:rPr lang="ru-RU" dirty="0" smtClean="0"/>
              <a:t>ВОПРОСЫ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800" dirty="0" smtClean="0"/>
              <a:t>1. Какую страну мы изучали на уроке</a:t>
            </a:r>
            <a:r>
              <a:rPr lang="en-US" sz="1800" dirty="0" smtClean="0"/>
              <a:t>?</a:t>
            </a:r>
          </a:p>
          <a:p>
            <a:r>
              <a:rPr lang="en-US" sz="1800" dirty="0" smtClean="0"/>
              <a:t>2</a:t>
            </a:r>
            <a:r>
              <a:rPr lang="ru-RU" sz="1800" dirty="0" smtClean="0"/>
              <a:t>. Как зовут главу государства</a:t>
            </a:r>
            <a:r>
              <a:rPr lang="en-US" sz="1800" dirty="0" smtClean="0"/>
              <a:t>?</a:t>
            </a:r>
          </a:p>
          <a:p>
            <a:r>
              <a:rPr lang="en-US" sz="1800" dirty="0" smtClean="0"/>
              <a:t>3</a:t>
            </a:r>
            <a:r>
              <a:rPr lang="ru-RU" sz="1800" dirty="0" smtClean="0"/>
              <a:t>. Какое из национальных блюд вы запомнили</a:t>
            </a:r>
            <a:r>
              <a:rPr lang="en-US" sz="1800" dirty="0" smtClean="0"/>
              <a:t>?</a:t>
            </a:r>
          </a:p>
          <a:p>
            <a:r>
              <a:rPr lang="en-US" sz="1800" dirty="0" smtClean="0"/>
              <a:t>4</a:t>
            </a:r>
            <a:r>
              <a:rPr lang="ru-RU" sz="1800" dirty="0" smtClean="0"/>
              <a:t>. Какие достопримечательности есть в стране</a:t>
            </a:r>
            <a:r>
              <a:rPr lang="en-US" sz="1800" dirty="0" smtClean="0"/>
              <a:t>?</a:t>
            </a:r>
          </a:p>
          <a:p>
            <a:r>
              <a:rPr lang="en-US" sz="1800" dirty="0" smtClean="0"/>
              <a:t>5</a:t>
            </a:r>
            <a:r>
              <a:rPr lang="ru-RU" sz="1800" dirty="0" smtClean="0"/>
              <a:t>. Кого из знаменитых людей</a:t>
            </a:r>
            <a:r>
              <a:rPr lang="en-US" sz="1800" dirty="0" smtClean="0"/>
              <a:t> </a:t>
            </a:r>
            <a:r>
              <a:rPr lang="ru-RU" sz="1800" dirty="0" smtClean="0"/>
              <a:t>вы запомнили</a:t>
            </a:r>
            <a:r>
              <a:rPr lang="en-US" sz="1800" dirty="0" smtClean="0"/>
              <a:t>?</a:t>
            </a:r>
          </a:p>
          <a:p>
            <a:r>
              <a:rPr lang="en-US" sz="1800" dirty="0" smtClean="0"/>
              <a:t>6</a:t>
            </a:r>
            <a:r>
              <a:rPr lang="ru-RU" sz="1800" dirty="0" smtClean="0"/>
              <a:t>. Сколько людей проживает в стране (в 2020 году) </a:t>
            </a:r>
            <a:r>
              <a:rPr lang="en-US" sz="1800" dirty="0" smtClean="0"/>
              <a:t>?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35712243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430219"/>
            <a:ext cx="5760640" cy="4632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16632" y="640759"/>
            <a:ext cx="903649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СПАСИБО ЗА ВНИМАНИЕ!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3209464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171</TotalTime>
  <Words>1505</Words>
  <Application>Microsoft Office PowerPoint</Application>
  <PresentationFormat>Экран (4:3)</PresentationFormat>
  <Paragraphs>86</Paragraphs>
  <Slides>29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Яркая</vt:lpstr>
      <vt:lpstr>ШВЕЙЦАРИЯ</vt:lpstr>
      <vt:lpstr>Презентация PowerPoint</vt:lpstr>
      <vt:lpstr>ЦЕЛЬ И ЗАДАЧИ</vt:lpstr>
      <vt:lpstr>ГЕОГРАФИЧЕСКОЕ ПОЛОЖЕНИЕ</vt:lpstr>
      <vt:lpstr>ПРИРОДНЫЕ ОСОБЕННОСТИ ТЕРРИТОРИИ</vt:lpstr>
      <vt:lpstr>СТОЛИЦА  И АДМИНИСТРАТИВНО-ТЕРРИТОРИАЛЬНОЕ УСТРОЙСТВО ГОСУДАРСТВА</vt:lpstr>
      <vt:lpstr>ГЛАВА ГОСУДАРСТВА</vt:lpstr>
      <vt:lpstr>ГЕРБ И ФЛАГ ШВЕЙЦАРИИ</vt:lpstr>
      <vt:lpstr>Население страны</vt:lpstr>
      <vt:lpstr>ЭКОНОМИКА СТРАНЫ</vt:lpstr>
      <vt:lpstr>ДОСТОПРИМЕЧАЛЬНОСТИ</vt:lpstr>
      <vt:lpstr>РЕЙНСКИЙ ВОДОПАД</vt:lpstr>
      <vt:lpstr>ПИЛАТУС</vt:lpstr>
      <vt:lpstr>ТИТЛИС</vt:lpstr>
      <vt:lpstr>ЗНАМЕНИТЫЕ ЛЮДИ</vt:lpstr>
      <vt:lpstr>ЗНАМЕНИТЫЕ ЛЮДИ</vt:lpstr>
      <vt:lpstr>ЗНАМЕНИТЫЕ ЛЮДИ</vt:lpstr>
      <vt:lpstr>ОСОБЕННОСТИ ОБРАЗОВАНИЯ</vt:lpstr>
      <vt:lpstr>Презентация PowerPoint</vt:lpstr>
      <vt:lpstr>НАЦИОНАЛЬНЫЕ ТРАДИЦИИ</vt:lpstr>
      <vt:lpstr>Презентация PowerPoint</vt:lpstr>
      <vt:lpstr>Презентация PowerPoint</vt:lpstr>
      <vt:lpstr>НАЦИОНАЛЬНАЯ КУХНЯ</vt:lpstr>
      <vt:lpstr>Презентация PowerPoint</vt:lpstr>
      <vt:lpstr>Презентация PowerPoint</vt:lpstr>
      <vt:lpstr>ИНТЕРЕСНЫЕ ФАКТЫ О СТРАНЕ</vt:lpstr>
      <vt:lpstr>ИНТЕРЕСНЫЕ ФАКТЫ О СТРАНЕ</vt:lpstr>
      <vt:lpstr>ВОПРОСЫ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ШВЕЙЦАРИЯ</dc:title>
  <dc:creator>User</dc:creator>
  <cp:lastModifiedBy>User</cp:lastModifiedBy>
  <cp:revision>20</cp:revision>
  <dcterms:created xsi:type="dcterms:W3CDTF">2022-01-12T04:51:56Z</dcterms:created>
  <dcterms:modified xsi:type="dcterms:W3CDTF">2022-01-26T06:31:29Z</dcterms:modified>
</cp:coreProperties>
</file>