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1" r:id="rId3"/>
    <p:sldId id="260" r:id="rId4"/>
    <p:sldId id="265" r:id="rId5"/>
    <p:sldId id="267" r:id="rId6"/>
    <p:sldId id="266" r:id="rId7"/>
    <p:sldId id="259" r:id="rId8"/>
    <p:sldId id="268" r:id="rId9"/>
    <p:sldId id="270" r:id="rId10"/>
    <p:sldId id="271" r:id="rId11"/>
    <p:sldId id="272" r:id="rId12"/>
    <p:sldId id="276" r:id="rId13"/>
    <p:sldId id="273" r:id="rId14"/>
    <p:sldId id="288" r:id="rId15"/>
    <p:sldId id="278" r:id="rId16"/>
    <p:sldId id="279" r:id="rId17"/>
    <p:sldId id="287" r:id="rId18"/>
    <p:sldId id="285" r:id="rId19"/>
    <p:sldId id="282" r:id="rId20"/>
    <p:sldId id="283" r:id="rId21"/>
    <p:sldId id="28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1258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gif"/><Relationship Id="rId4" Type="http://schemas.openxmlformats.org/officeDocument/2006/relationships/image" Target="../media/image11.gi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gif"/><Relationship Id="rId3" Type="http://schemas.openxmlformats.org/officeDocument/2006/relationships/image" Target="../media/image13.gif"/><Relationship Id="rId7" Type="http://schemas.openxmlformats.org/officeDocument/2006/relationships/image" Target="../media/image17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gif"/><Relationship Id="rId5" Type="http://schemas.openxmlformats.org/officeDocument/2006/relationships/image" Target="../media/image15.jpeg"/><Relationship Id="rId4" Type="http://schemas.openxmlformats.org/officeDocument/2006/relationships/image" Target="../media/image14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funart.pro/uploads/posts/2020-03/1585255384_4-p-foni-na-temu-informatiki-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71406" y="142852"/>
            <a:ext cx="8929750" cy="657229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643306" y="714356"/>
            <a:ext cx="28344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ОБОЩАЮЩИЙ УРОК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2" y="1083688"/>
            <a:ext cx="4911922" cy="215443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Bookman Old Style" pitchFamily="18" charset="0"/>
              </a:rPr>
              <a:t>ПР</a:t>
            </a:r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Bookman Old Style" pitchFamily="18" charset="0"/>
              </a:rPr>
              <a:t>    </a:t>
            </a:r>
            <a:r>
              <a:rPr lang="ru-RU" sz="80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Bookman Old Style" pitchFamily="18" charset="0"/>
              </a:rPr>
              <a:t>ЩЕ</a:t>
            </a:r>
          </a:p>
          <a:p>
            <a:pPr algn="ctr"/>
            <a:endParaRPr lang="ru-RU" sz="5400" b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Bookman Old Style" pitchFamily="18" charset="0"/>
            </a:endParaRPr>
          </a:p>
        </p:txBody>
      </p:sp>
      <p:pic>
        <p:nvPicPr>
          <p:cNvPr id="5" name="Picture 4" descr="https://yt3.ggpht.com/a/AGF-l7-zbIqXaPFQcKqKmw5su-s4bW-51-FKLbqzLA=s900-c-k-c0xffffffff-no-rj-mo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5976" y="1176108"/>
            <a:ext cx="1042942" cy="104294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089334" y="2104974"/>
            <a:ext cx="601959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72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Bookman Old Style" pitchFamily="18" charset="0"/>
              </a:rPr>
              <a:t>ПРОСТОГО</a:t>
            </a:r>
            <a:endParaRPr lang="ru-RU" sz="72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Bookman Old Style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418224" y="3292450"/>
            <a:ext cx="3361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ИНФОРМАТИКА 7 КЛАСС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90922" y="4059423"/>
            <a:ext cx="3816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САВКИН КОНСТАНТИН ИВАНОВИЧ УЧИТЕЛЬ ИНФОРМАТИКИ</a:t>
            </a:r>
            <a:endParaRPr lang="ru-RU" sz="1400" b="1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funart.pro/uploads/posts/2020-03/1585255384_4-p-foni-na-temu-informatiki-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71406" y="142852"/>
            <a:ext cx="8929750" cy="657229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571736" y="785794"/>
            <a:ext cx="4911922" cy="19082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6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Bookman Old Style" pitchFamily="18" charset="0"/>
              </a:rPr>
              <a:t>ЦЕЛЬ УРОКА:</a:t>
            </a:r>
          </a:p>
          <a:p>
            <a:pPr algn="ctr"/>
            <a:endParaRPr lang="ru-RU" sz="1600" b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Bookman Old Style" pitchFamily="18" charset="0"/>
            </a:endParaRPr>
          </a:p>
          <a:p>
            <a:pPr algn="ctr"/>
            <a:endParaRPr lang="ru-RU" sz="1600" b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Bookman Old Style" pitchFamily="18" charset="0"/>
            </a:endParaRPr>
          </a:p>
          <a:p>
            <a:pPr algn="ctr"/>
            <a:r>
              <a:rPr lang="ru-RU" sz="16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Bookman Old Style" pitchFamily="18" charset="0"/>
              </a:rPr>
              <a:t> </a:t>
            </a:r>
          </a:p>
          <a:p>
            <a:pPr algn="ctr"/>
            <a:endParaRPr lang="ru-RU" sz="5400" b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Bookman Old Style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643306" y="2357430"/>
            <a:ext cx="2858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Bookman Old Style" pitchFamily="18" charset="0"/>
              </a:rPr>
              <a:t>ЗАДАЧИ УРОКА: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285984" y="1142984"/>
            <a:ext cx="57150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создать условия для повторения и закрепления основного программного материала, выраженного в неординарных ситуациях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285984" y="2786058"/>
            <a:ext cx="585791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*содействовать развитию познавательного интереса учащихся; 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*стимулировать учащихся к расширению знаний в областях применения компьютеров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funart.pro/uploads/posts/2020-03/1585255384_4-p-foni-na-temu-informatiki-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71406" y="142852"/>
            <a:ext cx="8929750" cy="657229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214547" y="714356"/>
            <a:ext cx="5786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                        РАЗМИНКА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299457" y="1074828"/>
            <a:ext cx="5500726" cy="150019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370895" y="1150696"/>
            <a:ext cx="5357850" cy="13573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b="1" dirty="0" smtClean="0">
              <a:solidFill>
                <a:srgbClr val="1F497D">
                  <a:lumMod val="75000"/>
                </a:srgbClr>
              </a:solidFill>
              <a:latin typeface="Bookman Old Style" pitchFamily="18" charset="0"/>
            </a:endParaRPr>
          </a:p>
          <a:p>
            <a:pPr lvl="0" algn="ctr"/>
            <a:r>
              <a:rPr lang="ru-RU" b="1" dirty="0" smtClean="0">
                <a:solidFill>
                  <a:srgbClr val="1F497D">
                    <a:lumMod val="75000"/>
                  </a:srgbClr>
                </a:solidFill>
                <a:latin typeface="Bookman Old Style" pitchFamily="18" charset="0"/>
              </a:rPr>
              <a:t>КАКАЯ </a:t>
            </a:r>
            <a:r>
              <a:rPr lang="ru-RU" b="1" dirty="0">
                <a:solidFill>
                  <a:srgbClr val="1F497D">
                    <a:lumMod val="75000"/>
                  </a:srgbClr>
                </a:solidFill>
                <a:latin typeface="Bookman Old Style" pitchFamily="18" charset="0"/>
              </a:rPr>
              <a:t>КЛАВИША КЛАВИАТУРЫ ФИКСИРУЕТ РЕЖИМ ВВОДА ЗАГЛАВНЫХ </a:t>
            </a:r>
            <a:r>
              <a:rPr lang="ru-RU" b="1" dirty="0" smtClean="0">
                <a:solidFill>
                  <a:srgbClr val="1F497D">
                    <a:lumMod val="75000"/>
                  </a:srgbClr>
                </a:solidFill>
                <a:latin typeface="Bookman Old Style" pitchFamily="18" charset="0"/>
              </a:rPr>
              <a:t>БУКВ</a:t>
            </a:r>
          </a:p>
          <a:p>
            <a:pPr lvl="0" algn="ctr"/>
            <a:r>
              <a:rPr lang="ru-RU" sz="2400" b="1" dirty="0">
                <a:solidFill>
                  <a:srgbClr val="FF0000"/>
                </a:solidFill>
                <a:latin typeface="Bookman Old Style" pitchFamily="18" charset="0"/>
              </a:rPr>
              <a:t>С</a:t>
            </a:r>
            <a:r>
              <a:rPr lang="en-US" sz="2400" b="1" dirty="0">
                <a:solidFill>
                  <a:srgbClr val="FF0000"/>
                </a:solidFill>
                <a:latin typeface="Bookman Old Style" pitchFamily="18" charset="0"/>
              </a:rPr>
              <a:t>aps Lock </a:t>
            </a:r>
            <a:r>
              <a:rPr lang="en-US" b="1" dirty="0">
                <a:solidFill>
                  <a:srgbClr val="FF0000"/>
                </a:solidFill>
                <a:latin typeface="Bookman Old Style" pitchFamily="18" charset="0"/>
              </a:rPr>
              <a:t> </a:t>
            </a:r>
            <a:endParaRPr lang="ru-RU" b="1" dirty="0">
              <a:solidFill>
                <a:srgbClr val="FF0000"/>
              </a:solidFill>
              <a:latin typeface="Bookman Old Style" pitchFamily="18" charset="0"/>
            </a:endParaRPr>
          </a:p>
          <a:p>
            <a:pPr lvl="0" algn="ctr"/>
            <a:r>
              <a:rPr lang="ru-RU" b="1" dirty="0" smtClean="0">
                <a:solidFill>
                  <a:srgbClr val="1F497D">
                    <a:lumMod val="75000"/>
                  </a:srgbClr>
                </a:solidFill>
                <a:latin typeface="Bookman Old Style" pitchFamily="18" charset="0"/>
              </a:rPr>
              <a:t>   </a:t>
            </a:r>
            <a:endParaRPr lang="ru-RU" b="1" dirty="0">
              <a:solidFill>
                <a:srgbClr val="1F497D">
                  <a:lumMod val="75000"/>
                </a:srgbClr>
              </a:solidFill>
              <a:latin typeface="Bookman Old Style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428860" y="2857496"/>
            <a:ext cx="5357850" cy="13573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/>
            <a:endParaRPr lang="ru-RU" b="1" dirty="0" smtClean="0">
              <a:solidFill>
                <a:srgbClr val="FF0000"/>
              </a:solidFill>
              <a:latin typeface="Bookman Old Style" pitchFamily="18" charset="0"/>
            </a:endParaRPr>
          </a:p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/>
            <a:endParaRPr lang="ru-RU" b="1" dirty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500298" y="2912143"/>
            <a:ext cx="5214974" cy="1214446"/>
          </a:xfrm>
          <a:prstGeom prst="roundRect">
            <a:avLst>
              <a:gd name="adj" fmla="val 1807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>
                <a:solidFill>
                  <a:srgbClr val="1F497D">
                    <a:lumMod val="75000"/>
                  </a:srgbClr>
                </a:solidFill>
                <a:latin typeface="Bookman Old Style" pitchFamily="18" charset="0"/>
              </a:rPr>
              <a:t>КАКАЯ КЛАВИША КЛАВИАТУРЫ УДАЛЯЕТ ПОСЛЕДУЮЩИЕ СИМВОЛЫ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447732" y="3709038"/>
            <a:ext cx="12041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Bookman Old Style" pitchFamily="18" charset="0"/>
              </a:rPr>
              <a:t>Delete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funart.pro/uploads/posts/2020-03/1585255384_4-p-foni-na-temu-informatiki-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71406" y="142852"/>
            <a:ext cx="8929750" cy="657229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214547" y="714356"/>
            <a:ext cx="5786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                        РАЗМИНКА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285984" y="1155126"/>
            <a:ext cx="5500726" cy="150019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357422" y="1226564"/>
            <a:ext cx="5357850" cy="13573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КАКАЯ КЛАВИША КЛАВИАТУРЫ ВВОДИТ ТЕКСТ ИЛИ НАБРАННОЕ ЗНАЧЕНИЕ</a:t>
            </a:r>
          </a:p>
          <a:p>
            <a:pPr algn="ctr"/>
            <a:r>
              <a:rPr lang="en-US" sz="2400" b="1" dirty="0">
                <a:solidFill>
                  <a:srgbClr val="FF0000"/>
                </a:solidFill>
                <a:latin typeface="Bookman Old Style" pitchFamily="18" charset="0"/>
              </a:rPr>
              <a:t>Enter </a:t>
            </a:r>
            <a:r>
              <a:rPr lang="en-US" b="1" dirty="0">
                <a:solidFill>
                  <a:srgbClr val="FF0000"/>
                </a:solidFill>
                <a:latin typeface="Bookman Old Style" pitchFamily="18" charset="0"/>
              </a:rPr>
              <a:t> </a:t>
            </a:r>
            <a:endParaRPr lang="ru-RU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428860" y="2857496"/>
            <a:ext cx="5357850" cy="13573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/>
            <a:endParaRPr lang="ru-RU" b="1" dirty="0" smtClean="0">
              <a:solidFill>
                <a:srgbClr val="FF0000"/>
              </a:solidFill>
              <a:latin typeface="Bookman Old Style" pitchFamily="18" charset="0"/>
            </a:endParaRPr>
          </a:p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/>
            <a:endParaRPr lang="ru-RU" b="1" dirty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500298" y="2928934"/>
            <a:ext cx="5214974" cy="121444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КАКАЯ КЛАВИША КЛАВИАТУРЫ ПЕРЕВОДИТ КУРСОР В КОНЕЦ СТРОКИ</a:t>
            </a:r>
          </a:p>
          <a:p>
            <a:pPr algn="ctr"/>
            <a:r>
              <a:rPr lang="en-US" sz="2400" b="1" dirty="0">
                <a:solidFill>
                  <a:srgbClr val="FF0000"/>
                </a:solidFill>
                <a:latin typeface="Bookman Old Style" pitchFamily="18" charset="0"/>
              </a:rPr>
              <a:t>End  </a:t>
            </a:r>
            <a:endParaRPr lang="ru-RU" sz="24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funart.pro/uploads/posts/2020-03/1585255384_4-p-foni-na-temu-informatiki-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71406" y="142852"/>
            <a:ext cx="8929750" cy="657229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214547" y="714356"/>
            <a:ext cx="5786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                        РАЗМИНКА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293851" y="1083688"/>
            <a:ext cx="5500726" cy="150019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357422" y="1155126"/>
            <a:ext cx="5357850" cy="13573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КАКАЯ КОМБИНАЦИЯ КЛАВИШ ПОЗВОЛЯЕТ ВЫДЕЛИТЬ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ВСЁ</a:t>
            </a:r>
          </a:p>
          <a:p>
            <a:pPr lvl="0" algn="ctr"/>
            <a:r>
              <a:rPr lang="en-US" sz="2400" b="1" dirty="0">
                <a:solidFill>
                  <a:srgbClr val="FF0000"/>
                </a:solidFill>
                <a:latin typeface="Bookman Old Style" pitchFamily="18" charset="0"/>
              </a:rPr>
              <a:t>Ctrl + A</a:t>
            </a:r>
            <a:endParaRPr lang="ru-RU" sz="2400" b="1" dirty="0">
              <a:solidFill>
                <a:srgbClr val="FF0000"/>
              </a:solidFill>
              <a:latin typeface="Bookman Old Style" pitchFamily="18" charset="0"/>
            </a:endParaRPr>
          </a:p>
          <a:p>
            <a:pPr algn="ctr"/>
            <a:endParaRPr lang="ru-RU" b="1" dirty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428860" y="2857496"/>
            <a:ext cx="5357850" cy="13573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/>
            <a:endParaRPr lang="ru-RU" b="1" dirty="0" smtClean="0">
              <a:solidFill>
                <a:srgbClr val="FF0000"/>
              </a:solidFill>
              <a:latin typeface="Bookman Old Style" pitchFamily="18" charset="0"/>
            </a:endParaRPr>
          </a:p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/>
            <a:endParaRPr lang="ru-RU" b="1" dirty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494569" y="2928934"/>
            <a:ext cx="5214974" cy="121444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КАКАЯ КОМБИНАЦИЯ КЛАВИШ ПОЗВОЛЯЕТ КОПИРПОВАТЬ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ВСЁ</a:t>
            </a:r>
          </a:p>
          <a:p>
            <a:pPr lvl="0" algn="ctr"/>
            <a:r>
              <a:rPr lang="en-US" sz="2400" b="1" dirty="0">
                <a:solidFill>
                  <a:srgbClr val="FF0000"/>
                </a:solidFill>
                <a:latin typeface="Bookman Old Style" pitchFamily="18" charset="0"/>
              </a:rPr>
              <a:t>Ctrl + C</a:t>
            </a:r>
            <a:r>
              <a:rPr lang="en-US" sz="2400" dirty="0">
                <a:solidFill>
                  <a:srgbClr val="FF0000"/>
                </a:solidFill>
                <a:latin typeface="Bookman Old Style" pitchFamily="18" charset="0"/>
              </a:rPr>
              <a:t> </a:t>
            </a:r>
            <a:r>
              <a:rPr lang="en-US" sz="2400" b="1" dirty="0">
                <a:solidFill>
                  <a:srgbClr val="FF0000"/>
                </a:solidFill>
                <a:latin typeface="Bookman Old Style" pitchFamily="18" charset="0"/>
              </a:rPr>
              <a:t>Ctrl + Insert</a:t>
            </a:r>
            <a:endParaRPr lang="ru-RU" b="1" dirty="0">
              <a:solidFill>
                <a:srgbClr val="1F497D">
                  <a:lumMod val="75000"/>
                </a:srgbClr>
              </a:solidFill>
              <a:latin typeface="Bookman Old Style" pitchFamily="18" charset="0"/>
            </a:endParaRPr>
          </a:p>
          <a:p>
            <a:pPr algn="ctr"/>
            <a:endParaRPr lang="ru-RU" b="1" dirty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funart.pro/uploads/posts/2020-03/1585255384_4-p-foni-na-temu-informatiki-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71406" y="142852"/>
            <a:ext cx="8929750" cy="657229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214547" y="714356"/>
            <a:ext cx="5786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                         ПЕРВЫЙ ТУР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320326" y="1071546"/>
            <a:ext cx="5500726" cy="150019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391764" y="1142984"/>
            <a:ext cx="5357850" cy="13573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УЧАСТНИКАМ НЕОБХОДИМО ПОЛУЧИТЬ НУЖНЫЕ ОТВЕТЫ, ВОССТАНОВИВ ПРАВИЛЬНУЮ  ПОСЛЕДОВАТЕЛЬНОСТЬ БУКВ В СЛОВАХ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428860" y="2643182"/>
            <a:ext cx="5357850" cy="192882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/>
            <a:endParaRPr lang="ru-RU" b="1" dirty="0" smtClean="0">
              <a:solidFill>
                <a:srgbClr val="FF0000"/>
              </a:solidFill>
              <a:latin typeface="Bookman Old Style" pitchFamily="18" charset="0"/>
            </a:endParaRPr>
          </a:p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/>
            <a:endParaRPr lang="ru-RU" b="1" dirty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500298" y="2714620"/>
            <a:ext cx="5214974" cy="178595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74320" indent="-274320" fontAlgn="auto">
              <a:spcAft>
                <a:spcPts val="0"/>
              </a:spcAft>
              <a:buFontTx/>
              <a:buNone/>
              <a:defRPr/>
            </a:pPr>
            <a:endParaRPr lang="ru-RU" b="1" dirty="0">
              <a:solidFill>
                <a:srgbClr val="00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754452" y="3776242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274320" fontAlgn="auto">
              <a:spcAft>
                <a:spcPts val="0"/>
              </a:spcAft>
              <a:buFontTx/>
              <a:buNone/>
              <a:defRPr/>
            </a:pP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МОНИТОР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92065" y="2771722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УИВКРАТАЛ-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232716" y="2784476"/>
            <a:ext cx="1893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КЛАВИАТУРА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31769" y="3031279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РЕТЬЮПОМК-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428773" y="3025046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274320" algn="ctr"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КОМПЬЮТЕР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943481" y="3295863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РТЕЧНЕСИВ-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4589676" y="3284603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274320" fontAlgn="auto">
              <a:spcAft>
                <a:spcPts val="0"/>
              </a:spcAft>
              <a:buFontTx/>
              <a:buNone/>
              <a:defRPr/>
            </a:pPr>
            <a:r>
              <a:rPr lang="ru-RU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ВИНЧЕСТЕР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128203" y="3544160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</a:t>
            </a:r>
            <a:r>
              <a:rPr lang="ru-RU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ТКИДОЖЙ-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4737068" y="3520138"/>
            <a:ext cx="1779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274320" fontAlgn="auto">
              <a:spcAft>
                <a:spcPts val="0"/>
              </a:spcAft>
              <a:buFontTx/>
              <a:buNone/>
              <a:defRPr/>
            </a:pPr>
            <a:r>
              <a:rPr lang="ru-RU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ДЖОСТИК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367212" y="3785928"/>
            <a:ext cx="1544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274320" fontAlgn="auto">
              <a:spcAft>
                <a:spcPts val="0"/>
              </a:spcAft>
              <a:buFontTx/>
              <a:buNone/>
              <a:defRPr/>
            </a:pPr>
            <a:r>
              <a:rPr lang="ru-RU" b="1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ТОРНИМО-</a:t>
            </a:r>
            <a:endParaRPr lang="ru-RU" b="1" dirty="0">
              <a:solidFill>
                <a:srgbClr val="00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595070" y="4039252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СУРРОК-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4754452" y="4025319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КУРСОР</a:t>
            </a:r>
            <a:endParaRPr lang="ru-RU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2" grpId="0"/>
      <p:bldP spid="6" grpId="0"/>
      <p:bldP spid="7" grpId="0"/>
      <p:bldP spid="15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funart.pro/uploads/posts/2020-03/1585255384_4-p-foni-na-temu-informatiki-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71406" y="142852"/>
            <a:ext cx="8929750" cy="657229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643306" y="714356"/>
            <a:ext cx="28344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ОБОЩАЮЩИЙ УРОК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142984"/>
            <a:ext cx="4911922" cy="215443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Bookman Old Style" pitchFamily="18" charset="0"/>
              </a:rPr>
              <a:t>ПР</a:t>
            </a:r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Bookman Old Style" pitchFamily="18" charset="0"/>
              </a:rPr>
              <a:t>    </a:t>
            </a:r>
            <a:r>
              <a:rPr lang="ru-RU" sz="80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Bookman Old Style" pitchFamily="18" charset="0"/>
              </a:rPr>
              <a:t>ЩЕ</a:t>
            </a:r>
          </a:p>
          <a:p>
            <a:pPr algn="ctr"/>
            <a:endParaRPr lang="ru-RU" sz="5400" b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Bookman Old Style" pitchFamily="18" charset="0"/>
            </a:endParaRPr>
          </a:p>
        </p:txBody>
      </p:sp>
      <p:pic>
        <p:nvPicPr>
          <p:cNvPr id="5" name="Picture 4" descr="https://yt3.ggpht.com/a/AGF-l7-zbIqXaPFQcKqKmw5su-s4bW-51-FKLbqzLA=s900-c-k-c0xffffffff-no-rj-mo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7686" y="1214422"/>
            <a:ext cx="1042942" cy="104294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071670" y="2357430"/>
            <a:ext cx="601959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72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Bookman Old Style" pitchFamily="18" charset="0"/>
              </a:rPr>
              <a:t>ПРОСТОГО</a:t>
            </a:r>
            <a:endParaRPr lang="ru-RU" sz="72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Bookman Old Style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428992" y="4143380"/>
            <a:ext cx="3361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ИНФОРМАТИКА 7 КЛАСС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funart.pro/uploads/posts/2020-03/1585255384_4-p-foni-na-temu-informatiki-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71406" y="142852"/>
            <a:ext cx="8929750" cy="657229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214547" y="714356"/>
            <a:ext cx="5786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                         ВТОРОЙ ТУР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292063" y="1058291"/>
            <a:ext cx="5500726" cy="150019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357422" y="1129729"/>
            <a:ext cx="5357850" cy="13573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>
                <a:solidFill>
                  <a:srgbClr val="1F497D">
                    <a:lumMod val="75000"/>
                  </a:srgbClr>
                </a:solidFill>
                <a:latin typeface="Bookman Old Style" pitchFamily="18" charset="0"/>
              </a:rPr>
              <a:t>УЧАСТНИКАМ НЕОБХОДИМО ОТГАДАТЬ ЗАГАДКИ,ВСПОМНИВ УСТРОЙСТВО КОМПЬЮТЕРА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428860" y="2643182"/>
            <a:ext cx="5357850" cy="192882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/>
            <a:endParaRPr lang="ru-RU" b="1" dirty="0" smtClean="0">
              <a:solidFill>
                <a:srgbClr val="FF0000"/>
              </a:solidFill>
              <a:latin typeface="Bookman Old Style" pitchFamily="18" charset="0"/>
            </a:endParaRPr>
          </a:p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/>
            <a:endParaRPr lang="ru-RU" b="1" dirty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500298" y="2714620"/>
            <a:ext cx="5214974" cy="178595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74320" indent="-274320" fontAlgn="auto">
              <a:spcAft>
                <a:spcPts val="0"/>
              </a:spcAft>
              <a:buFontTx/>
              <a:buNone/>
              <a:defRPr/>
            </a:pPr>
            <a:endParaRPr lang="ru-RU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  <a:p>
            <a:pPr marL="274320" indent="-274320" fontAlgn="auto">
              <a:spcAft>
                <a:spcPts val="0"/>
              </a:spcAft>
              <a:buFontTx/>
              <a:buNone/>
              <a:defRPr/>
            </a:pPr>
            <a:endParaRPr lang="ru-RU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  <a:p>
            <a:pPr marL="274320" indent="-274320" fontAlgn="auto">
              <a:spcAft>
                <a:spcPts val="0"/>
              </a:spcAft>
              <a:buFontTx/>
              <a:buNone/>
              <a:defRPr/>
            </a:pPr>
            <a:endParaRPr lang="ru-RU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  <a:p>
            <a:pPr marL="274320" indent="-274320" fontAlgn="auto">
              <a:spcAft>
                <a:spcPts val="0"/>
              </a:spcAft>
              <a:buFontTx/>
              <a:buNone/>
              <a:defRPr/>
            </a:pPr>
            <a:endParaRPr lang="ru-RU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  <a:p>
            <a:pPr marL="274320" indent="-274320" fontAlgn="auto">
              <a:spcAft>
                <a:spcPts val="0"/>
              </a:spcAft>
              <a:buFontTx/>
              <a:buNone/>
              <a:defRPr/>
            </a:pPr>
            <a:endParaRPr lang="ru-RU" b="1" dirty="0">
              <a:solidFill>
                <a:srgbClr val="00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28926" y="3000372"/>
            <a:ext cx="3461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  <a:p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4071934" y="2786058"/>
            <a:ext cx="40005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Лежит дощечка у экрана,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Буквам-кнопкам она мама!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Знает русский алфавит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И английским удивит -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Очень умная натура!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Это что? </a:t>
            </a:r>
            <a:endParaRPr lang="ru-RU" dirty="0" smtClean="0">
              <a:solidFill>
                <a:srgbClr val="FF0000"/>
              </a:solidFill>
            </a:endParaRPr>
          </a:p>
        </p:txBody>
      </p:sp>
      <p:pic>
        <p:nvPicPr>
          <p:cNvPr id="15" name="Picture 2" descr="http://bablorun.ru/wp-content/uploads/2014/12/knopka-wi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979868">
            <a:off x="1776222" y="3278898"/>
            <a:ext cx="2296863" cy="89599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5263295" y="4147050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b="1">
                <a:solidFill>
                  <a:srgbClr val="FF0000"/>
                </a:solidFill>
                <a:latin typeface="Bookman Old Style" pitchFamily="18" charset="0"/>
              </a:rPr>
              <a:t>(Клавиатура</a:t>
            </a:r>
            <a:r>
              <a:rPr lang="ru-RU">
                <a:solidFill>
                  <a:srgbClr val="FF0000"/>
                </a:solidFill>
              </a:rPr>
              <a:t>)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funart.pro/uploads/posts/2020-03/1585255384_4-p-foni-na-temu-informatiki-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71406" y="142852"/>
            <a:ext cx="8929750" cy="657229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214547" y="714356"/>
            <a:ext cx="5786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                         ВТОРОЙ ТУР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357422" y="1047822"/>
            <a:ext cx="5500726" cy="150019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428860" y="1124181"/>
            <a:ext cx="5357850" cy="13573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С телевизором - два брата,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Но для разных дел, ребята.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Не догадались до сих пор? -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К компьютеру... </a:t>
            </a:r>
          </a:p>
          <a:p>
            <a:endParaRPr lang="ru-RU" b="1" dirty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/>
            <a:endParaRPr lang="ru-RU" b="1" dirty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428860" y="2643182"/>
            <a:ext cx="5357850" cy="192882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/>
            <a:endParaRPr lang="ru-RU" b="1" dirty="0" smtClean="0">
              <a:solidFill>
                <a:srgbClr val="FF0000"/>
              </a:solidFill>
              <a:latin typeface="Bookman Old Style" pitchFamily="18" charset="0"/>
            </a:endParaRPr>
          </a:p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/>
            <a:endParaRPr lang="ru-RU" b="1" dirty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500298" y="2714620"/>
            <a:ext cx="5214974" cy="178595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74320" indent="-274320" fontAlgn="auto">
              <a:spcAft>
                <a:spcPts val="0"/>
              </a:spcAft>
              <a:buFontTx/>
              <a:buNone/>
              <a:defRPr/>
            </a:pPr>
            <a:endParaRPr lang="ru-RU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  <a:p>
            <a:pPr marL="274320" indent="-274320" fontAlgn="auto">
              <a:spcAft>
                <a:spcPts val="0"/>
              </a:spcAft>
              <a:buFontTx/>
              <a:buNone/>
              <a:defRPr/>
            </a:pPr>
            <a:endParaRPr lang="ru-RU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  <a:p>
            <a:pPr marL="274320" indent="-274320" fontAlgn="auto">
              <a:spcAft>
                <a:spcPts val="0"/>
              </a:spcAft>
              <a:buFontTx/>
              <a:buNone/>
              <a:defRPr/>
            </a:pPr>
            <a:endParaRPr lang="ru-RU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  <a:p>
            <a:pPr marL="274320" indent="-274320" fontAlgn="auto">
              <a:spcAft>
                <a:spcPts val="0"/>
              </a:spcAft>
              <a:buFontTx/>
              <a:buNone/>
              <a:defRPr/>
            </a:pPr>
            <a:endParaRPr lang="ru-RU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  <a:p>
            <a:pPr marL="274320" indent="-274320" fontAlgn="auto">
              <a:spcAft>
                <a:spcPts val="0"/>
              </a:spcAft>
              <a:buFontTx/>
              <a:buNone/>
              <a:defRPr/>
            </a:pPr>
            <a:endParaRPr lang="ru-RU" b="1" dirty="0">
              <a:solidFill>
                <a:srgbClr val="00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28926" y="3000372"/>
            <a:ext cx="3461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  <a:p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4500562" y="2786058"/>
            <a:ext cx="40005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По ковру зверек бежит,</a:t>
            </a:r>
          </a:p>
          <a:p>
            <a:pPr fontAlgn="base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То замрет, то закружит,</a:t>
            </a:r>
            <a:b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</a:b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Коврика не покидает,</a:t>
            </a:r>
            <a:b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</a:b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Что за зверь, кто </a:t>
            </a:r>
          </a:p>
          <a:p>
            <a:pPr fontAlgn="base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угадает…</a:t>
            </a:r>
          </a:p>
          <a:p>
            <a:r>
              <a:rPr lang="ru-RU" dirty="0" smtClean="0"/>
              <a:t> </a:t>
            </a:r>
          </a:p>
        </p:txBody>
      </p:sp>
      <p:pic>
        <p:nvPicPr>
          <p:cNvPr id="16" name="Picture 4" descr="https://thumbs.dreamstime.com/b/%D0%BF%D0%B5%D1%80%D1%81%D0%BE%D0%BD%D0%B0%D0%B6-%D0%B8%D0%B7-%D0%BC%D1%83-%D1%8C%D1%82%D1%84%D0%B8-%D1%8C%D0%BC%D0%B0-%D0%BC%D0%BE%D0%BD%D0%B8%D1%82%D0%BE%D1%80%D0%B0-%D0%BA%D0%BE%D0%BC%D0%BF%D1%8C%D1%8E%D1%82%D0%B5%D1%80%D0%B0-40164128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59564" y="1119156"/>
            <a:ext cx="1555708" cy="1400137"/>
          </a:xfrm>
          <a:prstGeom prst="rect">
            <a:avLst/>
          </a:prstGeom>
          <a:noFill/>
        </p:spPr>
      </p:pic>
      <p:pic>
        <p:nvPicPr>
          <p:cNvPr id="18" name="Picture 6" descr="https://static6.depositphotos.com/1001911/549/v/950/depositphotos_5494503-stock-illustration-cartoon-computer-mouse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0298" y="2786058"/>
            <a:ext cx="2093727" cy="1500198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4594025" y="2006444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b="1">
                <a:solidFill>
                  <a:srgbClr val="FF0000"/>
                </a:solidFill>
                <a:latin typeface="Bookman Old Style" pitchFamily="18" charset="0"/>
              </a:rPr>
              <a:t>(монитор)</a:t>
            </a:r>
            <a:endParaRPr lang="ru-RU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33694" y="3852331"/>
            <a:ext cx="1312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b="1" dirty="0">
                <a:solidFill>
                  <a:srgbClr val="FF0000"/>
                </a:solidFill>
                <a:latin typeface="Bookman Old Style" pitchFamily="18" charset="0"/>
              </a:rPr>
              <a:t>(мышка</a:t>
            </a:r>
            <a:r>
              <a:rPr lang="ru-RU" dirty="0">
                <a:solidFill>
                  <a:srgbClr val="FF0000"/>
                </a:solidFill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  <p:bldP spid="2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funart.pro/uploads/posts/2020-03/1585255384_4-p-foni-na-temu-informatiki-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71406" y="142852"/>
            <a:ext cx="8929750" cy="657229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214547" y="714356"/>
            <a:ext cx="5786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                         ВТОРОЙ ТУР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285984" y="1019420"/>
            <a:ext cx="5500726" cy="150019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357422" y="1070606"/>
            <a:ext cx="5357850" cy="13573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lvl="0" fontAlgn="base"/>
            <a:endParaRPr lang="ru-RU" b="1" dirty="0" smtClean="0">
              <a:solidFill>
                <a:srgbClr val="1F497D">
                  <a:lumMod val="75000"/>
                </a:srgbClr>
              </a:solidFill>
              <a:latin typeface="Bookman Old Style" pitchFamily="18" charset="0"/>
            </a:endParaRPr>
          </a:p>
          <a:p>
            <a:pPr lvl="0" fontAlgn="base"/>
            <a:endParaRPr lang="ru-RU" b="1" dirty="0">
              <a:solidFill>
                <a:srgbClr val="1F497D">
                  <a:lumMod val="75000"/>
                </a:srgbClr>
              </a:solidFill>
              <a:latin typeface="Bookman Old Style" pitchFamily="18" charset="0"/>
            </a:endParaRPr>
          </a:p>
          <a:p>
            <a:pPr lvl="0" fontAlgn="base"/>
            <a:endParaRPr lang="ru-RU" b="1" dirty="0" smtClean="0">
              <a:solidFill>
                <a:srgbClr val="1F497D">
                  <a:lumMod val="75000"/>
                </a:srgbClr>
              </a:solidFill>
              <a:latin typeface="Bookman Old Style" pitchFamily="18" charset="0"/>
            </a:endParaRPr>
          </a:p>
          <a:p>
            <a:pPr lvl="0" fontAlgn="base"/>
            <a:r>
              <a:rPr lang="ru-RU" b="1" dirty="0" smtClean="0">
                <a:solidFill>
                  <a:srgbClr val="1F497D">
                    <a:lumMod val="75000"/>
                  </a:srgbClr>
                </a:solidFill>
                <a:latin typeface="Bookman Old Style" pitchFamily="18" charset="0"/>
              </a:rPr>
              <a:t>Если </a:t>
            </a:r>
            <a:r>
              <a:rPr lang="ru-RU" b="1" dirty="0">
                <a:solidFill>
                  <a:srgbClr val="1F497D">
                    <a:lumMod val="75000"/>
                  </a:srgbClr>
                </a:solidFill>
                <a:latin typeface="Bookman Old Style" pitchFamily="18" charset="0"/>
              </a:rPr>
              <a:t>что-то отключить,</a:t>
            </a:r>
          </a:p>
          <a:p>
            <a:pPr lvl="0" fontAlgn="base"/>
            <a:r>
              <a:rPr lang="ru-RU" b="1" dirty="0">
                <a:solidFill>
                  <a:srgbClr val="1F497D">
                    <a:lumMod val="75000"/>
                  </a:srgbClr>
                </a:solidFill>
                <a:latin typeface="Bookman Old Style" pitchFamily="18" charset="0"/>
              </a:rPr>
              <a:t>То компьютер замолчит,</a:t>
            </a:r>
            <a:br>
              <a:rPr lang="ru-RU" b="1" dirty="0">
                <a:solidFill>
                  <a:srgbClr val="1F497D">
                    <a:lumMod val="75000"/>
                  </a:srgbClr>
                </a:solidFill>
                <a:latin typeface="Bookman Old Style" pitchFamily="18" charset="0"/>
              </a:rPr>
            </a:br>
            <a:r>
              <a:rPr lang="ru-RU" b="1" dirty="0">
                <a:solidFill>
                  <a:srgbClr val="1F497D">
                    <a:lumMod val="75000"/>
                  </a:srgbClr>
                </a:solidFill>
                <a:latin typeface="Bookman Old Style" pitchFamily="18" charset="0"/>
              </a:rPr>
              <a:t>Тугоухий, как медведь -</a:t>
            </a:r>
            <a:br>
              <a:rPr lang="ru-RU" b="1" dirty="0">
                <a:solidFill>
                  <a:srgbClr val="1F497D">
                    <a:lumMod val="75000"/>
                  </a:srgbClr>
                </a:solidFill>
                <a:latin typeface="Bookman Old Style" pitchFamily="18" charset="0"/>
              </a:rPr>
            </a:br>
            <a:r>
              <a:rPr lang="ru-RU" b="1" dirty="0">
                <a:solidFill>
                  <a:srgbClr val="1F497D">
                    <a:lumMod val="75000"/>
                  </a:srgbClr>
                </a:solidFill>
                <a:latin typeface="Bookman Old Style" pitchFamily="18" charset="0"/>
              </a:rPr>
              <a:t>Ничего не сможет спеть…</a:t>
            </a:r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fontAlgn="base"/>
            <a:r>
              <a:rPr lang="en-US" b="1" dirty="0" smtClean="0">
                <a:solidFill>
                  <a:srgbClr val="FF0000"/>
                </a:solidFill>
                <a:latin typeface="Bookman Old Style" pitchFamily="18" charset="0"/>
              </a:rPr>
              <a:t> </a:t>
            </a:r>
            <a:endParaRPr lang="ru-RU" b="1" dirty="0" smtClean="0">
              <a:solidFill>
                <a:srgbClr val="FF0000"/>
              </a:solidFill>
              <a:latin typeface="Bookman Old Style" pitchFamily="18" charset="0"/>
            </a:endParaRPr>
          </a:p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/>
            <a:endParaRPr lang="ru-RU" b="1" dirty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428860" y="2643182"/>
            <a:ext cx="5357850" cy="192882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/>
            <a:endParaRPr lang="ru-RU" b="1" dirty="0" smtClean="0">
              <a:solidFill>
                <a:srgbClr val="FF0000"/>
              </a:solidFill>
              <a:latin typeface="Bookman Old Style" pitchFamily="18" charset="0"/>
            </a:endParaRPr>
          </a:p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/>
            <a:endParaRPr lang="ru-RU" b="1" dirty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500298" y="2714620"/>
            <a:ext cx="5214974" cy="178595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74320" indent="-274320" fontAlgn="auto">
              <a:spcAft>
                <a:spcPts val="0"/>
              </a:spcAft>
              <a:buFontTx/>
              <a:buNone/>
              <a:defRPr/>
            </a:pPr>
            <a:endParaRPr lang="ru-RU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  <a:p>
            <a:pPr marL="274320" indent="-274320" fontAlgn="auto">
              <a:spcAft>
                <a:spcPts val="0"/>
              </a:spcAft>
              <a:buFontTx/>
              <a:buNone/>
              <a:defRPr/>
            </a:pPr>
            <a:endParaRPr lang="ru-RU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  <a:p>
            <a:pPr marL="274320" indent="-274320" fontAlgn="auto">
              <a:spcAft>
                <a:spcPts val="0"/>
              </a:spcAft>
              <a:buFontTx/>
              <a:buNone/>
              <a:defRPr/>
            </a:pPr>
            <a:endParaRPr lang="ru-RU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  <a:p>
            <a:pPr marL="274320" indent="-274320" fontAlgn="auto">
              <a:spcAft>
                <a:spcPts val="0"/>
              </a:spcAft>
              <a:buFontTx/>
              <a:buNone/>
              <a:defRPr/>
            </a:pPr>
            <a:endParaRPr lang="ru-RU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  <a:p>
            <a:pPr marL="274320" indent="-274320" fontAlgn="auto">
              <a:spcAft>
                <a:spcPts val="0"/>
              </a:spcAft>
              <a:buFontTx/>
              <a:buNone/>
              <a:defRPr/>
            </a:pPr>
            <a:endParaRPr lang="ru-RU" b="1" dirty="0">
              <a:solidFill>
                <a:srgbClr val="00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28926" y="3000372"/>
            <a:ext cx="3461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  <a:p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4071934" y="2786058"/>
            <a:ext cx="40005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Если я в игру играю,</a:t>
            </a:r>
            <a:b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</a:b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То на кнопки нажимаю.</a:t>
            </a:r>
            <a:b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</a:b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Кнопки, рычаги и хвостик...</a:t>
            </a:r>
            <a:b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</a:b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Догадались? Это…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                        </a:t>
            </a:r>
            <a:r>
              <a:rPr lang="ru-RU" b="1" dirty="0" smtClean="0">
                <a:solidFill>
                  <a:srgbClr val="FF0000"/>
                </a:solidFill>
                <a:latin typeface="Bookman Old Style" pitchFamily="18" charset="0"/>
              </a:rPr>
              <a:t>(Джойстик)</a:t>
            </a:r>
          </a:p>
        </p:txBody>
      </p:sp>
      <p:pic>
        <p:nvPicPr>
          <p:cNvPr id="16" name="Picture 8" descr="https://www.redpc.ru/upload/iblock/298/298f8ce2852615341490891bf849bb89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AFAFC"/>
              </a:clrFrom>
              <a:clrTo>
                <a:srgbClr val="FAFA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03038" y="1104445"/>
            <a:ext cx="1533646" cy="1002012"/>
          </a:xfrm>
          <a:prstGeom prst="rect">
            <a:avLst/>
          </a:prstGeom>
          <a:noFill/>
        </p:spPr>
      </p:pic>
      <p:pic>
        <p:nvPicPr>
          <p:cNvPr id="18" name="Picture 10" descr="https://key.ru/images/cms/imgwatermark/5bfd2e4559014f902aa24e0f685a14c74c928d3d/227184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2918933"/>
            <a:ext cx="1571636" cy="1367323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759278" y="1955964"/>
            <a:ext cx="1423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/>
            <a:r>
              <a:rPr lang="ru-RU" b="1" dirty="0">
                <a:solidFill>
                  <a:srgbClr val="FF0000"/>
                </a:solidFill>
                <a:latin typeface="Bookman Old Style" pitchFamily="18" charset="0"/>
              </a:rPr>
              <a:t>(Колонки)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funart.pro/uploads/posts/2020-03/1585255384_4-p-foni-na-temu-informatiki-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71406" y="142852"/>
            <a:ext cx="8929750" cy="657229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214547" y="714356"/>
            <a:ext cx="5786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                         ВТОРОЙ ТУР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285984" y="1090598"/>
            <a:ext cx="5500726" cy="150019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357422" y="1155126"/>
            <a:ext cx="5357850" cy="13573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fontAlgn="base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Что за друг такой ­железный, </a:t>
            </a:r>
          </a:p>
          <a:p>
            <a:pPr fontAlgn="base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Интересный и полезный? </a:t>
            </a:r>
            <a:b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</a:b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Дома скучно, нет уюта, </a:t>
            </a:r>
            <a:b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</a:b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Если выключен…   </a:t>
            </a:r>
            <a:r>
              <a:rPr lang="en-US" b="1" dirty="0" smtClean="0">
                <a:solidFill>
                  <a:srgbClr val="FF0000"/>
                </a:solidFill>
                <a:latin typeface="Bookman Old Style" pitchFamily="18" charset="0"/>
              </a:rPr>
              <a:t> </a:t>
            </a:r>
            <a:endParaRPr lang="ru-RU" b="1" dirty="0" smtClean="0">
              <a:solidFill>
                <a:srgbClr val="FF0000"/>
              </a:solidFill>
              <a:latin typeface="Bookman Old Style" pitchFamily="18" charset="0"/>
            </a:endParaRPr>
          </a:p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/>
            <a:endParaRPr lang="ru-RU" b="1" dirty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428860" y="2643182"/>
            <a:ext cx="5357850" cy="192882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/>
            <a:endParaRPr lang="ru-RU" b="1" dirty="0" smtClean="0">
              <a:solidFill>
                <a:srgbClr val="FF0000"/>
              </a:solidFill>
              <a:latin typeface="Bookman Old Style" pitchFamily="18" charset="0"/>
            </a:endParaRPr>
          </a:p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/>
            <a:endParaRPr lang="ru-RU" b="1" dirty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500298" y="2714620"/>
            <a:ext cx="5214974" cy="178595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74320" indent="-274320" fontAlgn="auto">
              <a:spcAft>
                <a:spcPts val="0"/>
              </a:spcAft>
              <a:buFontTx/>
              <a:buNone/>
              <a:defRPr/>
            </a:pPr>
            <a:endParaRPr lang="ru-RU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  <a:p>
            <a:pPr marL="274320" indent="-274320" fontAlgn="auto">
              <a:spcAft>
                <a:spcPts val="0"/>
              </a:spcAft>
              <a:buFontTx/>
              <a:buNone/>
              <a:defRPr/>
            </a:pPr>
            <a:endParaRPr lang="ru-RU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  <a:p>
            <a:pPr marL="274320" indent="-274320" fontAlgn="auto">
              <a:spcAft>
                <a:spcPts val="0"/>
              </a:spcAft>
              <a:buFontTx/>
              <a:buNone/>
              <a:defRPr/>
            </a:pPr>
            <a:endParaRPr lang="ru-RU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  <a:p>
            <a:pPr marL="274320" indent="-274320" fontAlgn="auto">
              <a:spcAft>
                <a:spcPts val="0"/>
              </a:spcAft>
              <a:buFontTx/>
              <a:buNone/>
              <a:defRPr/>
            </a:pPr>
            <a:endParaRPr lang="ru-RU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  <a:p>
            <a:pPr marL="274320" indent="-274320" fontAlgn="auto">
              <a:spcAft>
                <a:spcPts val="0"/>
              </a:spcAft>
              <a:buFontTx/>
              <a:buNone/>
              <a:defRPr/>
            </a:pPr>
            <a:endParaRPr lang="ru-RU" b="1" dirty="0">
              <a:solidFill>
                <a:srgbClr val="00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28926" y="3000372"/>
            <a:ext cx="3461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  <a:p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3714744" y="2714620"/>
            <a:ext cx="40719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Он для нас так много значит!</a:t>
            </a:r>
            <a:b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</a:b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И под стол его не спрячешь.</a:t>
            </a:r>
            <a:b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</a:b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Хоть он вовсе не шпион,</a:t>
            </a:r>
            <a:b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</a:b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У него полно имен.</a:t>
            </a:r>
            <a:b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</a:b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Есть дороже, есть скромней.</a:t>
            </a:r>
            <a:b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</a:b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Он компьютерный…</a:t>
            </a:r>
          </a:p>
          <a:p>
            <a:endParaRPr lang="ru-RU" b="1" dirty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</p:txBody>
      </p:sp>
      <p:pic>
        <p:nvPicPr>
          <p:cNvPr id="15" name="Picture 12" descr="https://static3.depositphotos.com/1005091/220/v/950/depositphotos_2201880-stock-illustration-happy-computer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08454" y="1256280"/>
            <a:ext cx="1428760" cy="1217867"/>
          </a:xfrm>
          <a:prstGeom prst="rect">
            <a:avLst/>
          </a:prstGeom>
          <a:noFill/>
        </p:spPr>
      </p:pic>
      <p:pic>
        <p:nvPicPr>
          <p:cNvPr id="20" name="Picture 16" descr="https://sun9-42.userapi.com/c854328/v854328467/b5330/9nTKeThbIbs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70904" y="2939944"/>
            <a:ext cx="1428760" cy="1580533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4659528" y="2170788"/>
            <a:ext cx="1925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/>
            <a:r>
              <a:rPr lang="ru-RU" b="1" dirty="0">
                <a:solidFill>
                  <a:srgbClr val="FF0000"/>
                </a:solidFill>
                <a:latin typeface="Bookman Old Style" pitchFamily="18" charset="0"/>
              </a:rPr>
              <a:t>(Компьютер)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90130" y="4077071"/>
            <a:ext cx="1932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b="1">
                <a:solidFill>
                  <a:srgbClr val="FF0000"/>
                </a:solidFill>
                <a:latin typeface="Bookman Old Style" pitchFamily="18" charset="0"/>
              </a:rPr>
              <a:t>(Дисплей)</a:t>
            </a:r>
            <a:endParaRPr lang="ru-RU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  <p:bldP spid="2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funart.pro/uploads/posts/2020-03/1585255384_4-p-foni-na-temu-informatiki-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107504" y="71414"/>
            <a:ext cx="8929750" cy="657229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835696" y="532161"/>
            <a:ext cx="5786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                       «ВЕСЁЛАЯ ПЕРЕМЕНКА»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356146" y="907139"/>
            <a:ext cx="5531288" cy="16767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438121" y="967213"/>
            <a:ext cx="5383500" cy="152434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 fontAlgn="base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 fontAlgn="base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 </a:t>
            </a:r>
            <a:r>
              <a:rPr lang="ru-RU" b="1" dirty="0">
                <a:solidFill>
                  <a:srgbClr val="1F497D">
                    <a:lumMod val="75000"/>
                  </a:srgbClr>
                </a:solidFill>
                <a:latin typeface="Bookman Old Style" pitchFamily="18" charset="0"/>
              </a:rPr>
              <a:t>УЧАСТНИКАМ НЕОБХОДИМО </a:t>
            </a:r>
            <a:r>
              <a:rPr lang="ru-RU" sz="1600" b="1" dirty="0">
                <a:solidFill>
                  <a:srgbClr val="1F497D">
                    <a:lumMod val="75000"/>
                  </a:srgbClr>
                </a:solidFill>
                <a:latin typeface="Bookman Old Style" pitchFamily="18" charset="0"/>
              </a:rPr>
              <a:t>ВОССТАНОВИТЬ ПОСЛОВИЦЫ-ПЕРЕВЁРТЫШИ</a:t>
            </a:r>
            <a:endParaRPr lang="ru-RU" sz="1600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fontAlgn="base"/>
            <a:endParaRPr lang="ru-RU" sz="1600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 fontAlgn="base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 fontAlgn="base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 fontAlgn="base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 fontAlgn="base"/>
            <a:endParaRPr lang="ru-RU" b="1" dirty="0" smtClean="0">
              <a:solidFill>
                <a:srgbClr val="FF0000"/>
              </a:solidFill>
              <a:latin typeface="Bookman Old Style" pitchFamily="18" charset="0"/>
            </a:endParaRPr>
          </a:p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/>
            <a:endParaRPr lang="ru-RU" b="1" dirty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463771" y="2701373"/>
            <a:ext cx="5357850" cy="175389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/>
            <a:endParaRPr lang="ru-RU" b="1" dirty="0" smtClean="0">
              <a:solidFill>
                <a:srgbClr val="FF0000"/>
              </a:solidFill>
              <a:latin typeface="Bookman Old Style" pitchFamily="18" charset="0"/>
            </a:endParaRPr>
          </a:p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/>
            <a:endParaRPr lang="ru-RU" b="1" dirty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535209" y="2777303"/>
            <a:ext cx="5214974" cy="158780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74320" indent="-274320" algn="ctr" fontAlgn="auto">
              <a:spcAft>
                <a:spcPts val="0"/>
              </a:spcAft>
              <a:buFontTx/>
              <a:buNone/>
              <a:defRPr/>
            </a:pPr>
            <a:endParaRPr lang="ru-RU" dirty="0">
              <a:latin typeface="Bookman Old Style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28860" y="1643050"/>
            <a:ext cx="5286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*Дареному компьютеру в системный блок не смотрят</a:t>
            </a:r>
            <a:endParaRPr lang="ru-RU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29085" y="1912997"/>
            <a:ext cx="38780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b="1" dirty="0">
                <a:solidFill>
                  <a:srgbClr val="FF0000"/>
                </a:solidFill>
                <a:latin typeface="Bookman Old Style" pitchFamily="18" charset="0"/>
              </a:rPr>
              <a:t>Даренному коню в зубы не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Bookman Old Style" pitchFamily="18" charset="0"/>
              </a:rPr>
              <a:t>заглядывают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568640" y="3055432"/>
            <a:ext cx="512672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*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3286116" y="307181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489977" y="2777303"/>
            <a:ext cx="5072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274320" algn="ctr" fontAlgn="auto">
              <a:spcAft>
                <a:spcPts val="0"/>
              </a:spcAft>
              <a:buFontTx/>
              <a:buNone/>
              <a:defRPr/>
            </a:pPr>
            <a:r>
              <a:rPr lang="ru-RU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*Компьютер памятью не испортишь.</a:t>
            </a:r>
            <a:endParaRPr lang="ru-RU" dirty="0">
              <a:latin typeface="Bookman Old Style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153573" y="3055432"/>
            <a:ext cx="4071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Bookman Old Style" pitchFamily="18" charset="0"/>
              </a:rPr>
              <a:t>Кашу маслом не испортишь.</a:t>
            </a:r>
            <a:endParaRPr lang="ru-RU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697678" y="3317289"/>
            <a:ext cx="5115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*Вирусов </a:t>
            </a:r>
            <a:r>
              <a:rPr lang="ru-RU" dirty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бояться – в Интернет не ходить</a:t>
            </a:r>
            <a:r>
              <a:rPr lang="ru-RU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96362" y="3595418"/>
            <a:ext cx="4718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lvl="0" indent="-274320">
              <a:defRPr/>
            </a:pPr>
            <a:r>
              <a:rPr lang="ru-RU" b="1" dirty="0">
                <a:solidFill>
                  <a:srgbClr val="FF0000"/>
                </a:solidFill>
                <a:latin typeface="Bookman Old Style" pitchFamily="18" charset="0"/>
              </a:rPr>
              <a:t>Волков бояться – в лес не ходить.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7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funart.pro/uploads/posts/2020-03/1585255384_4-p-foni-na-temu-informatiki-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71406" y="142852"/>
            <a:ext cx="8929750" cy="657229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214547" y="714356"/>
            <a:ext cx="5786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                         ТРЕТИЙ ТУР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310942" y="3110825"/>
            <a:ext cx="5500726" cy="150019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382380" y="3206823"/>
            <a:ext cx="5357850" cy="13573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 fontAlgn="base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 fontAlgn="base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 fontAlgn="base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 fontAlgn="base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 fontAlgn="base"/>
            <a:endParaRPr lang="ru-RU" b="1" dirty="0" smtClean="0">
              <a:solidFill>
                <a:srgbClr val="FF0000"/>
              </a:solidFill>
              <a:latin typeface="Bookman Old Style" pitchFamily="18" charset="0"/>
            </a:endParaRPr>
          </a:p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/>
            <a:endParaRPr lang="ru-RU" b="1" dirty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382380" y="1106291"/>
            <a:ext cx="5357850" cy="192882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/>
            <a:endParaRPr lang="ru-RU" b="1" dirty="0" smtClean="0">
              <a:solidFill>
                <a:srgbClr val="FF0000"/>
              </a:solidFill>
              <a:latin typeface="Bookman Old Style" pitchFamily="18" charset="0"/>
            </a:endParaRPr>
          </a:p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/>
            <a:endParaRPr lang="ru-RU" b="1" dirty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453818" y="1181921"/>
            <a:ext cx="5214974" cy="178595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/>
            <a:r>
              <a:rPr lang="ru-RU" b="1" dirty="0">
                <a:solidFill>
                  <a:srgbClr val="1F497D">
                    <a:lumMod val="75000"/>
                  </a:srgbClr>
                </a:solidFill>
                <a:latin typeface="Bookman Old Style" pitchFamily="18" charset="0"/>
              </a:rPr>
              <a:t>УЧАСТНИКАМ НЕОБХОДИМО ПО ОПИСАНИЮ ОТГАДАТЬ НАЗВАНИЕ </a:t>
            </a:r>
            <a:r>
              <a:rPr lang="ru-RU" b="1">
                <a:solidFill>
                  <a:srgbClr val="1F497D">
                    <a:lumMod val="75000"/>
                  </a:srgbClr>
                </a:solidFill>
                <a:latin typeface="Bookman Old Style" pitchFamily="18" charset="0"/>
              </a:rPr>
              <a:t>КАКОГО </a:t>
            </a:r>
            <a:r>
              <a:rPr lang="ru-RU" b="1" smtClean="0">
                <a:solidFill>
                  <a:srgbClr val="1F497D">
                    <a:lumMod val="75000"/>
                  </a:srgbClr>
                </a:solidFill>
                <a:latin typeface="Bookman Old Style" pitchFamily="18" charset="0"/>
              </a:rPr>
              <a:t>УСТРОЙСТВА,ОТНОСЯЩЕГОСЯ </a:t>
            </a:r>
            <a:r>
              <a:rPr lang="ru-RU" b="1" dirty="0">
                <a:solidFill>
                  <a:srgbClr val="1F497D">
                    <a:lumMod val="75000"/>
                  </a:srgbClr>
                </a:solidFill>
                <a:latin typeface="Bookman Old Style" pitchFamily="18" charset="0"/>
              </a:rPr>
              <a:t>К КОАМПЬЮТЕРУ ЗАШИФРОВАНО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57367" y="3659389"/>
            <a:ext cx="52149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274320" algn="ctr" fontAlgn="auto">
              <a:spcAft>
                <a:spcPts val="0"/>
              </a:spcAft>
              <a:buFontTx/>
              <a:buNone/>
              <a:defRPr/>
            </a:pPr>
            <a:r>
              <a:rPr lang="ru-RU" sz="20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Устройство для рисования и печати графических объектов. </a:t>
            </a:r>
          </a:p>
          <a:p>
            <a:pPr marL="274320" indent="-274320" algn="ctr" fontAlgn="auto">
              <a:spcAft>
                <a:spcPts val="0"/>
              </a:spcAft>
              <a:buFontTx/>
              <a:buNone/>
              <a:defRPr/>
            </a:pP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11197" y="3158189"/>
            <a:ext cx="57367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lvl="0" indent="-274320" algn="ctr">
              <a:defRPr/>
            </a:pPr>
            <a:r>
              <a:rPr lang="ru-RU" sz="2000" dirty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Устройство ввода звуковой информации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23928" y="3431741"/>
            <a:ext cx="20466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lvl="0" indent="-274320" algn="ctr">
              <a:defRPr/>
            </a:pP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микрофон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269178" y="4200401"/>
            <a:ext cx="11913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74320" lvl="0" indent="-274320" algn="ctr">
              <a:defRPr/>
            </a:pP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плоттер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2" grpId="0"/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funart.pro/uploads/posts/2020-03/1585255384_4-p-foni-na-temu-informatiki-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71406" y="142852"/>
            <a:ext cx="8929750" cy="657229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214547" y="714356"/>
            <a:ext cx="5786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                         ТРЕТИЙ ТУР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316547" y="1060250"/>
            <a:ext cx="5500726" cy="150019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397200" y="1139045"/>
            <a:ext cx="5357850" cy="13573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 fontAlgn="base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 fontAlgn="base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 fontAlgn="base"/>
            <a:endParaRPr lang="ru-RU" b="1" dirty="0" smtClean="0">
              <a:solidFill>
                <a:srgbClr val="FF0000"/>
              </a:solidFill>
              <a:latin typeface="Bookman Old Style" pitchFamily="18" charset="0"/>
            </a:endParaRPr>
          </a:p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/>
            <a:endParaRPr lang="ru-RU" b="1" dirty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387985" y="2682923"/>
            <a:ext cx="5357850" cy="192882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/>
            <a:endParaRPr lang="ru-RU" b="1" dirty="0" smtClean="0">
              <a:solidFill>
                <a:srgbClr val="FF0000"/>
              </a:solidFill>
              <a:latin typeface="Bookman Old Style" pitchFamily="18" charset="0"/>
            </a:endParaRPr>
          </a:p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/>
            <a:endParaRPr lang="ru-RU" b="1" dirty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468638" y="2744022"/>
            <a:ext cx="5214974" cy="178595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74320" lvl="0" indent="-274320" algn="ctr">
              <a:defRPr/>
            </a:pPr>
            <a:r>
              <a:rPr lang="ru-RU" sz="2000" dirty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Устройство ,предназначенное для вывода текстовой или графической информации, хранящейся на компьютере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368877" y="4109195"/>
            <a:ext cx="5214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274320" algn="ctr" fontAlgn="auto">
              <a:spcAft>
                <a:spcPts val="0"/>
              </a:spcAft>
              <a:buFontTx/>
              <a:buNone/>
              <a:defRPr/>
            </a:pPr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принтер</a:t>
            </a: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714612" y="3143248"/>
            <a:ext cx="41433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solidFill>
                <a:srgbClr val="0000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ru-RU" dirty="0" smtClean="0">
              <a:solidFill>
                <a:srgbClr val="0000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286000" y="29673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2540076" y="1091823"/>
            <a:ext cx="51751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/>
            <a:r>
              <a:rPr lang="ru-RU" sz="2000" dirty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Оптическое устройство ввода в ЭВМ информации непосредственно с листа?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87705" y="2000565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/>
            <a: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сканер</a:t>
            </a:r>
            <a:endParaRPr lang="ru-RU" sz="2400" dirty="0">
              <a:solidFill>
                <a:srgbClr val="00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5642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funart.pro/uploads/posts/2020-03/1585255384_4-p-foni-na-temu-informatiki-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71406" y="142852"/>
            <a:ext cx="8929750" cy="657229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214547" y="714356"/>
            <a:ext cx="5786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                         ТРЕТИЙ ТУР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321703" y="1060977"/>
            <a:ext cx="5500726" cy="150019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393141" y="1143770"/>
            <a:ext cx="5357850" cy="13573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/>
            <a:r>
              <a:rPr lang="ru-RU" sz="2000" dirty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Устройство для охлаждения процессора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432919" y="2678508"/>
            <a:ext cx="5357850" cy="192882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/>
            <a:endParaRPr lang="ru-RU" b="1" dirty="0" smtClean="0">
              <a:solidFill>
                <a:srgbClr val="FF0000"/>
              </a:solidFill>
              <a:latin typeface="Bookman Old Style" pitchFamily="18" charset="0"/>
            </a:endParaRPr>
          </a:p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/>
            <a:endParaRPr lang="ru-RU" b="1" dirty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508438" y="2749946"/>
            <a:ext cx="5214974" cy="178595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74320" indent="-274320" fontAlgn="auto">
              <a:spcAft>
                <a:spcPts val="0"/>
              </a:spcAft>
              <a:buFontTx/>
              <a:buNone/>
              <a:defRPr/>
            </a:pPr>
            <a:endParaRPr lang="ru-RU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  <a:p>
            <a:pPr marL="274320" indent="-274320" fontAlgn="auto">
              <a:spcAft>
                <a:spcPts val="0"/>
              </a:spcAft>
              <a:buFontTx/>
              <a:buNone/>
              <a:defRPr/>
            </a:pPr>
            <a:endParaRPr lang="ru-RU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  <a:p>
            <a:pPr marL="274320" indent="-274320" fontAlgn="auto">
              <a:spcAft>
                <a:spcPts val="0"/>
              </a:spcAft>
              <a:buFontTx/>
              <a:buNone/>
              <a:defRPr/>
            </a:pPr>
            <a:endParaRPr lang="ru-RU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  <a:p>
            <a:pPr marL="274320" indent="-274320" fontAlgn="auto">
              <a:spcAft>
                <a:spcPts val="0"/>
              </a:spcAft>
              <a:buFontTx/>
              <a:buNone/>
              <a:defRPr/>
            </a:pPr>
            <a:endParaRPr lang="ru-RU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  <a:p>
            <a:pPr marL="274320" indent="-274320" fontAlgn="auto">
              <a:spcAft>
                <a:spcPts val="0"/>
              </a:spcAft>
              <a:buFontTx/>
              <a:buNone/>
              <a:defRPr/>
            </a:pPr>
            <a:endParaRPr lang="ru-RU" b="1" dirty="0">
              <a:solidFill>
                <a:srgbClr val="00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07455" y="3703004"/>
            <a:ext cx="5214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274320" algn="ctr" fontAlgn="auto">
              <a:spcAft>
                <a:spcPts val="0"/>
              </a:spcAft>
              <a:buFontTx/>
              <a:buNone/>
              <a:defRPr/>
            </a:pPr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винчестер (жесткий диск)</a:t>
            </a: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714612" y="3143248"/>
            <a:ext cx="41433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solidFill>
                <a:srgbClr val="0000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ru-RU" dirty="0" smtClean="0">
              <a:solidFill>
                <a:srgbClr val="0000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144527" y="2003629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вентилятор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782423" y="2858596"/>
            <a:ext cx="46507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lvl="0" indent="-274320" algn="ctr">
              <a:defRPr/>
            </a:pPr>
            <a:r>
              <a:rPr lang="ru-RU" sz="2000" dirty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Устройство ,предназначенное для хранения информации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2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funart.pro/uploads/posts/2020-03/1585255384_4-p-foni-na-temu-informatiki-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71406" y="142852"/>
            <a:ext cx="8929750" cy="657229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928794" y="714356"/>
            <a:ext cx="5786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                         ЧЕТВЁРТЫЙ ТУР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285984" y="1071546"/>
            <a:ext cx="5500726" cy="150019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357422" y="1142984"/>
            <a:ext cx="5357850" cy="13573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УЧАСТНИКАМ НЕОБХОДИМО ПО ОПИСАНИЮ ОТГАДАТЬ РЕБУСЫ 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428860" y="2643182"/>
            <a:ext cx="5357850" cy="192882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/>
            <a:endParaRPr lang="ru-RU" b="1" dirty="0" smtClean="0">
              <a:solidFill>
                <a:srgbClr val="FF0000"/>
              </a:solidFill>
              <a:latin typeface="Bookman Old Style" pitchFamily="18" charset="0"/>
            </a:endParaRPr>
          </a:p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/>
            <a:endParaRPr lang="ru-RU" b="1" dirty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500298" y="2714620"/>
            <a:ext cx="5214974" cy="178595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74320" indent="-274320" fontAlgn="auto">
              <a:spcAft>
                <a:spcPts val="0"/>
              </a:spcAft>
              <a:buFontTx/>
              <a:buNone/>
              <a:defRPr/>
            </a:pPr>
            <a:endParaRPr lang="ru-RU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  <a:p>
            <a:pPr marL="274320" indent="-274320" fontAlgn="auto">
              <a:spcAft>
                <a:spcPts val="0"/>
              </a:spcAft>
              <a:buFontTx/>
              <a:buNone/>
              <a:defRPr/>
            </a:pPr>
            <a:endParaRPr lang="ru-RU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  <a:p>
            <a:pPr marL="274320" indent="-274320" fontAlgn="auto">
              <a:spcAft>
                <a:spcPts val="0"/>
              </a:spcAft>
              <a:buFontTx/>
              <a:buNone/>
              <a:defRPr/>
            </a:pPr>
            <a:endParaRPr lang="ru-RU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  <a:p>
            <a:pPr marL="274320" indent="-274320" fontAlgn="auto">
              <a:spcAft>
                <a:spcPts val="0"/>
              </a:spcAft>
              <a:buFontTx/>
              <a:buNone/>
              <a:defRPr/>
            </a:pPr>
            <a:endParaRPr lang="ru-RU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  <a:p>
            <a:pPr marL="274320" indent="-274320" fontAlgn="auto">
              <a:spcAft>
                <a:spcPts val="0"/>
              </a:spcAft>
              <a:buFontTx/>
              <a:buNone/>
              <a:defRPr/>
            </a:pPr>
            <a:endParaRPr lang="ru-RU" b="1" dirty="0">
              <a:solidFill>
                <a:srgbClr val="00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714612" y="3143248"/>
            <a:ext cx="41433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solidFill>
                <a:srgbClr val="0000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ru-RU" dirty="0" smtClean="0">
              <a:solidFill>
                <a:srgbClr val="0000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0" name="Picture 2" descr="https://umochki.ru/images/rebusy/informatika/diskovo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2857496"/>
            <a:ext cx="1742450" cy="928694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2786050" y="3857628"/>
            <a:ext cx="1385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Bookman Old Style" pitchFamily="18" charset="0"/>
              </a:rPr>
              <a:t>дисковод</a:t>
            </a:r>
            <a:endParaRPr lang="ru-RU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pic>
        <p:nvPicPr>
          <p:cNvPr id="16" name="Picture 4" descr="https://umochki.ru/images/rebusy/informatika/displey.gif"/>
          <p:cNvPicPr>
            <a:picLocks noChangeAspect="1" noChangeArrowheads="1"/>
          </p:cNvPicPr>
          <p:nvPr/>
        </p:nvPicPr>
        <p:blipFill>
          <a:blip r:embed="rId4"/>
          <a:srcRect l="4615" t="7143" r="3075" b="7143"/>
          <a:stretch>
            <a:fillRect/>
          </a:stretch>
        </p:blipFill>
        <p:spPr bwMode="auto">
          <a:xfrm>
            <a:off x="4429124" y="2857495"/>
            <a:ext cx="1500198" cy="900119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4572000" y="3857628"/>
            <a:ext cx="1231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Bookman Old Style" pitchFamily="18" charset="0"/>
              </a:rPr>
              <a:t>дисплей</a:t>
            </a:r>
            <a:endParaRPr lang="ru-RU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pic>
        <p:nvPicPr>
          <p:cNvPr id="18" name="Picture 6" descr="https://umochki.ru/images/rebusy/informatika/internet.gif"/>
          <p:cNvPicPr>
            <a:picLocks noChangeAspect="1" noChangeArrowheads="1"/>
          </p:cNvPicPr>
          <p:nvPr/>
        </p:nvPicPr>
        <p:blipFill>
          <a:blip r:embed="rId5"/>
          <a:srcRect l="4500" t="11250" r="5499" b="9999"/>
          <a:stretch>
            <a:fillRect/>
          </a:stretch>
        </p:blipFill>
        <p:spPr bwMode="auto">
          <a:xfrm>
            <a:off x="6000760" y="2857496"/>
            <a:ext cx="1643074" cy="928694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6215074" y="3857628"/>
            <a:ext cx="1382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Bookman Old Style" pitchFamily="18" charset="0"/>
              </a:rPr>
              <a:t>интернет</a:t>
            </a:r>
            <a:endParaRPr lang="ru-RU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/>
      <p:bldP spid="17" grpId="0"/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кругленный прямоугольник 28"/>
          <p:cNvSpPr/>
          <p:nvPr/>
        </p:nvSpPr>
        <p:spPr>
          <a:xfrm>
            <a:off x="2545541" y="2798971"/>
            <a:ext cx="5357850" cy="192882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/>
            <a:endParaRPr lang="ru-RU" b="1" dirty="0" smtClean="0">
              <a:solidFill>
                <a:srgbClr val="FF0000"/>
              </a:solidFill>
              <a:latin typeface="Bookman Old Style" pitchFamily="18" charset="0"/>
            </a:endParaRPr>
          </a:p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/>
            <a:endParaRPr lang="ru-RU" b="1" dirty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</p:txBody>
      </p:sp>
      <p:pic>
        <p:nvPicPr>
          <p:cNvPr id="14338" name="Picture 2" descr="https://funart.pro/uploads/posts/2020-03/1585255384_4-p-foni-na-temu-informatiki-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71406" y="142852"/>
            <a:ext cx="8929750" cy="657229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928794" y="714356"/>
            <a:ext cx="5786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                         ЧЕТВЁРТЫЙ ТУР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285984" y="1071546"/>
            <a:ext cx="5500726" cy="150019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357422" y="1142984"/>
            <a:ext cx="5357850" cy="13573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357422" y="2668237"/>
            <a:ext cx="5393569" cy="182733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/>
            <a:endParaRPr lang="ru-RU" b="1" dirty="0" smtClean="0">
              <a:solidFill>
                <a:srgbClr val="FF0000"/>
              </a:solidFill>
              <a:latin typeface="Bookman Old Style" pitchFamily="18" charset="0"/>
            </a:endParaRPr>
          </a:p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/>
            <a:endParaRPr lang="ru-RU" b="1" dirty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714612" y="3143248"/>
            <a:ext cx="41433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solidFill>
                <a:srgbClr val="0000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ru-RU" dirty="0" smtClean="0">
              <a:solidFill>
                <a:srgbClr val="0000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71736" y="2071678"/>
            <a:ext cx="1622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Bookman Old Style" pitchFamily="18" charset="0"/>
              </a:rPr>
              <a:t>клавиатура</a:t>
            </a:r>
            <a:endParaRPr lang="ru-RU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429124" y="2071678"/>
            <a:ext cx="1630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Bookman Old Style" pitchFamily="18" charset="0"/>
              </a:rPr>
              <a:t>компьютер</a:t>
            </a:r>
            <a:endParaRPr lang="ru-RU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29388" y="2071678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Bookman Old Style" pitchFamily="18" charset="0"/>
              </a:rPr>
              <a:t>модем</a:t>
            </a:r>
            <a:endParaRPr lang="ru-RU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pic>
        <p:nvPicPr>
          <p:cNvPr id="20" name="Picture 8" descr="https://umochki.ru/images/rebusy/informatika/klaviatura.gif"/>
          <p:cNvPicPr>
            <a:picLocks noChangeAspect="1" noChangeArrowheads="1"/>
          </p:cNvPicPr>
          <p:nvPr/>
        </p:nvPicPr>
        <p:blipFill>
          <a:blip r:embed="rId3"/>
          <a:srcRect l="4500" t="11250" r="5499" b="6249"/>
          <a:stretch>
            <a:fillRect/>
          </a:stretch>
        </p:blipFill>
        <p:spPr bwMode="auto">
          <a:xfrm>
            <a:off x="2480814" y="1282471"/>
            <a:ext cx="1948310" cy="714380"/>
          </a:xfrm>
          <a:prstGeom prst="rect">
            <a:avLst/>
          </a:prstGeom>
          <a:noFill/>
        </p:spPr>
      </p:pic>
      <p:pic>
        <p:nvPicPr>
          <p:cNvPr id="21" name="Picture 10" descr="https://umochki.ru/images/rebusy/informatika/kompyuter.gif"/>
          <p:cNvPicPr>
            <a:picLocks noChangeAspect="1" noChangeArrowheads="1"/>
          </p:cNvPicPr>
          <p:nvPr/>
        </p:nvPicPr>
        <p:blipFill>
          <a:blip r:embed="rId4"/>
          <a:srcRect l="4500" t="11250" r="5499" b="6249"/>
          <a:stretch>
            <a:fillRect/>
          </a:stretch>
        </p:blipFill>
        <p:spPr bwMode="auto">
          <a:xfrm>
            <a:off x="4490754" y="1292302"/>
            <a:ext cx="1857388" cy="714380"/>
          </a:xfrm>
          <a:prstGeom prst="rect">
            <a:avLst/>
          </a:prstGeom>
          <a:noFill/>
        </p:spPr>
      </p:pic>
      <p:pic>
        <p:nvPicPr>
          <p:cNvPr id="22" name="Picture 12" descr="https://umochki.ru/images/rebusy/informatika/modem.jpg"/>
          <p:cNvPicPr>
            <a:picLocks noChangeAspect="1" noChangeArrowheads="1"/>
          </p:cNvPicPr>
          <p:nvPr/>
        </p:nvPicPr>
        <p:blipFill>
          <a:blip r:embed="rId5"/>
          <a:srcRect l="17308" r="19229" b="10000"/>
          <a:stretch>
            <a:fillRect/>
          </a:stretch>
        </p:blipFill>
        <p:spPr bwMode="auto">
          <a:xfrm>
            <a:off x="6410451" y="1282471"/>
            <a:ext cx="1143008" cy="714380"/>
          </a:xfrm>
          <a:prstGeom prst="rect">
            <a:avLst/>
          </a:prstGeom>
          <a:noFill/>
        </p:spPr>
      </p:pic>
      <p:sp>
        <p:nvSpPr>
          <p:cNvPr id="30" name="Скругленный прямоугольник 29"/>
          <p:cNvSpPr/>
          <p:nvPr/>
        </p:nvSpPr>
        <p:spPr>
          <a:xfrm>
            <a:off x="2461781" y="2763621"/>
            <a:ext cx="5211290" cy="16140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/>
            <a:endParaRPr lang="ru-RU" b="1" dirty="0" smtClean="0">
              <a:solidFill>
                <a:srgbClr val="FF0000"/>
              </a:solidFill>
              <a:latin typeface="Bookman Old Style" pitchFamily="18" charset="0"/>
            </a:endParaRPr>
          </a:p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/>
            <a:endParaRPr lang="ru-RU" b="1" dirty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</p:txBody>
      </p:sp>
      <p:pic>
        <p:nvPicPr>
          <p:cNvPr id="31" name="Picture 14" descr="https://umochki.ru/images/rebusy/informatika/monitor.gif"/>
          <p:cNvPicPr>
            <a:picLocks noChangeAspect="1" noChangeArrowheads="1"/>
          </p:cNvPicPr>
          <p:nvPr/>
        </p:nvPicPr>
        <p:blipFill>
          <a:blip r:embed="rId6"/>
          <a:srcRect l="4500" t="11250" r="5499" b="13749"/>
          <a:stretch>
            <a:fillRect/>
          </a:stretch>
        </p:blipFill>
        <p:spPr bwMode="auto">
          <a:xfrm>
            <a:off x="2593006" y="2906128"/>
            <a:ext cx="1643074" cy="85725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2714612" y="3815838"/>
            <a:ext cx="1430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b="1" dirty="0">
                <a:solidFill>
                  <a:srgbClr val="FF0000"/>
                </a:solidFill>
                <a:latin typeface="Bookman Old Style" pitchFamily="18" charset="0"/>
              </a:rPr>
              <a:t>монито</a:t>
            </a:r>
            <a:r>
              <a:rPr lang="ru-RU" b="1" dirty="0">
                <a:solidFill>
                  <a:srgbClr val="FF0000"/>
                </a:solidFill>
              </a:rPr>
              <a:t>р</a:t>
            </a:r>
          </a:p>
        </p:txBody>
      </p:sp>
      <p:pic>
        <p:nvPicPr>
          <p:cNvPr id="32" name="Picture 16" descr="https://umochki.ru/images/rebusy/informatika/skaner1.gif"/>
          <p:cNvPicPr>
            <a:picLocks noChangeAspect="1" noChangeArrowheads="1"/>
          </p:cNvPicPr>
          <p:nvPr/>
        </p:nvPicPr>
        <p:blipFill>
          <a:blip r:embed="rId7"/>
          <a:srcRect l="4500" t="7500" r="12999" b="9999"/>
          <a:stretch>
            <a:fillRect/>
          </a:stretch>
        </p:blipFill>
        <p:spPr bwMode="auto">
          <a:xfrm>
            <a:off x="4283545" y="2887362"/>
            <a:ext cx="1643074" cy="85725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581713" y="3795211"/>
            <a:ext cx="110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b="1" dirty="0">
                <a:solidFill>
                  <a:srgbClr val="FF0000"/>
                </a:solidFill>
                <a:latin typeface="Bookman Old Style" pitchFamily="18" charset="0"/>
              </a:rPr>
              <a:t>сканер</a:t>
            </a:r>
          </a:p>
        </p:txBody>
      </p:sp>
      <p:pic>
        <p:nvPicPr>
          <p:cNvPr id="33" name="Picture 18" descr="https://umochki.ru/images/rebusy/informatika/processor.gif"/>
          <p:cNvPicPr>
            <a:picLocks noChangeAspect="1" noChangeArrowheads="1"/>
          </p:cNvPicPr>
          <p:nvPr/>
        </p:nvPicPr>
        <p:blipFill>
          <a:blip r:embed="rId8"/>
          <a:srcRect l="4500" t="11250" r="5499" b="13749"/>
          <a:stretch>
            <a:fillRect/>
          </a:stretch>
        </p:blipFill>
        <p:spPr bwMode="auto">
          <a:xfrm>
            <a:off x="5966893" y="2893214"/>
            <a:ext cx="1571143" cy="84659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074896" y="3778308"/>
            <a:ext cx="1503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b="1" dirty="0">
                <a:solidFill>
                  <a:srgbClr val="FF0000"/>
                </a:solidFill>
                <a:latin typeface="Bookman Old Style" pitchFamily="18" charset="0"/>
              </a:rPr>
              <a:t>процессор</a:t>
            </a:r>
          </a:p>
        </p:txBody>
      </p:sp>
    </p:spTree>
    <p:extLst>
      <p:ext uri="{BB962C8B-B14F-4D97-AF65-F5344CB8AC3E}">
        <p14:creationId xmlns:p14="http://schemas.microsoft.com/office/powerpoint/2010/main" val="2299038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5" grpId="0"/>
      <p:bldP spid="17" grpId="0"/>
      <p:bldP spid="19" grpId="0"/>
      <p:bldP spid="30" grpId="0" animBg="1"/>
      <p:bldP spid="2" grpId="0"/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funart.pro/uploads/posts/2020-03/1585255384_4-p-foni-na-temu-informatiki-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71406" y="142852"/>
            <a:ext cx="8929750" cy="657229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643306" y="714356"/>
            <a:ext cx="28344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ОБОЩАЮЩИЙ УРОК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1142984"/>
            <a:ext cx="4911922" cy="215443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Bookman Old Style" pitchFamily="18" charset="0"/>
              </a:rPr>
              <a:t>ПР</a:t>
            </a:r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Bookman Old Style" pitchFamily="18" charset="0"/>
              </a:rPr>
              <a:t>    </a:t>
            </a:r>
            <a:r>
              <a:rPr lang="ru-RU" sz="80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Bookman Old Style" pitchFamily="18" charset="0"/>
              </a:rPr>
              <a:t>ЩЕ</a:t>
            </a:r>
          </a:p>
          <a:p>
            <a:pPr algn="ctr"/>
            <a:endParaRPr lang="ru-RU" sz="5400" b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Bookman Old Style" pitchFamily="18" charset="0"/>
            </a:endParaRPr>
          </a:p>
        </p:txBody>
      </p:sp>
      <p:pic>
        <p:nvPicPr>
          <p:cNvPr id="5" name="Picture 4" descr="https://yt3.ggpht.com/a/AGF-l7-zbIqXaPFQcKqKmw5su-s4bW-51-FKLbqzLA=s900-c-k-c0xffffffff-no-rj-mo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7686" y="1214422"/>
            <a:ext cx="1042942" cy="104294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071670" y="2357430"/>
            <a:ext cx="601959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72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Bookman Old Style" pitchFamily="18" charset="0"/>
              </a:rPr>
              <a:t>ПРОСТОГО</a:t>
            </a:r>
            <a:endParaRPr lang="ru-RU" sz="72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Bookman Old Style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428992" y="4143380"/>
            <a:ext cx="3361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ИНФОРМАТИКА 7 КЛАСС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funart.pro/uploads/posts/2020-03/1585255384_4-p-foni-na-temu-informatiki-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71406" y="142852"/>
            <a:ext cx="8929750" cy="657229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571868" y="714356"/>
            <a:ext cx="5786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ЗАКЛЮЧИТЕЛЬНЫЙ ТУР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285984" y="1071546"/>
            <a:ext cx="5500726" cy="150019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357422" y="1142984"/>
            <a:ext cx="5357850" cy="13573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УЧАСТНИКАМ НЕОБХОДИМО НАЙТИ И НАЗВАТЬ СЛОВО-СУЩЕСТВИТЕЛЬНОЕ,ОБЪЕДИНЯЮЩЕЕ ЗАДАННЫЕ ПРИЛАГАТЕЛЬНЫЕ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428860" y="2643182"/>
            <a:ext cx="5357850" cy="192882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/>
            <a:endParaRPr lang="ru-RU" b="1" dirty="0" smtClean="0">
              <a:solidFill>
                <a:srgbClr val="FF0000"/>
              </a:solidFill>
              <a:latin typeface="Bookman Old Style" pitchFamily="18" charset="0"/>
            </a:endParaRPr>
          </a:p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/>
            <a:endParaRPr lang="ru-RU" b="1" dirty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500298" y="2714620"/>
            <a:ext cx="5214974" cy="178595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74320" indent="-274320" fontAlgn="auto">
              <a:spcAft>
                <a:spcPts val="0"/>
              </a:spcAft>
              <a:buFontTx/>
              <a:buNone/>
              <a:defRPr/>
            </a:pPr>
            <a:r>
              <a:rPr lang="ru-RU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    Информационная</a:t>
            </a:r>
            <a:r>
              <a:rPr lang="ru-RU" dirty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, показательная, социальная, политическая, жизненная, бухгалтерская, прикладная, офисная, образовательная, вспомогательная, сетевая, игровая ... .</a:t>
            </a:r>
            <a:endParaRPr lang="ru-RU" b="1" dirty="0">
              <a:solidFill>
                <a:srgbClr val="00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714612" y="3143248"/>
            <a:ext cx="41433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solidFill>
                <a:srgbClr val="0000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ru-RU" dirty="0" smtClean="0">
              <a:solidFill>
                <a:srgbClr val="0000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71736" y="207167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429124" y="207167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29388" y="207167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785918" y="392906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63954" y="4113732"/>
            <a:ext cx="1928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Bookman Old Style" pitchFamily="18" charset="0"/>
              </a:rPr>
              <a:t>программа</a:t>
            </a:r>
            <a:endParaRPr lang="ru-RU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143636" y="392906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2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funart.pro/uploads/posts/2020-03/1585255384_4-p-foni-na-temu-informatiki-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71406" y="142852"/>
            <a:ext cx="8929750" cy="657229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571868" y="714356"/>
            <a:ext cx="5786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ЗАКЛЮЧИТЕЛЬНЫЙ ТУР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285984" y="1071546"/>
            <a:ext cx="5500726" cy="150019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357422" y="1142984"/>
            <a:ext cx="5357850" cy="13573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Материальное, пенсионное, техническое, финансовое, математическое, программное ..</a:t>
            </a:r>
            <a:r>
              <a:rPr lang="ru-RU" dirty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 </a:t>
            </a:r>
            <a:endParaRPr lang="ru-RU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428860" y="2643182"/>
            <a:ext cx="5357850" cy="192882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/>
            <a:endParaRPr lang="ru-RU" b="1" dirty="0" smtClean="0">
              <a:solidFill>
                <a:srgbClr val="FF0000"/>
              </a:solidFill>
              <a:latin typeface="Bookman Old Style" pitchFamily="18" charset="0"/>
            </a:endParaRPr>
          </a:p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/>
            <a:endParaRPr lang="ru-RU" b="1" dirty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500298" y="2714620"/>
            <a:ext cx="5214974" cy="178595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74320" indent="-274320">
              <a:defRPr/>
            </a:pPr>
            <a:r>
              <a:rPr lang="ru-RU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    Свежая</a:t>
            </a:r>
            <a:r>
              <a:rPr lang="ru-RU" dirty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, вчерашняя, утренняя, вечерняя, редакционная, воздушная, полевая, электронная ...</a:t>
            </a:r>
            <a:endParaRPr lang="ru-RU" b="1" dirty="0">
              <a:solidFill>
                <a:srgbClr val="00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714612" y="3143248"/>
            <a:ext cx="41433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solidFill>
                <a:srgbClr val="0000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ru-RU" dirty="0" smtClean="0">
              <a:solidFill>
                <a:srgbClr val="0000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71736" y="207167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429124" y="207167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29388" y="207167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785918" y="392906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557340" y="3704274"/>
            <a:ext cx="1928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Bookman Old Style" pitchFamily="18" charset="0"/>
              </a:rPr>
              <a:t>почта</a:t>
            </a:r>
            <a:endParaRPr lang="ru-RU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143636" y="392906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57340" y="1975956"/>
            <a:ext cx="1928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Bookman Old Style" pitchFamily="18" charset="0"/>
              </a:rPr>
              <a:t>обеспечение</a:t>
            </a:r>
            <a:endParaRPr lang="ru-RU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2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funart.pro/uploads/posts/2020-03/1585255384_4-p-foni-na-temu-informatiki-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71406" y="142852"/>
            <a:ext cx="8929750" cy="657229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857620" y="642918"/>
            <a:ext cx="2286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ЗАКЛЮЧЕНИЕ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285984" y="1071546"/>
            <a:ext cx="5500726" cy="121444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357422" y="1142984"/>
            <a:ext cx="5357850" cy="107157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 Рефлексия 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(подведение итогов занятия)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 сообщение домашнего задания</a:t>
            </a:r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428860" y="2428868"/>
            <a:ext cx="5357850" cy="214314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/>
            <a:endParaRPr lang="ru-RU" b="1" dirty="0" smtClean="0">
              <a:solidFill>
                <a:srgbClr val="FF0000"/>
              </a:solidFill>
              <a:latin typeface="Bookman Old Style" pitchFamily="18" charset="0"/>
            </a:endParaRPr>
          </a:p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algn="ctr"/>
            <a:endParaRPr lang="ru-RU" b="1" dirty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464579" y="2506377"/>
            <a:ext cx="5286412" cy="20002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714612" y="3143248"/>
            <a:ext cx="41433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solidFill>
                <a:srgbClr val="0000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ru-RU" dirty="0" smtClean="0">
              <a:solidFill>
                <a:srgbClr val="0000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71736" y="207167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429124" y="207167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29388" y="207167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785918" y="392906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143636" y="392906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65735" y="2563580"/>
            <a:ext cx="40840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200" b="1">
                <a:solidFill>
                  <a:srgbClr val="1F497D">
                    <a:lumMod val="75000"/>
                  </a:srgbClr>
                </a:solidFill>
                <a:latin typeface="Bookman Old Style" pitchFamily="18" charset="0"/>
              </a:rPr>
              <a:t>СПИСОК ИСПОЛЬЗОВАННОЙ ЛИТЕРАТУРЫ</a:t>
            </a:r>
            <a:endParaRPr lang="ru-RU" sz="1200" b="1" dirty="0">
              <a:solidFill>
                <a:srgbClr val="1F497D">
                  <a:lumMod val="75000"/>
                </a:srgbClr>
              </a:solidFill>
              <a:latin typeface="Bookman Old Style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62463" y="2772928"/>
            <a:ext cx="48906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200" b="1">
                <a:solidFill>
                  <a:srgbClr val="1F497D">
                    <a:lumMod val="75000"/>
                  </a:srgbClr>
                </a:solidFill>
                <a:latin typeface="Bookman Old Style" pitchFamily="18" charset="0"/>
              </a:rPr>
              <a:t>Информатика. Базовый курс (7-9), И. Семакин и др., Москва, Лаборатория Базовых Знаний, 2001 г.</a:t>
            </a:r>
            <a:endParaRPr lang="ru-RU" sz="1200" b="1" dirty="0">
              <a:solidFill>
                <a:srgbClr val="1F497D">
                  <a:lumMod val="75000"/>
                </a:srgbClr>
              </a:solidFill>
              <a:latin typeface="Bookman Old Style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00336" y="3143248"/>
            <a:ext cx="50149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200" b="1">
                <a:solidFill>
                  <a:srgbClr val="1F497D">
                    <a:lumMod val="75000"/>
                  </a:srgbClr>
                </a:solidFill>
                <a:latin typeface="Bookman Old Style" pitchFamily="18" charset="0"/>
              </a:rPr>
              <a:t>Преподавание курса «Информатика и информационные технологии» (методическое пособие), Н. Угринович. Москва, Лаборатория Базовых Знаний, 2001 г.</a:t>
            </a:r>
            <a:r>
              <a:rPr lang="ru-RU" sz="1200">
                <a:solidFill>
                  <a:prstClr val="white"/>
                </a:solidFill>
              </a:rPr>
              <a:t> </a:t>
            </a:r>
            <a:endParaRPr lang="ru-RU" sz="1200" b="1" dirty="0">
              <a:solidFill>
                <a:srgbClr val="1F497D">
                  <a:lumMod val="75000"/>
                </a:srgbClr>
              </a:solidFill>
              <a:latin typeface="Bookman Old Style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14999" y="3688479"/>
            <a:ext cx="48714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200" b="1">
                <a:solidFill>
                  <a:srgbClr val="1F497D">
                    <a:lumMod val="75000"/>
                  </a:srgbClr>
                </a:solidFill>
                <a:latin typeface="Bookman Old Style" pitchFamily="18" charset="0"/>
              </a:rPr>
              <a:t>Информатика (газета – еженедельное приложение к газете «Первое сентября»): № 4 (2001 г.), № 21 (2002 г.), №  25-26 (2002 г.)</a:t>
            </a:r>
            <a:endParaRPr lang="ru-RU" sz="1200" b="1" dirty="0">
              <a:solidFill>
                <a:srgbClr val="1F497D">
                  <a:lumMod val="75000"/>
                </a:srgbClr>
              </a:solidFill>
              <a:latin typeface="Bookman Old Style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14612" y="4236360"/>
            <a:ext cx="52939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200" b="1" dirty="0">
                <a:solidFill>
                  <a:srgbClr val="1F497D">
                    <a:lumMod val="75000"/>
                  </a:srgbClr>
                </a:solidFill>
                <a:latin typeface="Bookman Old Style" pitchFamily="18" charset="0"/>
              </a:rPr>
              <a:t>Информатика и образование (журнал), № 2 (2002 г.)</a:t>
            </a:r>
          </a:p>
        </p:txBody>
      </p:sp>
    </p:spTree>
    <p:extLst>
      <p:ext uri="{BB962C8B-B14F-4D97-AF65-F5344CB8AC3E}">
        <p14:creationId xmlns:p14="http://schemas.microsoft.com/office/powerpoint/2010/main" val="2473995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6" grpId="0"/>
      <p:bldP spid="7" grpId="0"/>
      <p:bldP spid="8" grpId="0"/>
      <p:bldP spid="10" grpId="0"/>
      <p:bldP spid="16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409</TotalTime>
  <Words>593</Words>
  <Application>Microsoft Office PowerPoint</Application>
  <PresentationFormat>Экран (4:3)</PresentationFormat>
  <Paragraphs>243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5" baseType="lpstr">
      <vt:lpstr>Arial</vt:lpstr>
      <vt:lpstr>Bookman Old Style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Слава</dc:creator>
  <cp:lastModifiedBy>Пользователь Windows</cp:lastModifiedBy>
  <cp:revision>34</cp:revision>
  <dcterms:created xsi:type="dcterms:W3CDTF">2020-06-02T20:08:21Z</dcterms:created>
  <dcterms:modified xsi:type="dcterms:W3CDTF">2020-06-13T19:43:19Z</dcterms:modified>
</cp:coreProperties>
</file>