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1" r:id="rId5"/>
    <p:sldId id="262" r:id="rId6"/>
    <p:sldId id="263" r:id="rId7"/>
    <p:sldId id="267" r:id="rId8"/>
    <p:sldId id="268" r:id="rId9"/>
    <p:sldId id="270" r:id="rId10"/>
    <p:sldId id="27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541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pull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F3A30-30BB-4097-A92D-BC3D21FF645E}" type="datetimeFigureOut">
              <a:rPr lang="ru-RU" smtClean="0"/>
              <a:pPr/>
              <a:t>10.06.2020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4B5C8-060F-4C37-AA0B-FC286607A2D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pull dir="r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businesseco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lang="ru-RU" sz="3600" b="1" dirty="0" smtClean="0">
                <a:solidFill>
                  <a:srgbClr val="C00000"/>
                </a:solidFill>
              </a:rPr>
              <a:t>СРЕДЫ </a:t>
            </a:r>
            <a:r>
              <a:rPr lang="ru-RU" sz="3600" b="1" dirty="0" smtClean="0">
                <a:solidFill>
                  <a:srgbClr val="C00000"/>
                </a:solidFill>
              </a:rPr>
              <a:t>ОБИТАНИЯ.</a:t>
            </a:r>
            <a:r>
              <a:rPr lang="ru-RU" sz="3600" b="1" dirty="0" smtClean="0">
                <a:solidFill>
                  <a:srgbClr val="C00000"/>
                </a:solidFill>
              </a:rPr>
              <a:t/>
            </a:r>
            <a:br>
              <a:rPr lang="ru-RU" sz="3600" b="1" dirty="0" smtClean="0">
                <a:solidFill>
                  <a:srgbClr val="C00000"/>
                </a:solidFill>
              </a:rPr>
            </a:br>
            <a:r>
              <a:rPr lang="ru-RU" sz="3600" b="1" dirty="0" smtClean="0">
                <a:solidFill>
                  <a:srgbClr val="C00000"/>
                </a:solidFill>
              </a:rPr>
              <a:t> ЭКОЛОГИЧЕСКИЕ ФАКТОРЫ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Среда обитания-</a:t>
            </a:r>
            <a:br>
              <a:rPr lang="ru-RU" dirty="0" smtClean="0"/>
            </a:br>
            <a:r>
              <a:rPr lang="ru-RU" dirty="0" smtClean="0"/>
              <a:t> </a:t>
            </a:r>
            <a:r>
              <a:rPr lang="ru-RU" sz="3600" dirty="0" smtClean="0"/>
              <a:t>совокупность условий жизни  организма</a:t>
            </a:r>
            <a:endParaRPr lang="ru-RU" sz="36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</p:txBody>
      </p:sp>
      <p:pic>
        <p:nvPicPr>
          <p:cNvPr id="5124" name="Picture 4" descr="https://fs01.infourok.ru/images/doc/70/85741/img7.jpg"/>
          <p:cNvPicPr>
            <a:picLocks noChangeAspect="1" noChangeArrowheads="1"/>
          </p:cNvPicPr>
          <p:nvPr/>
        </p:nvPicPr>
        <p:blipFill>
          <a:blip r:embed="rId2" cstate="print"/>
          <a:srcRect l="5102" t="6803" r="5102" b="14286"/>
          <a:stretch>
            <a:fillRect/>
          </a:stretch>
        </p:blipFill>
        <p:spPr bwMode="auto">
          <a:xfrm>
            <a:off x="1043608" y="1628800"/>
            <a:ext cx="6984776" cy="460360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Водная</a:t>
            </a:r>
            <a:r>
              <a:rPr lang="ru-RU" sz="3600" dirty="0" smtClean="0">
                <a:solidFill>
                  <a:srgbClr val="C00000"/>
                </a:solidFill>
              </a:rPr>
              <a:t> среда обитания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Обитатели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4860032" y="2276872"/>
            <a:ext cx="4040188" cy="3951288"/>
          </a:xfrm>
        </p:spPr>
        <p:txBody>
          <a:bodyPr>
            <a:normAutofit/>
          </a:bodyPr>
          <a:lstStyle/>
          <a:p>
            <a:r>
              <a:rPr lang="ru-RU" dirty="0" smtClean="0"/>
              <a:t>Недостаток света (особенно на глубине);</a:t>
            </a:r>
          </a:p>
          <a:p>
            <a:r>
              <a:rPr lang="ru-RU" dirty="0"/>
              <a:t>п</a:t>
            </a:r>
            <a:r>
              <a:rPr lang="ru-RU" dirty="0" smtClean="0"/>
              <a:t>итательные вещества растворены в воде;</a:t>
            </a:r>
          </a:p>
          <a:p>
            <a:r>
              <a:rPr lang="ru-RU" dirty="0"/>
              <a:t>н</a:t>
            </a:r>
            <a:r>
              <a:rPr lang="ru-RU" dirty="0" smtClean="0"/>
              <a:t>едостаток кислорода;</a:t>
            </a:r>
          </a:p>
          <a:p>
            <a:r>
              <a:rPr lang="ru-RU" dirty="0"/>
              <a:t>т</a:t>
            </a:r>
            <a:r>
              <a:rPr lang="ru-RU" dirty="0" smtClean="0"/>
              <a:t>емпературные колебания;</a:t>
            </a:r>
          </a:p>
          <a:p>
            <a:r>
              <a:rPr lang="ru-RU" dirty="0"/>
              <a:t>в</a:t>
            </a:r>
            <a:r>
              <a:rPr lang="ru-RU" dirty="0" smtClean="0"/>
              <a:t>ысокое давление и плотность</a:t>
            </a:r>
          </a:p>
          <a:p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716016" y="1484784"/>
            <a:ext cx="4041775" cy="639762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Особенности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>
          <a:xfrm>
            <a:off x="-468560" y="2204864"/>
            <a:ext cx="4041775" cy="3951288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6386" name="Picture 2" descr="https://cf.ppt-online.org/files1/slide/4/4wXhx1YokGMHqOyblDfsRPdUmrAQcNT8E3SeKJjF9/slide-6.jpg"/>
          <p:cNvPicPr>
            <a:picLocks noChangeAspect="1" noChangeArrowheads="1"/>
          </p:cNvPicPr>
          <p:nvPr/>
        </p:nvPicPr>
        <p:blipFill>
          <a:blip r:embed="rId2" cstate="print"/>
          <a:srcRect t="16727"/>
          <a:stretch>
            <a:fillRect/>
          </a:stretch>
        </p:blipFill>
        <p:spPr bwMode="auto">
          <a:xfrm>
            <a:off x="251520" y="2276872"/>
            <a:ext cx="4529171" cy="3960440"/>
          </a:xfrm>
          <a:prstGeom prst="rect">
            <a:avLst/>
          </a:prstGeom>
          <a:noFill/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611560" y="58772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гидробионты</a:t>
            </a: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Почвенная </a:t>
            </a:r>
            <a:r>
              <a:rPr lang="ru-RU" sz="3600" dirty="0" smtClean="0">
                <a:solidFill>
                  <a:srgbClr val="C00000"/>
                </a:solidFill>
              </a:rPr>
              <a:t>среда обитания</a:t>
            </a:r>
            <a:endParaRPr lang="ru-RU" sz="3600" dirty="0">
              <a:solidFill>
                <a:srgbClr val="C0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Обитатели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Особенности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32040" y="2204864"/>
            <a:ext cx="4041775" cy="3951288"/>
          </a:xfrm>
        </p:spPr>
        <p:txBody>
          <a:bodyPr/>
          <a:lstStyle/>
          <a:p>
            <a:r>
              <a:rPr lang="ru-RU" dirty="0" smtClean="0"/>
              <a:t>Структура;</a:t>
            </a:r>
          </a:p>
          <a:p>
            <a:r>
              <a:rPr lang="ru-RU" dirty="0"/>
              <a:t>х</a:t>
            </a:r>
            <a:r>
              <a:rPr lang="ru-RU" dirty="0" smtClean="0"/>
              <a:t>имический состав;</a:t>
            </a:r>
          </a:p>
          <a:p>
            <a:r>
              <a:rPr lang="ru-RU" dirty="0"/>
              <a:t>в</a:t>
            </a:r>
            <a:r>
              <a:rPr lang="ru-RU" dirty="0" smtClean="0"/>
              <a:t>лажность;</a:t>
            </a:r>
          </a:p>
          <a:p>
            <a:r>
              <a:rPr lang="ru-RU" dirty="0"/>
              <a:t>о</a:t>
            </a:r>
            <a:r>
              <a:rPr lang="ru-RU" dirty="0" smtClean="0"/>
              <a:t>граниченность света;</a:t>
            </a:r>
          </a:p>
          <a:p>
            <a:r>
              <a:rPr lang="ru-RU" dirty="0"/>
              <a:t>т</a:t>
            </a:r>
            <a:r>
              <a:rPr lang="ru-RU" dirty="0" smtClean="0"/>
              <a:t>емпература без резких колебаний;</a:t>
            </a:r>
          </a:p>
          <a:p>
            <a:r>
              <a:rPr lang="ru-RU" dirty="0"/>
              <a:t>м</a:t>
            </a:r>
            <a:r>
              <a:rPr lang="ru-RU" dirty="0" smtClean="0"/>
              <a:t>ало кислорода, много углекислого газа</a:t>
            </a:r>
            <a:endParaRPr lang="ru-RU" dirty="0"/>
          </a:p>
        </p:txBody>
      </p:sp>
      <p:pic>
        <p:nvPicPr>
          <p:cNvPr id="18434" name="Picture 2" descr="https://ds02.infourok.ru/uploads/ex/04de/00050ded-39adecf3/img5.jpg"/>
          <p:cNvPicPr>
            <a:picLocks noChangeAspect="1" noChangeArrowheads="1"/>
          </p:cNvPicPr>
          <p:nvPr/>
        </p:nvPicPr>
        <p:blipFill>
          <a:blip r:embed="rId2" cstate="print"/>
          <a:srcRect t="18607"/>
          <a:stretch>
            <a:fillRect/>
          </a:stretch>
        </p:blipFill>
        <p:spPr bwMode="auto">
          <a:xfrm>
            <a:off x="395536" y="2204864"/>
            <a:ext cx="4320480" cy="3888432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3568" y="58772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3600" b="0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Заголовок 1"/>
          <p:cNvSpPr txBox="1">
            <a:spLocks/>
          </p:cNvSpPr>
          <p:nvPr/>
        </p:nvSpPr>
        <p:spPr>
          <a:xfrm>
            <a:off x="611560" y="58772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эдафобионты</a:t>
            </a:r>
            <a:endParaRPr kumimoji="0" lang="ru-RU" sz="54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dirty="0" err="1" smtClean="0">
                <a:solidFill>
                  <a:srgbClr val="C00000"/>
                </a:solidFill>
              </a:rPr>
              <a:t>Наземно</a:t>
            </a:r>
            <a:r>
              <a:rPr lang="ru-RU" sz="4900" dirty="0" smtClean="0">
                <a:solidFill>
                  <a:srgbClr val="C00000"/>
                </a:solidFill>
              </a:rPr>
              <a:t> – воздушная 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>среда обитания</a:t>
            </a:r>
            <a:endParaRPr lang="ru-RU" sz="40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 smtClean="0">
              <a:solidFill>
                <a:srgbClr val="0070C0"/>
              </a:solidFill>
            </a:endParaRPr>
          </a:p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Обитатели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55000" lnSpcReduction="20000"/>
          </a:bodyPr>
          <a:lstStyle/>
          <a:p>
            <a:endParaRPr lang="ru-RU" dirty="0" smtClean="0">
              <a:solidFill>
                <a:srgbClr val="0070C0"/>
              </a:solidFill>
            </a:endParaRPr>
          </a:p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Особенности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932040" y="2204864"/>
            <a:ext cx="4041775" cy="3951288"/>
          </a:xfrm>
        </p:spPr>
        <p:txBody>
          <a:bodyPr/>
          <a:lstStyle/>
          <a:p>
            <a:r>
              <a:rPr lang="ru-RU" dirty="0" smtClean="0"/>
              <a:t>Резкие перепады температуры;</a:t>
            </a:r>
          </a:p>
          <a:p>
            <a:r>
              <a:rPr lang="ru-RU" dirty="0"/>
              <a:t>и</a:t>
            </a:r>
            <a:r>
              <a:rPr lang="ru-RU" dirty="0" smtClean="0"/>
              <a:t>зменение давления;</a:t>
            </a:r>
          </a:p>
          <a:p>
            <a:r>
              <a:rPr lang="ru-RU" dirty="0"/>
              <a:t>н</a:t>
            </a:r>
            <a:r>
              <a:rPr lang="ru-RU" dirty="0" smtClean="0"/>
              <a:t>изкая плотность воздуха;</a:t>
            </a:r>
          </a:p>
          <a:p>
            <a:r>
              <a:rPr lang="ru-RU" dirty="0"/>
              <a:t>д</a:t>
            </a:r>
            <a:r>
              <a:rPr lang="ru-RU" dirty="0" smtClean="0"/>
              <a:t>остаток кислорода;</a:t>
            </a:r>
          </a:p>
          <a:p>
            <a:r>
              <a:rPr lang="ru-RU" dirty="0"/>
              <a:t>р</a:t>
            </a:r>
            <a:r>
              <a:rPr lang="ru-RU" dirty="0" smtClean="0"/>
              <a:t>езкое изменение влажности воздуха</a:t>
            </a:r>
            <a:endParaRPr lang="ru-RU" dirty="0"/>
          </a:p>
        </p:txBody>
      </p:sp>
      <p:pic>
        <p:nvPicPr>
          <p:cNvPr id="19458" name="Picture 2" descr="https://ds02.infourok.ru/uploads/ex/060b/000856f2-886639e3/img13.jpg"/>
          <p:cNvPicPr>
            <a:picLocks noChangeAspect="1" noChangeArrowheads="1"/>
          </p:cNvPicPr>
          <p:nvPr/>
        </p:nvPicPr>
        <p:blipFill>
          <a:blip r:embed="rId2" cstate="print"/>
          <a:srcRect t="16071"/>
          <a:stretch>
            <a:fillRect/>
          </a:stretch>
        </p:blipFill>
        <p:spPr bwMode="auto">
          <a:xfrm>
            <a:off x="467544" y="2132856"/>
            <a:ext cx="4248473" cy="3888432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467544" y="58772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1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аэробионты</a:t>
            </a: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Организменная</a:t>
            </a:r>
            <a:r>
              <a:rPr lang="ru-RU" sz="3600" dirty="0" smtClean="0">
                <a:solidFill>
                  <a:srgbClr val="C00000"/>
                </a:solidFill>
              </a:rPr>
              <a:t> среда обитания</a:t>
            </a:r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556792"/>
            <a:ext cx="4040188" cy="639762"/>
          </a:xfrm>
        </p:spPr>
        <p:txBody>
          <a:bodyPr>
            <a:normAutofit fontScale="55000" lnSpcReduction="20000"/>
          </a:bodyPr>
          <a:lstStyle/>
          <a:p>
            <a:endParaRPr lang="ru-RU" dirty="0" smtClean="0">
              <a:solidFill>
                <a:srgbClr val="0070C0"/>
              </a:solidFill>
            </a:endParaRPr>
          </a:p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Обитатели</a:t>
            </a: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55000" lnSpcReduction="20000"/>
          </a:bodyPr>
          <a:lstStyle/>
          <a:p>
            <a:pPr algn="ctr"/>
            <a:r>
              <a:rPr lang="ru-RU" dirty="0" smtClean="0">
                <a:solidFill>
                  <a:srgbClr val="0070C0"/>
                </a:solidFill>
              </a:rPr>
              <a:t>    </a:t>
            </a:r>
          </a:p>
          <a:p>
            <a:pPr algn="ctr"/>
            <a:r>
              <a:rPr lang="ru-RU" sz="4400" dirty="0" smtClean="0">
                <a:solidFill>
                  <a:srgbClr val="0070C0"/>
                </a:solidFill>
              </a:rPr>
              <a:t>Особенности</a:t>
            </a:r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175447" cy="3951288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Обилие пищи;</a:t>
            </a:r>
          </a:p>
          <a:p>
            <a:r>
              <a:rPr lang="ru-RU" dirty="0"/>
              <a:t>з</a:t>
            </a:r>
            <a:r>
              <a:rPr lang="ru-RU" dirty="0" smtClean="0"/>
              <a:t>ащита от внешних врагов;</a:t>
            </a:r>
          </a:p>
          <a:p>
            <a:r>
              <a:rPr lang="ru-RU" dirty="0"/>
              <a:t>з</a:t>
            </a:r>
            <a:r>
              <a:rPr lang="ru-RU" dirty="0" smtClean="0"/>
              <a:t>ащищенность от неблагоприятных внешних  факторов;</a:t>
            </a:r>
          </a:p>
          <a:p>
            <a:r>
              <a:rPr lang="ru-RU" dirty="0"/>
              <a:t>а</a:t>
            </a:r>
            <a:r>
              <a:rPr lang="ru-RU" dirty="0" smtClean="0"/>
              <a:t>ктивное сопротивление организма хозяина;</a:t>
            </a:r>
          </a:p>
          <a:p>
            <a:pPr>
              <a:spcBef>
                <a:spcPts val="0"/>
              </a:spcBef>
            </a:pPr>
            <a:r>
              <a:rPr lang="ru-RU" dirty="0"/>
              <a:t>о</a:t>
            </a:r>
            <a:r>
              <a:rPr lang="ru-RU" dirty="0" smtClean="0"/>
              <a:t>тносительно постоянные условия для существования:</a:t>
            </a:r>
          </a:p>
          <a:p>
            <a:pPr>
              <a:spcBef>
                <a:spcPts val="0"/>
              </a:spcBef>
              <a:buNone/>
            </a:pPr>
            <a:r>
              <a:rPr lang="ru-RU" dirty="0"/>
              <a:t> </a:t>
            </a:r>
            <a:r>
              <a:rPr lang="ru-RU" dirty="0" smtClean="0"/>
              <a:t>     температура, влажность, содержание минеральных и органических веществ</a:t>
            </a:r>
            <a:endParaRPr lang="ru-RU" dirty="0"/>
          </a:p>
        </p:txBody>
      </p:sp>
      <p:pic>
        <p:nvPicPr>
          <p:cNvPr id="20482" name="Picture 2" descr="https://fs03.metod-kopilka.ru/images/doc/72/73568/img13.jpg"/>
          <p:cNvPicPr>
            <a:picLocks noChangeAspect="1" noChangeArrowheads="1"/>
          </p:cNvPicPr>
          <p:nvPr/>
        </p:nvPicPr>
        <p:blipFill>
          <a:blip r:embed="rId2" cstate="print"/>
          <a:srcRect l="10443" t="12100"/>
          <a:stretch>
            <a:fillRect/>
          </a:stretch>
        </p:blipFill>
        <p:spPr bwMode="auto">
          <a:xfrm>
            <a:off x="539552" y="2204864"/>
            <a:ext cx="3705132" cy="3600400"/>
          </a:xfrm>
          <a:prstGeom prst="rect">
            <a:avLst/>
          </a:prstGeom>
          <a:noFill/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683568" y="5805264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0" i="1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эндобионты</a:t>
            </a:r>
            <a:endParaRPr kumimoji="0" lang="ru-RU" sz="5400" b="0" i="1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ctrTitle"/>
          </p:nvPr>
        </p:nvSpPr>
        <p:spPr>
          <a:xfrm>
            <a:off x="755576" y="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Экологические факторы-</a:t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8" name="Подзаголовок 7"/>
          <p:cNvSpPr>
            <a:spLocks noGrp="1"/>
          </p:cNvSpPr>
          <p:nvPr>
            <p:ph type="subTitle" idx="1"/>
          </p:nvPr>
        </p:nvSpPr>
        <p:spPr>
          <a:xfrm>
            <a:off x="323528" y="620688"/>
            <a:ext cx="8496944" cy="1752600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/>
                </a:solidFill>
              </a:rPr>
              <a:t>условия среды обитания, оказывающее воздействие на организм. Среда включает в себя все тела и явления, с которыми организм находится в прямых или косвенных отношениях</a:t>
            </a:r>
            <a:endParaRPr lang="ru-RU" sz="2400" dirty="0"/>
          </a:p>
        </p:txBody>
      </p:sp>
      <p:sp>
        <p:nvSpPr>
          <p:cNvPr id="9" name="Подзаголовок 7"/>
          <p:cNvSpPr txBox="1">
            <a:spLocks/>
          </p:cNvSpPr>
          <p:nvPr/>
        </p:nvSpPr>
        <p:spPr>
          <a:xfrm>
            <a:off x="1475656" y="908720"/>
            <a:ext cx="6400800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0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1506" name="Picture 2" descr="http://900igr.net/up/datas/227447/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276872"/>
            <a:ext cx="9144000" cy="458112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https://ds02.infourok.ru/uploads/ex/00ad/00004ecc-e14812c2/1/640/img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dirty="0" smtClean="0">
                <a:solidFill>
                  <a:srgbClr val="C00000"/>
                </a:solidFill>
              </a:rPr>
              <a:t>Воздействие </a:t>
            </a:r>
            <a:r>
              <a:rPr lang="ru-RU" sz="4000" dirty="0" smtClean="0">
                <a:solidFill>
                  <a:srgbClr val="C00000"/>
                </a:solidFill>
              </a:rPr>
              <a:t>экологических факторов</a:t>
            </a:r>
            <a:endParaRPr lang="ru-RU" sz="4000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618856" cy="4525963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Ограничи</a:t>
            </a:r>
            <a:r>
              <a:rPr lang="ru-RU" dirty="0" smtClean="0"/>
              <a:t>вающее</a:t>
            </a:r>
          </a:p>
          <a:p>
            <a:pPr>
              <a:buNone/>
            </a:pPr>
            <a:r>
              <a:rPr lang="ru-RU" sz="2100" dirty="0" smtClean="0"/>
              <a:t>      (делают невозможным существования в данных условиях);</a:t>
            </a:r>
          </a:p>
          <a:p>
            <a:r>
              <a:rPr lang="ru-RU" dirty="0" smtClean="0"/>
              <a:t>раздражающее </a:t>
            </a:r>
            <a:r>
              <a:rPr lang="ru-RU" sz="2100" dirty="0" smtClean="0"/>
              <a:t>(вызывают биохимические и физиологические адаптации);</a:t>
            </a:r>
          </a:p>
          <a:p>
            <a:r>
              <a:rPr lang="ru-RU" dirty="0" smtClean="0"/>
              <a:t>м</a:t>
            </a:r>
            <a:r>
              <a:rPr lang="ru-RU" dirty="0" smtClean="0"/>
              <a:t>одифицирующее </a:t>
            </a:r>
            <a:r>
              <a:rPr lang="ru-RU" sz="1900" dirty="0" smtClean="0"/>
              <a:t>(вызывают морфологические и анатомические изменения организмов);</a:t>
            </a:r>
          </a:p>
          <a:p>
            <a:r>
              <a:rPr lang="ru-RU" dirty="0" smtClean="0"/>
              <a:t>сигнальное </a:t>
            </a:r>
            <a:r>
              <a:rPr lang="ru-RU" sz="1900" dirty="0" smtClean="0"/>
              <a:t>(информируют об изменениях других факторов среды)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5580112" y="1700808"/>
            <a:ext cx="3106688" cy="4425355"/>
          </a:xfrm>
        </p:spPr>
        <p:txBody>
          <a:bodyPr>
            <a:normAutofit lnSpcReduction="10000"/>
          </a:bodyPr>
          <a:lstStyle/>
          <a:p>
            <a:endParaRPr lang="ru-RU" dirty="0"/>
          </a:p>
        </p:txBody>
      </p:sp>
      <p:pic>
        <p:nvPicPr>
          <p:cNvPr id="25602" name="Picture 2" descr="https://cf.ppt-online.org/files/slide/t/ts3Zi2gbKIP09oCBJvMXRUkdmOhlzQyWwT7EqH/slide-10.jpg"/>
          <p:cNvPicPr>
            <a:picLocks noChangeAspect="1" noChangeArrowheads="1"/>
          </p:cNvPicPr>
          <p:nvPr/>
        </p:nvPicPr>
        <p:blipFill>
          <a:blip r:embed="rId2" cstate="print"/>
          <a:srcRect l="52589" t="55316" r="3115" b="3855"/>
          <a:stretch>
            <a:fillRect/>
          </a:stretch>
        </p:blipFill>
        <p:spPr bwMode="auto">
          <a:xfrm>
            <a:off x="5004048" y="1772816"/>
            <a:ext cx="3960440" cy="41044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r>
              <a:rPr lang="ru-RU" sz="4000" dirty="0" smtClean="0">
                <a:solidFill>
                  <a:srgbClr val="C00000"/>
                </a:solidFill>
              </a:rPr>
              <a:t>Использованные </a:t>
            </a:r>
            <a:r>
              <a:rPr lang="ru-RU" sz="4000" dirty="0" smtClean="0">
                <a:solidFill>
                  <a:srgbClr val="C00000"/>
                </a:solidFill>
              </a:rPr>
              <a:t>Интернет - ресурсы</a:t>
            </a:r>
            <a:r>
              <a:rPr lang="ru-RU" dirty="0" smtClean="0">
                <a:solidFill>
                  <a:srgbClr val="C00000"/>
                </a:solidFill>
              </a:rPr>
              <a:t/>
            </a:r>
            <a:br>
              <a:rPr lang="ru-RU" dirty="0" smtClean="0">
                <a:solidFill>
                  <a:srgbClr val="C0000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8" indent="0" algn="just"/>
            <a:r>
              <a:rPr lang="ru-RU" dirty="0" smtClean="0"/>
              <a:t> </a:t>
            </a:r>
            <a:r>
              <a:rPr lang="en-US" sz="2400" dirty="0" smtClean="0"/>
              <a:t>https</a:t>
            </a:r>
            <a:r>
              <a:rPr lang="en-US" sz="2400" dirty="0" smtClean="0"/>
              <a:t>://may.alleng.org/d/ecol/ecol94.htm</a:t>
            </a:r>
            <a:r>
              <a:rPr lang="ru-RU" sz="2400" dirty="0" smtClean="0"/>
              <a:t> Экологические основы природопользования. </a:t>
            </a:r>
            <a:r>
              <a:rPr lang="ru-RU" sz="2400" i="1" dirty="0" smtClean="0"/>
              <a:t>Константинов В.М</a:t>
            </a:r>
          </a:p>
          <a:p>
            <a:pPr marL="0" lvl="8" indent="0" algn="just"/>
            <a:r>
              <a:rPr lang="ru-RU" sz="2400" i="1" dirty="0" smtClean="0"/>
              <a:t> </a:t>
            </a:r>
            <a:r>
              <a:rPr lang="en-US" sz="2400" dirty="0" smtClean="0"/>
              <a:t>https</a:t>
            </a:r>
            <a:r>
              <a:rPr lang="en-US" sz="2400" dirty="0" smtClean="0"/>
              <a:t>://obuchalka.org/2015021782563/ekologiya-vlasova-o-s-2014.html</a:t>
            </a:r>
            <a:r>
              <a:rPr lang="ru-RU" sz="2400" dirty="0" smtClean="0"/>
              <a:t> Экология, Власова О.С., </a:t>
            </a:r>
            <a:r>
              <a:rPr lang="ru-RU" sz="2400" dirty="0" smtClean="0"/>
              <a:t>2014</a:t>
            </a:r>
          </a:p>
          <a:p>
            <a:pPr marL="0" lvl="8" indent="0" algn="just"/>
            <a:r>
              <a:rPr lang="ru-RU" sz="2400" dirty="0" smtClean="0"/>
              <a:t> </a:t>
            </a:r>
            <a:r>
              <a:rPr lang="en-US" sz="2400" dirty="0" smtClean="0"/>
              <a:t>https://obuchalka.org/2012112268205/osnovi-ekologii-10-11-klass-chernova-n-m-2002.html</a:t>
            </a:r>
            <a:r>
              <a:rPr lang="ru-RU" sz="2400" dirty="0" smtClean="0"/>
              <a:t> Основы экологии, 10-11 класс, Чернова Н.М., </a:t>
            </a:r>
            <a:r>
              <a:rPr lang="ru-RU" sz="2400" dirty="0" smtClean="0"/>
              <a:t>2002</a:t>
            </a:r>
          </a:p>
          <a:p>
            <a:pPr marL="0" lvl="8" indent="0"/>
            <a:r>
              <a:rPr lang="ru-RU" sz="2400" dirty="0" smtClean="0"/>
              <a:t> </a:t>
            </a:r>
            <a:r>
              <a:rPr lang="en-US" sz="2400" u="sng" dirty="0" smtClean="0">
                <a:hlinkClick r:id="rId2"/>
              </a:rPr>
              <a:t>http</a:t>
            </a:r>
            <a:r>
              <a:rPr lang="ru-RU" sz="2400" u="sng" dirty="0" smtClean="0">
                <a:hlinkClick r:id="rId2"/>
              </a:rPr>
              <a:t>://</a:t>
            </a:r>
            <a:r>
              <a:rPr lang="en-US" sz="2400" u="sng" dirty="0" smtClean="0">
                <a:hlinkClick r:id="rId2"/>
              </a:rPr>
              <a:t>www</a:t>
            </a:r>
            <a:r>
              <a:rPr lang="ru-RU" sz="2400" u="sng" dirty="0" smtClean="0">
                <a:hlinkClick r:id="rId2"/>
              </a:rPr>
              <a:t>.</a:t>
            </a:r>
            <a:r>
              <a:rPr lang="en-US" sz="2400" u="sng" dirty="0" err="1" smtClean="0">
                <a:hlinkClick r:id="rId2"/>
              </a:rPr>
              <a:t>businesseco</a:t>
            </a:r>
            <a:r>
              <a:rPr lang="ru-RU" sz="2400" u="sng" dirty="0" smtClean="0">
                <a:hlinkClick r:id="rId2"/>
              </a:rPr>
              <a:t>.</a:t>
            </a:r>
            <a:r>
              <a:rPr lang="en-US" sz="2400" u="sng" dirty="0" err="1" smtClean="0">
                <a:hlinkClick r:id="rId2"/>
              </a:rPr>
              <a:t>ru</a:t>
            </a:r>
            <a:r>
              <a:rPr lang="ru-RU" sz="2400" dirty="0" smtClean="0"/>
              <a:t>  «</a:t>
            </a:r>
            <a:r>
              <a:rPr lang="ru-RU" sz="2400" dirty="0" err="1" smtClean="0"/>
              <a:t>ЭкоРусь</a:t>
            </a:r>
            <a:r>
              <a:rPr lang="ru-RU" sz="2400" dirty="0" smtClean="0"/>
              <a:t>»  Информационно-экологический сайт</a:t>
            </a:r>
          </a:p>
          <a:p>
            <a:pPr marL="0" lvl="8" indent="0" algn="just">
              <a:buNone/>
            </a:pPr>
            <a:endParaRPr lang="ru-RU" dirty="0" smtClean="0"/>
          </a:p>
          <a:p>
            <a:pPr marL="268288" lvl="8" indent="0" algn="just">
              <a:buNone/>
            </a:pP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slow">
    <p:pull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203</Words>
  <Application>Microsoft Office PowerPoint</Application>
  <PresentationFormat>Экран (4:3)</PresentationFormat>
  <Paragraphs>57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СРЕДЫ ОБИТАНИЯ.  ЭКОЛОГИЧЕСКИЕ ФАКТОРЫ</vt:lpstr>
      <vt:lpstr>Среда обитания-  совокупность условий жизни  организма</vt:lpstr>
      <vt:lpstr>Водная среда обитания</vt:lpstr>
      <vt:lpstr>Почвенная среда обитания</vt:lpstr>
      <vt:lpstr>Наземно – воздушная  среда обитания</vt:lpstr>
      <vt:lpstr>Организменная среда обитания</vt:lpstr>
      <vt:lpstr>Экологические факторы- </vt:lpstr>
      <vt:lpstr>Слайд 8</vt:lpstr>
      <vt:lpstr>Воздействие экологических факторов</vt:lpstr>
      <vt:lpstr> Использованные Интернет - ресурсы 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HP</dc:creator>
  <cp:lastModifiedBy>HP</cp:lastModifiedBy>
  <cp:revision>47</cp:revision>
  <dcterms:created xsi:type="dcterms:W3CDTF">2020-06-09T12:07:06Z</dcterms:created>
  <dcterms:modified xsi:type="dcterms:W3CDTF">2020-06-10T13:12:32Z</dcterms:modified>
</cp:coreProperties>
</file>