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77" r:id="rId3"/>
    <p:sldId id="257" r:id="rId4"/>
    <p:sldId id="282" r:id="rId5"/>
    <p:sldId id="275" r:id="rId6"/>
    <p:sldId id="279" r:id="rId7"/>
    <p:sldId id="283" r:id="rId8"/>
    <p:sldId id="284" r:id="rId9"/>
    <p:sldId id="264" r:id="rId10"/>
    <p:sldId id="269" r:id="rId11"/>
    <p:sldId id="268" r:id="rId12"/>
    <p:sldId id="270" r:id="rId13"/>
    <p:sldId id="278" r:id="rId14"/>
    <p:sldId id="267" r:id="rId15"/>
    <p:sldId id="281" r:id="rId16"/>
    <p:sldId id="272" r:id="rId17"/>
    <p:sldId id="274" r:id="rId1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116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9906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492" y="2404534"/>
            <a:ext cx="63106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492" y="4050834"/>
            <a:ext cx="63106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96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93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2700868"/>
            <a:ext cx="6984793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43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335" y="2160589"/>
            <a:ext cx="3399528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600" y="2160590"/>
            <a:ext cx="3399528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66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043" y="2160983"/>
            <a:ext cx="34008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43" y="2737246"/>
            <a:ext cx="3400819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4311" y="2160983"/>
            <a:ext cx="340081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4312" y="2737246"/>
            <a:ext cx="3400814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5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46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90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1498604"/>
            <a:ext cx="3131804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875" y="514925"/>
            <a:ext cx="3667252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2777069"/>
            <a:ext cx="313180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2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4800600"/>
            <a:ext cx="698479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334" y="609600"/>
            <a:ext cx="6984793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5367338"/>
            <a:ext cx="6984792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8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609600"/>
            <a:ext cx="6984793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85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9988" y="3632200"/>
            <a:ext cx="586992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7705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1931988"/>
            <a:ext cx="6984793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685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2982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2" y="609600"/>
            <a:ext cx="697791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325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614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3735" y="609600"/>
            <a:ext cx="1060104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0335" y="609600"/>
            <a:ext cx="5736372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23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9906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4" y="2160590"/>
            <a:ext cx="6984793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4171" y="6041363"/>
            <a:ext cx="74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78BCF-F71C-4E44-9DFD-325DA9785022}" type="datetimeFigureOut">
              <a:rPr lang="ru-RU" smtClean="0"/>
              <a:pPr/>
              <a:t>16.03.2022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0334" y="6041363"/>
            <a:ext cx="5116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9914" y="6041363"/>
            <a:ext cx="555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1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0_47d18_7ed078be_L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://st03.kakprosto.ru/images/article/2014/7/31/1_53f247510954753f2475109584.jpg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videoplayback%20(8).mp4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st02.kakprosto.ru/images/article/2011/7/26/1_5254fc6eb5dec5254fc6eb5e2b.jpg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s://im0-tub-ru.yandex.net/i?id=8490b527cabe21b802b2c45e1f530202&amp;n=33&amp;h=215&amp;w=3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158" y="2749460"/>
            <a:ext cx="3491346" cy="2826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77091" y="1448898"/>
            <a:ext cx="6933606" cy="13082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ИССЛЕДОВАНИЕ НЕНЬЮТОНОВСКОЙ ЖИДКОСТИ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586557" y="5599056"/>
            <a:ext cx="4752108" cy="1096899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КГКОУ КВСОШ № 8 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Красноярск 2021 год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6069" y="3890691"/>
            <a:ext cx="497378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Monotype Corsiva" panose="03010101010201010101" pitchFamily="66" charset="0"/>
              </a:rPr>
              <a:t>Урочный проект  по физике</a:t>
            </a:r>
          </a:p>
          <a:p>
            <a:pPr algn="ctr"/>
            <a:r>
              <a:rPr lang="ru-RU" sz="2800" b="1" dirty="0" smtClean="0">
                <a:latin typeface="Monotype Corsiva" panose="03010101010201010101" pitchFamily="66" charset="0"/>
              </a:rPr>
              <a:t>Учитель физики Рябцева С.Н.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122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506" y="736922"/>
            <a:ext cx="6984793" cy="13208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Проблемный вопрос: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357" y="1894373"/>
            <a:ext cx="7485302" cy="3880773"/>
          </a:xfrm>
        </p:spPr>
        <p:txBody>
          <a:bodyPr/>
          <a:lstStyle/>
          <a:p>
            <a:pPr marL="0" indent="0" algn="ctr">
              <a:buNone/>
            </a:pPr>
            <a:endParaRPr lang="ru-RU" sz="4800" b="1" dirty="0" smtClean="0">
              <a:solidFill>
                <a:schemeClr val="tx1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7200" b="1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А все ли жидкости жидкие?</a:t>
            </a:r>
            <a:endParaRPr lang="ru-RU" sz="7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81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9250" y="1297053"/>
            <a:ext cx="7966648" cy="242751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5FCBEF">
                    <a:lumMod val="50000"/>
                  </a:srgbClr>
                </a:solidFill>
                <a:latin typeface="Monotype Corsiva" panose="03010101010201010101" pitchFamily="66" charset="0"/>
              </a:rPr>
              <a:t/>
            </a:r>
            <a:br>
              <a:rPr lang="ru-RU" b="1" dirty="0" smtClean="0">
                <a:solidFill>
                  <a:srgbClr val="5FCBEF">
                    <a:lumMod val="50000"/>
                  </a:srgbClr>
                </a:solidFill>
                <a:latin typeface="Monotype Corsiva" panose="03010101010201010101" pitchFamily="66" charset="0"/>
              </a:rPr>
            </a:br>
            <a:r>
              <a:rPr lang="ru-RU" sz="6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Изучить </a:t>
            </a:r>
            <a:r>
              <a:rPr lang="ru-RU" sz="6000" dirty="0">
                <a:solidFill>
                  <a:schemeClr val="tx1"/>
                </a:solidFill>
                <a:latin typeface="Monotype Corsiva" panose="03010101010201010101" pitchFamily="66" charset="0"/>
              </a:rPr>
              <a:t>свойства неньютоновской </a:t>
            </a:r>
            <a:r>
              <a:rPr lang="ru-RU" sz="6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жидкости и получить их экспериментальным путем.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43697" y="595821"/>
            <a:ext cx="698479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onotype Corsiva" panose="03010101010201010101" pitchFamily="66" charset="0"/>
                <a:ea typeface="+mj-ea"/>
                <a:cs typeface="Times New Roman" panose="02020603050405020304" pitchFamily="18" charset="0"/>
              </a:rPr>
              <a:t>Цель проекта: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4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6135" y="324091"/>
            <a:ext cx="883148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Задачи исследования: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3600" dirty="0" smtClean="0">
                <a:latin typeface="Monotype Corsiva" panose="03010101010201010101" pitchFamily="66" charset="0"/>
              </a:rPr>
              <a:t>1. </a:t>
            </a:r>
            <a:r>
              <a:rPr lang="ru-RU" sz="4400" dirty="0" smtClean="0">
                <a:latin typeface="Monotype Corsiva" panose="03010101010201010101" pitchFamily="66" charset="0"/>
              </a:rPr>
              <a:t>Узнать, какими свойствами обладает неньютоновская жидкость.</a:t>
            </a:r>
            <a:br>
              <a:rPr lang="ru-RU" sz="4400" dirty="0" smtClean="0">
                <a:latin typeface="Monotype Corsiva" panose="03010101010201010101" pitchFamily="66" charset="0"/>
              </a:rPr>
            </a:br>
            <a:r>
              <a:rPr lang="ru-RU" sz="4400" dirty="0" smtClean="0">
                <a:latin typeface="Monotype Corsiva" panose="03010101010201010101" pitchFamily="66" charset="0"/>
              </a:rPr>
              <a:t>2. Создать неньютоновскую жидкость </a:t>
            </a:r>
          </a:p>
          <a:p>
            <a:r>
              <a:rPr lang="ru-RU" sz="4400" dirty="0" smtClean="0">
                <a:latin typeface="Monotype Corsiva" panose="03010101010201010101" pitchFamily="66" charset="0"/>
              </a:rPr>
              <a:t>и провести с ней опыты.</a:t>
            </a:r>
            <a:br>
              <a:rPr lang="ru-RU" sz="4400" dirty="0" smtClean="0">
                <a:latin typeface="Monotype Corsiva" panose="03010101010201010101" pitchFamily="66" charset="0"/>
              </a:rPr>
            </a:br>
            <a:r>
              <a:rPr lang="ru-RU" sz="4400" dirty="0" smtClean="0">
                <a:latin typeface="Monotype Corsiva" panose="03010101010201010101" pitchFamily="66" charset="0"/>
              </a:rPr>
              <a:t>3. Определить область применимости неньютоновской жидкости.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459" y="452846"/>
            <a:ext cx="7431072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Актуальность</a:t>
            </a: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 </a:t>
            </a:r>
            <a: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  <a:t>исследования заключается в том, что </a:t>
            </a: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в мире  очень много жидкостей, которые  нас окружают. 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И  нам важно знать все  виды  этих жидкостей и их свойства, в том числе и неньютоновская жидкость. 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Может, за ней будущее? 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	</a:t>
            </a:r>
            <a:b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700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sz="2700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11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672" y="585127"/>
            <a:ext cx="698479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Гипотеза: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53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Предположим, </a:t>
            </a:r>
            <a:r>
              <a:rPr lang="ru-RU" sz="5300" dirty="0">
                <a:solidFill>
                  <a:schemeClr val="tx1"/>
                </a:solidFill>
                <a:latin typeface="Monotype Corsiva" panose="03010101010201010101" pitchFamily="66" charset="0"/>
              </a:rPr>
              <a:t>что неньютоновская </a:t>
            </a:r>
            <a:r>
              <a:rPr lang="ru-RU" sz="53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жидкость</a:t>
            </a:r>
            <a:r>
              <a:rPr lang="ru-RU" sz="5300" dirty="0">
                <a:solidFill>
                  <a:schemeClr val="tx1"/>
                </a:solidFill>
                <a:latin typeface="Monotype Corsiva" panose="03010101010201010101" pitchFamily="66" charset="0"/>
              </a:rPr>
              <a:t>, это смесь, которая </a:t>
            </a:r>
            <a:r>
              <a:rPr lang="ru-RU" sz="53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обладает</a:t>
            </a:r>
            <a:r>
              <a:rPr lang="ru-RU" sz="5300" dirty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5300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«особыми» </a:t>
            </a:r>
            <a:r>
              <a:rPr lang="ru-RU" sz="53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свойствами.</a:t>
            </a:r>
            <a:br>
              <a:rPr lang="ru-RU" sz="53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sz="53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Она может быть, как в жидком так  и в </a:t>
            </a:r>
            <a:r>
              <a:rPr lang="ru-RU" sz="5300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твердом</a:t>
            </a:r>
            <a:r>
              <a:rPr lang="ru-RU" sz="53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состоянии.</a:t>
            </a:r>
            <a:r>
              <a:rPr lang="ru-RU" sz="5300" dirty="0"/>
              <a:t/>
            </a:r>
            <a:br>
              <a:rPr lang="ru-RU" sz="5300" dirty="0"/>
            </a:br>
            <a:endParaRPr lang="ru-RU" sz="5300" dirty="0"/>
          </a:p>
        </p:txBody>
      </p:sp>
    </p:spTree>
    <p:extLst>
      <p:ext uri="{BB962C8B-B14F-4D97-AF65-F5344CB8AC3E}">
        <p14:creationId xmlns:p14="http://schemas.microsoft.com/office/powerpoint/2010/main" val="164295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Проект_Неньютон.жидкость_март 2022г\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2909"/>
            <a:ext cx="9906000" cy="706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33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Проект_Неньютон.жидкость_март 2022г\img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7493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31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47d18_7ed078be_L.jpg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65" y="1759527"/>
            <a:ext cx="6908990" cy="47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0837" y="204788"/>
            <a:ext cx="9171708" cy="13382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Исследовательская </a:t>
            </a:r>
            <a:r>
              <a:rPr lang="ru-RU" sz="4900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часть.  </a:t>
            </a:r>
            <a:r>
              <a:rPr lang="ru-RU" sz="4900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sz="4900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sz="49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 </a:t>
            </a:r>
            <a:r>
              <a:rPr lang="ru-RU" sz="4900" b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Приготовление </a:t>
            </a:r>
            <a:r>
              <a:rPr lang="ru-RU" sz="49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крахмального раствора.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0001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u6.ggkeit.proffi95.ru/upload/video/thumbs/medium/2014/02/21/voda-krahmal-nenyutonovskaja-zhidkost1392996988-5307727c5a2a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25" y="1161086"/>
            <a:ext cx="2927504" cy="2235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http://www.3porosenka.ru/uploads/8/0/808ea57fe6655e97c3d832b7756b598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954" y="4599629"/>
            <a:ext cx="3592202" cy="2050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http://bashny.net/uploads/images/00/00/45/2014/04/03/674dbb73c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93" y="4599629"/>
            <a:ext cx="3574472" cy="2050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463637" y="3782100"/>
            <a:ext cx="23599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Monotype Corsiva" panose="03010101010201010101" pitchFamily="66" charset="0"/>
              </a:rPr>
              <a:t>Опыт №2</a:t>
            </a:r>
            <a:endParaRPr lang="ru-RU" sz="4400" b="1" dirty="0">
              <a:latin typeface="Monotype Corsiva" panose="03010101010201010101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75025" y="129961"/>
            <a:ext cx="23599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Monotype Corsiva" panose="03010101010201010101" pitchFamily="66" charset="0"/>
              </a:rPr>
              <a:t>Опыт №1</a:t>
            </a:r>
            <a:endParaRPr lang="ru-RU" sz="4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14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054" y="906750"/>
            <a:ext cx="2937570" cy="22596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3" y="906750"/>
            <a:ext cx="2588167" cy="225966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71" y="897215"/>
            <a:ext cx="2261061" cy="22596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704" y="3867812"/>
            <a:ext cx="2769552" cy="23240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" y="3786789"/>
            <a:ext cx="2103120" cy="2433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7285" y="128588"/>
            <a:ext cx="74671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Примеры неньютоновской жидкости 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86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456\Desktop\71062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1336" y="3220637"/>
            <a:ext cx="2265763" cy="2265763"/>
          </a:xfrm>
          <a:prstGeom prst="rect">
            <a:avLst/>
          </a:prstGeom>
          <a:noFill/>
        </p:spPr>
      </p:pic>
      <p:pic>
        <p:nvPicPr>
          <p:cNvPr id="2052" name="Picture 4" descr="C:\Users\456\Desktop\mgid_arc_content_kc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983" y="3840914"/>
            <a:ext cx="2456782" cy="1842587"/>
          </a:xfrm>
          <a:prstGeom prst="rect">
            <a:avLst/>
          </a:prstGeom>
          <a:noFill/>
        </p:spPr>
      </p:pic>
      <p:pic>
        <p:nvPicPr>
          <p:cNvPr id="2054" name="Picture 6" descr="C:\Users\456\Desktop\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7564" y="4239985"/>
            <a:ext cx="2618015" cy="261801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2878" y="1134319"/>
            <a:ext cx="845183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3600" b="1" dirty="0" err="1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Слайм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(англ. </a:t>
            </a:r>
            <a:r>
              <a:rPr lang="ru-RU" sz="3600" dirty="0" err="1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Slime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"слизь"), лизун </a:t>
            </a: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-игрушка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600" dirty="0" smtClean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endParaRPr lang="ru-RU" sz="3600" dirty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впервые 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выпущенная компанией </a:t>
            </a:r>
            <a:r>
              <a:rPr lang="ru-RU" sz="3600" dirty="0" err="1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Mattel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1976 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Состоит 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вязкого желеобразного </a:t>
            </a: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материала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600" dirty="0" smtClean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endParaRPr lang="ru-RU" sz="3600" dirty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обладающего 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свойствами </a:t>
            </a:r>
            <a:endParaRPr lang="ru-RU" sz="3600" dirty="0" smtClean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endParaRPr lang="ru-RU" sz="3600" dirty="0" smtClean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3600" dirty="0" smtClean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неньютоновской 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жидкости.</a:t>
            </a:r>
            <a:endParaRPr lang="ru-RU" sz="3600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5032" y="200192"/>
            <a:ext cx="7164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Применение неньютоновских жидкостей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21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460" y="276983"/>
            <a:ext cx="6984793" cy="1320800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Кошмар </a:t>
            </a: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зыбучих песков.</a:t>
            </a: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Болото </a:t>
            </a: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- неньютоновская жидкость.</a:t>
            </a: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Кровь </a:t>
            </a: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– неньютоновская жидкость.</a:t>
            </a:r>
            <a:r>
              <a:rPr lang="ru-RU" sz="32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/>
            </a:r>
            <a:br>
              <a:rPr lang="ru-RU" sz="32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27" y="937383"/>
            <a:ext cx="2132215" cy="1454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27" y="2872765"/>
            <a:ext cx="1951696" cy="1600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Что такое вязкость крови">
            <a:hlinkClick r:id="rId4" tooltip="&quot;Что такое вязкость крови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824" y="5240740"/>
            <a:ext cx="1924334" cy="1617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4677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325" y="682907"/>
            <a:ext cx="64321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«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Жидкий»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бронежилет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539" y="1455831"/>
            <a:ext cx="76184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Новый тип бронежилета создали специалисты из британской компании BAE </a:t>
            </a:r>
            <a:r>
              <a:rPr lang="ru-RU" sz="2800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Systems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. Они предложили использовать </a:t>
            </a:r>
            <a:r>
              <a:rPr lang="ru-RU" sz="2800" b="1" u="sng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особую жидкую 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субстанцию, которая будет заполнять пространство между слоями </a:t>
            </a:r>
            <a:r>
              <a:rPr lang="ru-RU" sz="2800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кевлара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. Жидкость будет гасить удар, распределяя импульс по всему бронежилету.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47" y="4112140"/>
            <a:ext cx="4951189" cy="2745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97711" y="269640"/>
            <a:ext cx="7164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Применение неньютоновских жидкостей</a:t>
            </a: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7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357" y="146613"/>
            <a:ext cx="6984793" cy="13208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Ответим на вопрос: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8208" y="1003122"/>
            <a:ext cx="7485302" cy="3880773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Может </a:t>
            </a:r>
            <a:r>
              <a:rPr lang="ru-RU" sz="4800" b="1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ли </a:t>
            </a:r>
            <a:r>
              <a:rPr lang="ru-RU" sz="4800" b="1" dirty="0" smtClean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человек ходить по поверхности какой либо жидкости ?</a:t>
            </a:r>
            <a:endParaRPr lang="ru-RU" sz="4800" b="1" dirty="0"/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file"/>
          </p:cNvPr>
          <p:cNvSpPr/>
          <p:nvPr/>
        </p:nvSpPr>
        <p:spPr>
          <a:xfrm>
            <a:off x="550334" y="6373091"/>
            <a:ext cx="609600" cy="3186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40.media.tumblr.com/87b7a909e8207f86360de08fe1232c4f/tumblr_nfyjmqxsJR1r3p4jxo1_128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59" y="3461657"/>
            <a:ext cx="4574912" cy="3043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42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2-tub-ru.yandex.net/i?id=6d82fb79b4badaa3c605028ea33a1f8d&amp;n=33&amp;h=215&amp;w=28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71" y="3940340"/>
            <a:ext cx="2616586" cy="2210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Как сделать ферромагнитную жидкость">
            <a:hlinkClick r:id="rId3" tooltip="&quot;Как сделать ферромагнитную жидкость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34" y="3938069"/>
            <a:ext cx="2537495" cy="2157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24415" y="178415"/>
            <a:ext cx="7632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Спасибо за внимание!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074" name="Picture 2" descr="C:\Users\456\Desktop\735001_gallery.worl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67639" y="3995057"/>
            <a:ext cx="2756480" cy="211182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3075" name="Picture 3" descr="C:\Users\456\Desktop\maxresdefault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13858" y="1141474"/>
            <a:ext cx="4484443" cy="2522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54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926" y="224368"/>
            <a:ext cx="6335316" cy="909108"/>
          </a:xfrm>
        </p:spPr>
        <p:txBody>
          <a:bodyPr>
            <a:normAutofit/>
          </a:bodyPr>
          <a:lstStyle/>
          <a:p>
            <a:pPr fontAlgn="base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Библиографический список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6160" y="1219200"/>
            <a:ext cx="7419541" cy="4867275"/>
          </a:xfrm>
        </p:spPr>
        <p:txBody>
          <a:bodyPr>
            <a:normAutofit fontScale="92500" lnSpcReduction="20000"/>
          </a:bodyPr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1. Википедия — свободная энциклопедия (http://ru.wikipedia.org</a:t>
            </a:r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)</a:t>
            </a:r>
            <a:endParaRPr lang="ru-RU" sz="22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2. </a:t>
            </a:r>
            <a:r>
              <a:rPr lang="ru-RU" sz="2200" dirty="0" err="1" smtClean="0">
                <a:solidFill>
                  <a:schemeClr val="tx1"/>
                </a:solidFill>
                <a:latin typeface="Monotype Corsiva" panose="03010101010201010101" pitchFamily="66" charset="0"/>
              </a:rPr>
              <a:t>А.В.Перышкин</a:t>
            </a:r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. 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Физика 7 класс, Дрофа, Москва      2015г</a:t>
            </a:r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.</a:t>
            </a:r>
            <a:endParaRPr lang="ru-RU" sz="22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3. Детская энциклопедия для среднего и старшего возраста, т.3 Вещество и энергия, – 3-е </a:t>
            </a:r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изд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., М.: Педагогика,    2010г.                        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4 . Уокер Дж. Физический фейерверк: - 2-е изд. </a:t>
            </a:r>
            <a:r>
              <a:rPr lang="ru-RU" sz="2200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Пер.с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 англ./ Под ред. </a:t>
            </a:r>
            <a:r>
              <a:rPr lang="ru-RU" sz="2200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И.Ш.Слободецкого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. – </a:t>
            </a:r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М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.: Мир, 1998.  </a:t>
            </a:r>
          </a:p>
          <a:p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5. </a:t>
            </a:r>
            <a:r>
              <a:rPr lang="ru-RU" sz="2200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Уилкинсон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 У. Л., Неньютоновские жидкости, пер. с англ., М., Издательство: Мир </a:t>
            </a:r>
            <a:r>
              <a:rPr lang="ru-RU" sz="22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1964</a:t>
            </a:r>
            <a:endParaRPr lang="ru-RU" sz="2200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6. </a:t>
            </a:r>
            <a:r>
              <a:rPr lang="ru-RU" sz="2200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Видеоресурсы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 http://www.youtube.com/watch?v=sbCW2RydyLU</a:t>
            </a:r>
          </a:p>
          <a:p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7. </a:t>
            </a:r>
            <a:r>
              <a:rPr lang="ru-RU" sz="2200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Видеоресурсы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 http://www.youtube.com/watch?v=I-SLLQK6tI0</a:t>
            </a:r>
          </a:p>
          <a:p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8. </a:t>
            </a:r>
            <a:r>
              <a:rPr lang="ru-RU" sz="2200" dirty="0" err="1">
                <a:solidFill>
                  <a:schemeClr val="tx1"/>
                </a:solidFill>
                <a:latin typeface="Monotype Corsiva" panose="03010101010201010101" pitchFamily="66" charset="0"/>
              </a:rPr>
              <a:t>Видеоресурсы</a:t>
            </a:r>
            <a:r>
              <a:rPr lang="ru-RU" sz="2200" dirty="0">
                <a:solidFill>
                  <a:schemeClr val="tx1"/>
                </a:solidFill>
                <a:latin typeface="Monotype Corsiva" panose="03010101010201010101" pitchFamily="66" charset="0"/>
              </a:rPr>
              <a:t> http://www.nanonewsnet.ru/articles/2012/problemu-rossiskikh-dorog-kazhetsya-mogut-reshit-amerikantsy-s-pomoshchyu-nenyutonovsk</a:t>
            </a:r>
          </a:p>
        </p:txBody>
      </p:sp>
    </p:spTree>
    <p:extLst>
      <p:ext uri="{BB962C8B-B14F-4D97-AF65-F5344CB8AC3E}">
        <p14:creationId xmlns:p14="http://schemas.microsoft.com/office/powerpoint/2010/main" val="153150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783</TotalTime>
  <Words>237</Words>
  <Application>Microsoft Office PowerPoint</Application>
  <PresentationFormat>Лист A4 (210x297 мм)</PresentationFormat>
  <Paragraphs>45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Грань</vt:lpstr>
      <vt:lpstr>ИССЛЕДОВАНИЕ НЕНЬЮТОНОВСКОЙ ЖИДКОСТИ</vt:lpstr>
      <vt:lpstr>Проблемный вопрос:</vt:lpstr>
      <vt:lpstr> Изучить свойства неньютоновской жидкости и получить их экспериментальным путем.  </vt:lpstr>
      <vt:lpstr>Презентация PowerPoint</vt:lpstr>
      <vt:lpstr>Актуальность исследования заключается в том, что в мире  очень много жидкостей, которые  нас окружают.  И  нам важно знать все  виды  этих жидкостей и их свойства, в том числе и неньютоновская жидкость.   Может, за ней будущее?     </vt:lpstr>
      <vt:lpstr>Гипотеза:  Предположим, что неньютоновская жидкость, это смесь, которая обладает «особыми» свойствами. Она может быть, как в жидком так  и в твердом состоянии. </vt:lpstr>
      <vt:lpstr>Презентация PowerPoint</vt:lpstr>
      <vt:lpstr>Презентация PowerPoint</vt:lpstr>
      <vt:lpstr>Исследовательская часть.     Приготовление крахмального раствора. </vt:lpstr>
      <vt:lpstr>Презентация PowerPoint</vt:lpstr>
      <vt:lpstr>Презентация PowerPoint</vt:lpstr>
      <vt:lpstr>Презентация PowerPoint</vt:lpstr>
      <vt:lpstr>Кошмар зыбучих песков.    Болото - неньютоновская жидкость.     Кровь – неньютоновская жидкость. </vt:lpstr>
      <vt:lpstr>Презентация PowerPoint</vt:lpstr>
      <vt:lpstr>Ответим на вопрос:</vt:lpstr>
      <vt:lpstr>Презентация PowerPoint</vt:lpstr>
      <vt:lpstr>Библиографический список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 Муниципальное  общеобразовательное учреждение «Некрасовская средняя общеобразовательная школа» Калининского района Тверской области       НЕНЬЮТОНОВСКИЕ ЖИДКОСТИ Реферат с элементами исследования по физике</dc:title>
  <dc:creator>Slaidik</dc:creator>
  <cp:lastModifiedBy>user</cp:lastModifiedBy>
  <cp:revision>80</cp:revision>
  <dcterms:created xsi:type="dcterms:W3CDTF">2016-03-14T14:07:02Z</dcterms:created>
  <dcterms:modified xsi:type="dcterms:W3CDTF">2022-03-16T12:09:25Z</dcterms:modified>
</cp:coreProperties>
</file>