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  <p:sldId id="273" r:id="rId10"/>
    <p:sldId id="274" r:id="rId11"/>
    <p:sldId id="275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6" r:id="rId20"/>
    <p:sldId id="277" r:id="rId21"/>
    <p:sldId id="271" r:id="rId22"/>
    <p:sldId id="272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7FAD6-4C5F-43CB-AA02-23D2FB8C7486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75A1-14B1-45FA-B54C-EE035CDE4B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7FAD6-4C5F-43CB-AA02-23D2FB8C7486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75A1-14B1-45FA-B54C-EE035CDE4B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7FAD6-4C5F-43CB-AA02-23D2FB8C7486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75A1-14B1-45FA-B54C-EE035CDE4B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7FAD6-4C5F-43CB-AA02-23D2FB8C7486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75A1-14B1-45FA-B54C-EE035CDE4B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7FAD6-4C5F-43CB-AA02-23D2FB8C7486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75A1-14B1-45FA-B54C-EE035CDE4B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7FAD6-4C5F-43CB-AA02-23D2FB8C7486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75A1-14B1-45FA-B54C-EE035CDE4B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7FAD6-4C5F-43CB-AA02-23D2FB8C7486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75A1-14B1-45FA-B54C-EE035CDE4B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7FAD6-4C5F-43CB-AA02-23D2FB8C7486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75A1-14B1-45FA-B54C-EE035CDE4B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7FAD6-4C5F-43CB-AA02-23D2FB8C7486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75A1-14B1-45FA-B54C-EE035CDE4B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7FAD6-4C5F-43CB-AA02-23D2FB8C7486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75A1-14B1-45FA-B54C-EE035CDE4B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7FAD6-4C5F-43CB-AA02-23D2FB8C7486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475A1-14B1-45FA-B54C-EE035CDE4B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7FAD6-4C5F-43CB-AA02-23D2FB8C7486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475A1-14B1-45FA-B54C-EE035CDE4B3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spb.kassir.ru/cirki/gosudarstvennyiy-tsirk-na-fontanke" TargetMode="External"/><Relationship Id="rId13" Type="http://schemas.openxmlformats.org/officeDocument/2006/relationships/hyperlink" Target="https://www.interesniy.kiev.ua/istoriya-kievskogo-tsirka/" TargetMode="External"/><Relationship Id="rId18" Type="http://schemas.openxmlformats.org/officeDocument/2006/relationships/hyperlink" Target="https://www.pinterest.ch/pin/584482857867586543/" TargetMode="External"/><Relationship Id="rId3" Type="http://schemas.openxmlformats.org/officeDocument/2006/relationships/hyperlink" Target="https://ru.wikipedia.org/wiki/&#1062;&#1080;&#1088;&#1082;" TargetMode="External"/><Relationship Id="rId21" Type="http://schemas.openxmlformats.org/officeDocument/2006/relationships/hyperlink" Target="https://papik.pro/klipart/21289-kloun-klipart-63-foto.html" TargetMode="External"/><Relationship Id="rId7" Type="http://schemas.openxmlformats.org/officeDocument/2006/relationships/hyperlink" Target="https://mos-holidays.ru/moskovskij-cirk-nikulina-na-cvetnom-bulvare/" TargetMode="External"/><Relationship Id="rId12" Type="http://schemas.openxmlformats.org/officeDocument/2006/relationships/hyperlink" Target="https://xfile.ru/x-files/ussr/kak_possorilis_belyy_i_ryzhiy/" TargetMode="External"/><Relationship Id="rId17" Type="http://schemas.openxmlformats.org/officeDocument/2006/relationships/hyperlink" Target="https://www.pinterest.ch/pin/853713673098428687/" TargetMode="External"/><Relationship Id="rId2" Type="http://schemas.openxmlformats.org/officeDocument/2006/relationships/image" Target="../media/image1.jpeg"/><Relationship Id="rId16" Type="http://schemas.openxmlformats.org/officeDocument/2006/relationships/hyperlink" Target="https://www.pinterest.ch/pin/163185186487899409/" TargetMode="External"/><Relationship Id="rId20" Type="http://schemas.openxmlformats.org/officeDocument/2006/relationships/hyperlink" Target="https://www.pinterest.ch/pin/613615517966768606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oir.mobi/656146-cirk-fon.html" TargetMode="External"/><Relationship Id="rId11" Type="http://schemas.openxmlformats.org/officeDocument/2006/relationships/hyperlink" Target="https://autogear.ru/article/240/896/samarskiy-tsirk-opisanie-adres-otzyivyi-posetiteley/" TargetMode="External"/><Relationship Id="rId5" Type="http://schemas.openxmlformats.org/officeDocument/2006/relationships/hyperlink" Target="https://ru.wikipedia.org/wiki/&#1050;&#1083;&#1086;&#1091;&#1085;" TargetMode="External"/><Relationship Id="rId15" Type="http://schemas.openxmlformats.org/officeDocument/2006/relationships/hyperlink" Target="http://www.raskraska.com/raskraski/469/1.html" TargetMode="External"/><Relationship Id="rId10" Type="http://schemas.openxmlformats.org/officeDocument/2006/relationships/hyperlink" Target="https://yandex.ru/maps/org/yekaterinburgskiy_gosudarstvenny_tsirk/1256024043/?ll=60.605006,56.825972&amp;z=17" TargetMode="External"/><Relationship Id="rId19" Type="http://schemas.openxmlformats.org/officeDocument/2006/relationships/hyperlink" Target="http://ds183-podsolnuh.&#1089;&#1072;&#1081;&#1090;-&#1086;&#1091;.&#1088;&#1092;/meropriyatiya-i-konkursyi/arhiv/article-766/" TargetMode="External"/><Relationship Id="rId4" Type="http://schemas.openxmlformats.org/officeDocument/2006/relationships/hyperlink" Target="https://tlum.ru/news/udivitelnyj-mir-cirka/" TargetMode="External"/><Relationship Id="rId9" Type="http://schemas.openxmlformats.org/officeDocument/2006/relationships/hyperlink" Target="https://ru.wikipedia.org/wiki/&#1053;&#1086;&#1074;&#1086;&#1089;&#1080;&#1073;&#1080;&#1088;&#1089;&#1082;&#1080;&#1081;_&#1094;&#1080;&#1088;&#1082;" TargetMode="External"/><Relationship Id="rId14" Type="http://schemas.openxmlformats.org/officeDocument/2006/relationships/hyperlink" Target="https://rg.ru/2013/12/09/karandash-site.html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Фон в цирковом стил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5620"/>
          </a:xfrm>
          <a:prstGeom prst="rect">
            <a:avLst/>
          </a:prstGeom>
          <a:noFill/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-1813603"/>
            <a:ext cx="8820472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Муниципальное учреждение дополнительного образования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«Центр эстетического воспитания детей»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Республика Мордовия, город Саранск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83568" y="-3187712"/>
            <a:ext cx="6480720" cy="6832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548DD4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548DD4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548DD4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548DD4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548DD4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548DD4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548DD4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548DD4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548DD4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548DD4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548DD4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548DD4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548DD4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548DD4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548DD4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>
              <a:solidFill>
                <a:srgbClr val="C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Методическая разработка урока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 </a:t>
            </a:r>
            <a:r>
              <a:rPr kumimoji="0" lang="ru-RU" sz="2800" b="1" i="0" u="none" strike="noStrike" cap="none" normalizeH="0" baseline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изобразительному </a:t>
            </a:r>
            <a:r>
              <a:rPr kumimoji="0" lang="ru-RU" sz="2800" b="1" i="0" u="none" strike="noStrike" cap="none" normalizeH="0" baseline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искусству</a:t>
            </a:r>
            <a:r>
              <a:rPr lang="ru-RU" sz="2800" b="1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lang="ru-RU" sz="2800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Весёлый к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лоун на арене цирка».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1619672" y="-5496035"/>
            <a:ext cx="5328592" cy="114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endParaRPr lang="ru-RU" sz="1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Подготовила: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 дополнительного образования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студии изобразительного искусства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Павельева Елена Федоровна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66925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Саранск 2022 г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Фон в цирковом стил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5620"/>
          </a:xfrm>
          <a:prstGeom prst="rect">
            <a:avLst/>
          </a:prstGeom>
          <a:noFill/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-252536" y="-1448780"/>
            <a:ext cx="6940970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Цель: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изобразить клоуна, проявив фантазию.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755576" y="-3910989"/>
            <a:ext cx="7080138" cy="8279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sz="1400" b="1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sz="1400" b="1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sz="1400" b="1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sz="1400" b="1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sz="1400" b="1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sz="1400" b="1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sz="1400" b="1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sz="1400" b="1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sz="1400" b="1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sz="1400" b="1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sz="1400" b="1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sz="1400" b="1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sz="1400" b="1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sz="1400" b="1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Задачи: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выполнить тематическую композицию по заданной теме;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расширить представление о цирковом искусстве;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развивать эстетический и художественный вкус;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привлечь учащихся к цирковому искусству, как искусству перевоплощения;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познакомить с образом сказочного клоуна;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развивать зрительную память, творческое мышление.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Фон в цирковом стил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620"/>
            <a:ext cx="9144000" cy="6865620"/>
          </a:xfrm>
          <a:prstGeom prst="rect">
            <a:avLst/>
          </a:prstGeom>
          <a:noFill/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2555777" y="-987115"/>
            <a:ext cx="2579488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Ход урока.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1979712" y="-3590057"/>
            <a:ext cx="3744416" cy="8094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Клоун рыжий,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Клоун белый,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Клоун трус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И клоун смелый,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Клоун Бом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И клоун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Бим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—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Клоун может быть любым.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На проделки их глазея,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Мы кричим: — Вот это да!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Только клоуна злодея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Не бывает никогда!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Фон в цирковом стил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562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403648" y="1484784"/>
            <a:ext cx="545435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 Black" pitchFamily="34" charset="0"/>
              </a:rPr>
              <a:t>Цирк</a:t>
            </a:r>
            <a:r>
              <a:rPr lang="ru-RU" dirty="0">
                <a:latin typeface="Arial Black" pitchFamily="34" charset="0"/>
              </a:rPr>
              <a:t> — это особый мир. Мир, в котором хорошо всем: и взрослым, и детям. Здесь каждый будет смеяться от души. А смех, как мы знаем, продлевает жизнь.</a:t>
            </a:r>
            <a:r>
              <a:rPr lang="ru-RU" b="1" dirty="0">
                <a:latin typeface="Arial Black" pitchFamily="34" charset="0"/>
              </a:rPr>
              <a:t> </a:t>
            </a:r>
            <a:r>
              <a:rPr lang="ru-RU" dirty="0">
                <a:latin typeface="Arial Black" pitchFamily="34" charset="0"/>
              </a:rPr>
              <a:t>Слово «цирк» наполняет душу предвкушением радости и веселья. Нас завораживают яркие огни прожекторов и ловкость акробатов. Тут зритель наблюдает за безграничными возможностями человеческого тела, чудесами отваги и ловкости. Дети с замиранием сердца следят за фокусниками, стараясь разгадать их секреты.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Фон в цирковом стил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562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1520" y="260648"/>
            <a:ext cx="72008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 Black" pitchFamily="34" charset="0"/>
              </a:rPr>
              <a:t>Цирки нашей страны</a:t>
            </a:r>
            <a:endParaRPr lang="ru-RU" sz="2000" dirty="0">
              <a:latin typeface="Arial Black" pitchFamily="34" charset="0"/>
            </a:endParaRPr>
          </a:p>
          <a:p>
            <a:pPr algn="ctr"/>
            <a:r>
              <a:rPr lang="ru-RU" sz="2000" b="1" dirty="0">
                <a:latin typeface="Arial Black" pitchFamily="34" charset="0"/>
              </a:rPr>
              <a:t>Московский цирк на Цветном бульваре</a:t>
            </a:r>
            <a:endParaRPr lang="ru-RU" sz="2000" dirty="0">
              <a:latin typeface="Arial Black" pitchFamily="34" charset="0"/>
            </a:endParaRPr>
          </a:p>
          <a:p>
            <a:r>
              <a:rPr lang="ru-RU" dirty="0"/>
              <a:t/>
            </a:r>
            <a:br>
              <a:rPr lang="ru-RU" dirty="0"/>
            </a:br>
            <a:r>
              <a:rPr lang="ru-RU" b="1" dirty="0">
                <a:latin typeface="Arial Black" pitchFamily="34" charset="0"/>
              </a:rPr>
              <a:t>Один из самых старых цирков России. Представления здесь всегда интересны и разнообразны: множество дрессированных животных, артисты разных цирковых жанров. Они превращают свое выступление в настоящее шоу. Только здесь вы увидите настоящее чудо техники — пять уникальных манежей, сменяющих друг друга во время представления! Можете себе такое представить?</a:t>
            </a:r>
          </a:p>
        </p:txBody>
      </p:sp>
      <p:pic>
        <p:nvPicPr>
          <p:cNvPr id="6" name="Рисунок 5" descr="Московский цирк Никулина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501008"/>
            <a:ext cx="4830082" cy="309889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7020272" y="2967335"/>
            <a:ext cx="187220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Arial Black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Arial Black" pitchFamily="34" charset="0"/>
                <a:ea typeface="Times New Roman" pitchFamily="18" charset="0"/>
                <a:cs typeface="Arial" pitchFamily="34" charset="0"/>
              </a:rPr>
              <a:t>                                           </a:t>
            </a:r>
          </a:p>
          <a:p>
            <a:endParaRPr kumimoji="0" lang="ru-RU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 smtClean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(Фото 1)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Фон в цирковом стил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562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7544" y="332656"/>
            <a:ext cx="820891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 Black" pitchFamily="34" charset="0"/>
              </a:rPr>
              <a:t>Большой Санкт-Петербургский государственный цирк</a:t>
            </a:r>
            <a:endParaRPr lang="ru-RU" sz="2000" dirty="0">
              <a:latin typeface="Arial Black" pitchFamily="34" charset="0"/>
            </a:endParaRPr>
          </a:p>
          <a:p>
            <a:r>
              <a:rPr lang="ru-RU" sz="2000" b="1" dirty="0">
                <a:latin typeface="Arial Black" pitchFamily="34" charset="0"/>
              </a:rPr>
              <a:t/>
            </a:r>
            <a:br>
              <a:rPr lang="ru-RU" sz="2000" b="1" dirty="0">
                <a:latin typeface="Arial Black" pitchFamily="34" charset="0"/>
              </a:rPr>
            </a:br>
            <a:r>
              <a:rPr lang="ru-RU" dirty="0">
                <a:latin typeface="Arial Black" pitchFamily="34" charset="0"/>
              </a:rPr>
              <a:t>Цирковые представления пользовались успехом у жителей Петербурга еще в XVIII веке. Они устраивались на площадях во время народных гуляний. Инициатива постройки цирка принадлежала итальянскому артисту, наезднику и дрессировщику Гаэтано </a:t>
            </a:r>
            <a:r>
              <a:rPr lang="ru-RU" dirty="0" err="1">
                <a:latin typeface="Arial Black" pitchFamily="34" charset="0"/>
              </a:rPr>
              <a:t>Чинизелли</a:t>
            </a:r>
            <a:r>
              <a:rPr lang="ru-RU" dirty="0">
                <a:latin typeface="Arial Black" pitchFamily="34" charset="0"/>
              </a:rPr>
              <a:t> — главе большой цирковой семьи, впервые приехавшей в Петербург на гастроли в 1847 году. С его цирком связано немало известных имен. Здесь работали основатели русской школы дрессировки братья Анатолий и Владимир Дуровы. На арене </a:t>
            </a:r>
            <a:r>
              <a:rPr lang="ru-RU" dirty="0" err="1">
                <a:latin typeface="Arial Black" pitchFamily="34" charset="0"/>
              </a:rPr>
              <a:t>Чинизелли</a:t>
            </a:r>
            <a:r>
              <a:rPr lang="ru-RU" dirty="0">
                <a:latin typeface="Arial Black" pitchFamily="34" charset="0"/>
              </a:rPr>
              <a:t> начал свою карьеру борец Иван </a:t>
            </a:r>
            <a:r>
              <a:rPr lang="ru-RU" dirty="0" err="1">
                <a:latin typeface="Arial Black" pitchFamily="34" charset="0"/>
              </a:rPr>
              <a:t>Поддубный</a:t>
            </a:r>
            <a:r>
              <a:rPr lang="ru-RU" dirty="0">
                <a:latin typeface="Arial Black" pitchFamily="34" charset="0"/>
              </a:rPr>
              <a:t>.</a:t>
            </a:r>
          </a:p>
        </p:txBody>
      </p:sp>
      <p:pic>
        <p:nvPicPr>
          <p:cNvPr id="6" name="Рисунок 5" descr="Цирк на Фонтанке: афиша 2021, расписание представлений, купить билеты в Цирк  СПб - SPB.KASSIR.RU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861048"/>
            <a:ext cx="4960711" cy="279825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2286000" y="3105835"/>
            <a:ext cx="624644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Arial Black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Arial Black" pitchFamily="34" charset="0"/>
                <a:ea typeface="Times New Roman" pitchFamily="18" charset="0"/>
                <a:cs typeface="Arial" pitchFamily="34" charset="0"/>
              </a:rPr>
              <a:t>                                                     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(Фото </a:t>
            </a:r>
            <a:r>
              <a:rPr lang="ru-RU" dirty="0">
                <a:solidFill>
                  <a:srgbClr val="000000"/>
                </a:solidFill>
                <a:latin typeface="Arial Black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)     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Фон в цирковом стил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5620"/>
          </a:xfrm>
          <a:prstGeom prst="rect">
            <a:avLst/>
          </a:prstGeom>
          <a:noFill/>
        </p:spPr>
      </p:pic>
      <p:pic>
        <p:nvPicPr>
          <p:cNvPr id="5" name="Рисунок 4" descr="Изображение выглядит как текст, небо, внешний, здание&#10;&#10;Автоматически созданное описание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573016"/>
            <a:ext cx="5256584" cy="309634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3917013" y="3244334"/>
            <a:ext cx="3926075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Arial Black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Arial Black" pitchFamily="34" charset="0"/>
                <a:ea typeface="Times New Roman" pitchFamily="18" charset="0"/>
                <a:cs typeface="Arial" pitchFamily="34" charset="0"/>
              </a:rPr>
              <a:t>                                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(Фото 3)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43608" y="620688"/>
            <a:ext cx="62646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 Black" pitchFamily="34" charset="0"/>
              </a:rPr>
              <a:t>Новосибирский государственный цирк</a:t>
            </a:r>
            <a:endParaRPr lang="ru-RU" sz="2000" dirty="0">
              <a:latin typeface="Arial Black" pitchFamily="34" charset="0"/>
            </a:endParaRPr>
          </a:p>
          <a:p>
            <a:r>
              <a:rPr lang="ru-RU" sz="2000" b="1" dirty="0">
                <a:latin typeface="Arial Black" pitchFamily="34" charset="0"/>
              </a:rPr>
              <a:t/>
            </a:r>
            <a:br>
              <a:rPr lang="ru-RU" sz="2000" b="1" dirty="0">
                <a:latin typeface="Arial Black" pitchFamily="34" charset="0"/>
              </a:rPr>
            </a:br>
            <a:r>
              <a:rPr lang="ru-RU" sz="2000" dirty="0">
                <a:latin typeface="Arial Black" pitchFamily="34" charset="0"/>
              </a:rPr>
              <a:t>Цирк в городе появился еще в XIX веке. За время его существования на арене выступали самые знаменитые труппы России и зарубежья. Кроме того, в новосибирском цирке проходят и международные фестивали циркового искусства.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Фон в цирковом стил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971600" y="404664"/>
            <a:ext cx="684076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 smtClean="0">
              <a:latin typeface="Arial Black" pitchFamily="34" charset="0"/>
            </a:endParaRPr>
          </a:p>
          <a:p>
            <a:r>
              <a:rPr lang="ru-RU" sz="2000" b="1" dirty="0" smtClean="0">
                <a:latin typeface="Arial Black" pitchFamily="34" charset="0"/>
              </a:rPr>
              <a:t>Екатеринбургский </a:t>
            </a:r>
            <a:r>
              <a:rPr lang="ru-RU" sz="2000" b="1" dirty="0">
                <a:latin typeface="Arial Black" pitchFamily="34" charset="0"/>
              </a:rPr>
              <a:t>государственный цирк</a:t>
            </a:r>
          </a:p>
          <a:p>
            <a:r>
              <a:rPr lang="ru-RU" sz="2000" b="1" dirty="0">
                <a:latin typeface="Arial Black" pitchFamily="34" charset="0"/>
              </a:rPr>
              <a:t/>
            </a:r>
            <a:br>
              <a:rPr lang="ru-RU" sz="2000" b="1" dirty="0">
                <a:latin typeface="Arial Black" pitchFamily="34" charset="0"/>
              </a:rPr>
            </a:br>
            <a:r>
              <a:rPr lang="ru-RU" sz="2000" b="1" dirty="0">
                <a:latin typeface="Arial Black" pitchFamily="34" charset="0"/>
              </a:rPr>
              <a:t>По своей конструкции здание считается одним из лучших в Европе и приспособлено для самых сложных постановок, а его интерьер отделан уральским камнем. Цирк носит имя нашего земляка, Народного артиста СССР, талантливого дрессировщика Валентина Филатова.</a:t>
            </a:r>
          </a:p>
        </p:txBody>
      </p:sp>
      <p:pic>
        <p:nvPicPr>
          <p:cNvPr id="7" name="Рисунок 6" descr="Екатеринбургский государственный цирк, цирк, ул. 8 Марта, 43, Екатеринбург,  Россия — Яндекс.Карты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717032"/>
            <a:ext cx="5106155" cy="287101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3917013" y="2708920"/>
            <a:ext cx="497546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                                            </a:t>
            </a:r>
          </a:p>
          <a:p>
            <a:r>
              <a:rPr lang="ru-RU" dirty="0">
                <a:solidFill>
                  <a:srgbClr val="000000"/>
                </a:solidFill>
                <a:latin typeface="Arial Black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Arial Black" pitchFamily="34" charset="0"/>
                <a:ea typeface="Times New Roman" pitchFamily="18" charset="0"/>
                <a:cs typeface="Arial" pitchFamily="34" charset="0"/>
              </a:rPr>
              <a:t>                                       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(Фото 4) 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Фон в цирковом стил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620"/>
            <a:ext cx="9144000" cy="6865620"/>
          </a:xfrm>
          <a:prstGeom prst="rect">
            <a:avLst/>
          </a:prstGeom>
          <a:noFill/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2555777" y="-679339"/>
            <a:ext cx="257948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1187624" y="-3454596"/>
            <a:ext cx="5760640" cy="566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ru-RU" sz="2000" b="1" dirty="0">
                <a:latin typeface="Arial Black" pitchFamily="34" charset="0"/>
              </a:rPr>
              <a:t>Самарский государственный цирк имени Олега Попова</a:t>
            </a:r>
          </a:p>
        </p:txBody>
      </p:sp>
      <p:pic>
        <p:nvPicPr>
          <p:cNvPr id="8" name="Рисунок 7" descr="Самарский цирк: описание, как добраться, отзывы посетителей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92896"/>
            <a:ext cx="5976664" cy="403244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3917013" y="3244334"/>
            <a:ext cx="4156907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                                    (Фото 5)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Фон в цирковом стил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620"/>
            <a:ext cx="9144000" cy="6865620"/>
          </a:xfrm>
          <a:prstGeom prst="rect">
            <a:avLst/>
          </a:prstGeom>
          <a:noFill/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2555777" y="-679339"/>
            <a:ext cx="257948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1763688" y="-5183811"/>
            <a:ext cx="4752528" cy="9941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C00000"/>
                </a:solidFill>
                <a:latin typeface="Arial Black" pitchFamily="34" charset="0"/>
                <a:ea typeface="Times New Roman" pitchFamily="18" charset="0"/>
                <a:cs typeface="Arial" pitchFamily="34" charset="0"/>
              </a:rPr>
              <a:t>Цирк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C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ru-RU" sz="2000" dirty="0">
                <a:latin typeface="Arial Black" pitchFamily="34" charset="0"/>
              </a:rPr>
              <a:t>Цирк! Цирк! Цирк! Цирк!</a:t>
            </a:r>
          </a:p>
          <a:p>
            <a:r>
              <a:rPr lang="ru-RU" sz="2000" dirty="0">
                <a:latin typeface="Arial Black" pitchFamily="34" charset="0"/>
              </a:rPr>
              <a:t>В цирке очень хорошо!</a:t>
            </a:r>
          </a:p>
          <a:p>
            <a:r>
              <a:rPr lang="ru-RU" sz="2000" dirty="0">
                <a:latin typeface="Arial Black" pitchFamily="34" charset="0"/>
              </a:rPr>
              <a:t>Всюду празднично, светло!</a:t>
            </a:r>
          </a:p>
          <a:p>
            <a:r>
              <a:rPr lang="ru-RU" sz="2000" dirty="0">
                <a:latin typeface="Arial Black" pitchFamily="34" charset="0"/>
              </a:rPr>
              <a:t>Здесь звенит весёлый смех!</a:t>
            </a:r>
          </a:p>
          <a:p>
            <a:r>
              <a:rPr lang="ru-RU" sz="2000" dirty="0">
                <a:latin typeface="Arial Black" pitchFamily="34" charset="0"/>
              </a:rPr>
              <a:t>Акробаты и жонглёры,</a:t>
            </a:r>
          </a:p>
          <a:p>
            <a:r>
              <a:rPr lang="ru-RU" sz="2000" dirty="0">
                <a:latin typeface="Arial Black" pitchFamily="34" charset="0"/>
              </a:rPr>
              <a:t>Дрессировщики, танцоры</a:t>
            </a:r>
          </a:p>
          <a:p>
            <a:r>
              <a:rPr lang="ru-RU" sz="2000" dirty="0">
                <a:latin typeface="Arial Black" pitchFamily="34" charset="0"/>
              </a:rPr>
              <a:t>Приглашают в гости всех.       </a:t>
            </a:r>
          </a:p>
          <a:p>
            <a:r>
              <a:rPr lang="ru-RU" sz="2000" dirty="0">
                <a:solidFill>
                  <a:srgbClr val="C00000"/>
                </a:solidFill>
                <a:latin typeface="Arial Black" pitchFamily="34" charset="0"/>
              </a:rPr>
              <a:t>(С. Михалков)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Фон в цирковом стил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620"/>
            <a:ext cx="9144000" cy="6865620"/>
          </a:xfrm>
          <a:prstGeom prst="rect">
            <a:avLst/>
          </a:prstGeom>
          <a:noFill/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2555777" y="-679339"/>
            <a:ext cx="257948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755576" y="-5399255"/>
            <a:ext cx="6768752" cy="1037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</a:rPr>
              <a:t>Клоун</a:t>
            </a:r>
          </a:p>
          <a:p>
            <a:pPr algn="ctr"/>
            <a:endParaRPr lang="ru-RU" sz="2400" dirty="0">
              <a:solidFill>
                <a:srgbClr val="C00000"/>
              </a:solidFill>
              <a:latin typeface="Arial Black" pitchFamily="34" charset="0"/>
            </a:endParaRPr>
          </a:p>
          <a:p>
            <a:r>
              <a:rPr lang="ru-RU" sz="2000" b="1" dirty="0">
                <a:latin typeface="Arial Black" pitchFamily="34" charset="0"/>
              </a:rPr>
              <a:t>Клоун</a:t>
            </a:r>
            <a:r>
              <a:rPr lang="ru-RU" sz="2000" dirty="0">
                <a:latin typeface="Arial Black" pitchFamily="34" charset="0"/>
              </a:rPr>
              <a:t> выступает в цирке, показывая забавные, интересные номера. Он и актер, и жонглер, и эквилибрист, и дрессировщик. </a:t>
            </a:r>
            <a:r>
              <a:rPr lang="ru-RU" sz="2000" b="1" dirty="0">
                <a:latin typeface="Arial Black" pitchFamily="34" charset="0"/>
              </a:rPr>
              <a:t>Клоуны</a:t>
            </a:r>
            <a:r>
              <a:rPr lang="ru-RU" sz="2000" dirty="0">
                <a:latin typeface="Arial Black" pitchFamily="34" charset="0"/>
              </a:rPr>
              <a:t> в цирке на особом счету, они - связующее звено всех цирковых номеров, без них представление распадется на отдельные куски, а магия цирка рассеется. </a:t>
            </a:r>
            <a:r>
              <a:rPr lang="ru-RU" sz="2000" b="1" dirty="0">
                <a:latin typeface="Arial Black" pitchFamily="34" charset="0"/>
              </a:rPr>
              <a:t>Клоуны</a:t>
            </a:r>
            <a:r>
              <a:rPr lang="ru-RU" sz="2000" dirty="0">
                <a:latin typeface="Arial Black" pitchFamily="34" charset="0"/>
              </a:rPr>
              <a:t> — это характер и настроение цирка.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Фон в цирковом стил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562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5536" y="1"/>
            <a:ext cx="777686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C00000"/>
              </a:solidFill>
              <a:latin typeface="Arial Black" pitchFamily="34" charset="0"/>
            </a:endParaRPr>
          </a:p>
          <a:p>
            <a:endParaRPr lang="ru-RU" b="1" dirty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r>
              <a:rPr lang="ru-RU" b="1" dirty="0" smtClean="0">
                <a:latin typeface="Arial Black" pitchFamily="34" charset="0"/>
              </a:rPr>
              <a:t>Клоуны </a:t>
            </a:r>
            <a:r>
              <a:rPr lang="ru-RU" b="1" dirty="0">
                <a:latin typeface="Arial Black" pitchFamily="34" charset="0"/>
              </a:rPr>
              <a:t>Юрий Никулин и Олег </a:t>
            </a:r>
            <a:r>
              <a:rPr lang="ru-RU" b="1" dirty="0" smtClean="0">
                <a:latin typeface="Arial Black" pitchFamily="34" charset="0"/>
              </a:rPr>
              <a:t>Попов</a:t>
            </a:r>
          </a:p>
          <a:p>
            <a:pPr algn="ctr"/>
            <a:endParaRPr lang="ru-RU" dirty="0">
              <a:solidFill>
                <a:srgbClr val="C00000"/>
              </a:solidFill>
              <a:latin typeface="Arial Black" pitchFamily="34" charset="0"/>
            </a:endParaRPr>
          </a:p>
          <a:p>
            <a:r>
              <a:rPr lang="ru-RU" dirty="0">
                <a:latin typeface="Arial Black" pitchFamily="34" charset="0"/>
              </a:rPr>
              <a:t>Никулин — «белый», Попов — «рыжий». Они могли бы составить великолепный дуэт. Этого не случилось, но путь в профессии у них был похожим. Оба начинали ассистентами у великого Карандаша, Михаила Румянцева. Попов пришел к нему на место Никулина, который незадолго до этого ушел после конфликта с маэстро.</a:t>
            </a:r>
          </a:p>
        </p:txBody>
      </p:sp>
      <p:pic>
        <p:nvPicPr>
          <p:cNvPr id="6" name="Рисунок 5" descr="Как поссорились «белый» и «рыжий»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068960"/>
            <a:ext cx="5940425" cy="319976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3917013" y="3244334"/>
            <a:ext cx="1309974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(Фото 6) 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Фон в цирковом стил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562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43608" y="1052736"/>
            <a:ext cx="58143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 Black" pitchFamily="34" charset="0"/>
              </a:rPr>
              <a:t>Клоун Карандаш </a:t>
            </a:r>
            <a:endParaRPr lang="ru-RU" dirty="0">
              <a:latin typeface="Arial Black" pitchFamily="34" charset="0"/>
            </a:endParaRPr>
          </a:p>
          <a:p>
            <a:pPr algn="ctr"/>
            <a:r>
              <a:rPr lang="ru-RU" dirty="0">
                <a:latin typeface="Arial Black" pitchFamily="34" charset="0"/>
              </a:rPr>
              <a:t>(Михаил Николаевич Румянцев)</a:t>
            </a:r>
          </a:p>
        </p:txBody>
      </p:sp>
      <p:pic>
        <p:nvPicPr>
          <p:cNvPr id="6" name="Рисунок 5" descr="История Киевского цирка - Цікавий Київ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16832"/>
            <a:ext cx="2736304" cy="403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Десять занимательных фактов из биографии клоуна Карандаша — Российская  газета"/>
          <p:cNvPicPr/>
          <p:nvPr/>
        </p:nvPicPr>
        <p:blipFill>
          <a:blip r:embed="rId4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916832"/>
            <a:ext cx="2405012" cy="396044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1979712" y="3244334"/>
            <a:ext cx="417646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(Фото 7)               (Фото 8)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Фон в цирковом стил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562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476672"/>
            <a:ext cx="878497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Практическая </a:t>
            </a:r>
            <a:r>
              <a:rPr lang="ru-RU" sz="2400" b="1" dirty="0" smtClean="0"/>
              <a:t>работа.</a:t>
            </a:r>
          </a:p>
          <a:p>
            <a:pPr algn="ctr"/>
            <a:r>
              <a:rPr lang="ru-RU" sz="2400" dirty="0" smtClean="0"/>
              <a:t> </a:t>
            </a:r>
            <a:r>
              <a:rPr lang="ru-RU" sz="2400" b="1" dirty="0"/>
              <a:t>Придумать образ клоуна, передать его характер, настроение.</a:t>
            </a:r>
          </a:p>
          <a:p>
            <a:pPr algn="ctr"/>
            <a:r>
              <a:rPr lang="ru-RU" sz="2400" dirty="0"/>
              <a:t> </a:t>
            </a:r>
            <a:r>
              <a:rPr lang="ru-RU" sz="2400" b="1" dirty="0" smtClean="0"/>
              <a:t>Эскизы клоунов.</a:t>
            </a:r>
            <a:endParaRPr lang="ru-RU" sz="2400" dirty="0"/>
          </a:p>
          <a:p>
            <a:r>
              <a:rPr lang="ru-RU" sz="2400" i="1" dirty="0"/>
              <a:t> </a:t>
            </a:r>
            <a:endParaRPr lang="ru-RU" sz="2400" dirty="0"/>
          </a:p>
          <a:p>
            <a:endParaRPr lang="ru-RU" dirty="0"/>
          </a:p>
          <a:p>
            <a:r>
              <a:rPr lang="ru-RU" b="1" dirty="0"/>
              <a:t> </a:t>
            </a:r>
            <a:endParaRPr lang="ru-RU" dirty="0"/>
          </a:p>
        </p:txBody>
      </p:sp>
      <p:pic>
        <p:nvPicPr>
          <p:cNvPr id="6" name="Рисунок 5" descr="Раскраска Клоун. Раскраска Крупные раскраски, раскраски для детей 3-4 лет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844824"/>
            <a:ext cx="4608512" cy="338437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3955485" y="3244334"/>
            <a:ext cx="1233030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(Фото 9)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Фон в цирковом стил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562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339753" y="764704"/>
            <a:ext cx="31858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 </a:t>
            </a:r>
            <a:r>
              <a:rPr lang="ru-RU" sz="2400" b="1" dirty="0" smtClean="0"/>
              <a:t>Эскизы клоунов.</a:t>
            </a:r>
            <a:endParaRPr lang="ru-RU" sz="2400" dirty="0"/>
          </a:p>
        </p:txBody>
      </p:sp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412776"/>
            <a:ext cx="3384376" cy="432048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3563888" y="2996952"/>
            <a:ext cx="162462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(Фото 10)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Фон в цирковом стил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562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55776" y="764704"/>
            <a:ext cx="2943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Эскизы клоунов.</a:t>
            </a:r>
            <a:endParaRPr lang="ru-RU" sz="2400" dirty="0"/>
          </a:p>
        </p:txBody>
      </p:sp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340768"/>
            <a:ext cx="3024336" cy="41764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3059832" y="3244334"/>
            <a:ext cx="220562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  (Фото 11)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Фон в цирковом стил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5620"/>
          </a:xfrm>
          <a:prstGeom prst="rect">
            <a:avLst/>
          </a:prstGeom>
          <a:noFill/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395536" y="-2875396"/>
            <a:ext cx="7632848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Яркое живописное решение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340768"/>
            <a:ext cx="2736304" cy="432048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3131840" y="3244334"/>
            <a:ext cx="209514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(Фото 12)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Фон в цирковом стил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5620"/>
          </a:xfrm>
          <a:prstGeom prst="rect">
            <a:avLst/>
          </a:prstGeom>
          <a:noFill/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331640" y="-864005"/>
            <a:ext cx="576064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Яркое живописное решение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6" name="Рисунок 5" descr="Новости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1268760"/>
            <a:ext cx="3024336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131840" y="3244334"/>
            <a:ext cx="213361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en-US" dirty="0" smtClean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en-US" dirty="0" smtClean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en-US" dirty="0" smtClean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en-US" dirty="0" smtClean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en-US" dirty="0" smtClean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en-US" dirty="0" smtClean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en-US" dirty="0" smtClean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en-US" dirty="0" smtClean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Arial Black" pitchFamily="34" charset="0"/>
                <a:ea typeface="Times New Roman" pitchFamily="18" charset="0"/>
                <a:cs typeface="Arial" pitchFamily="34" charset="0"/>
              </a:rPr>
              <a:t>(Фото 1</a:t>
            </a:r>
            <a:r>
              <a:rPr lang="en-US" dirty="0" smtClean="0">
                <a:solidFill>
                  <a:srgbClr val="000000"/>
                </a:solidFill>
                <a:latin typeface="Arial Black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lang="ru-RU" dirty="0" smtClean="0">
                <a:solidFill>
                  <a:srgbClr val="000000"/>
                </a:solidFill>
                <a:latin typeface="Arial Black" pitchFamily="34" charset="0"/>
                <a:ea typeface="Times New Roman" pitchFamily="18" charset="0"/>
                <a:cs typeface="Arial" pitchFamily="34" charset="0"/>
              </a:rPr>
              <a:t>)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Фон в цирковом стил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5620"/>
          </a:xfrm>
          <a:prstGeom prst="rect">
            <a:avLst/>
          </a:prstGeom>
          <a:noFill/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331640" y="-1137367"/>
            <a:ext cx="576064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Яркое живописное решение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052736"/>
            <a:ext cx="3744416" cy="424847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3131840" y="3244334"/>
            <a:ext cx="213361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en-US" dirty="0" smtClean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en-US" dirty="0" smtClean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en-US" dirty="0" smtClean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en-US" dirty="0" smtClean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en-US" dirty="0" smtClean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en-US" dirty="0" smtClean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en-US" dirty="0" smtClean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Arial Black" pitchFamily="34" charset="0"/>
                <a:ea typeface="Times New Roman" pitchFamily="18" charset="0"/>
                <a:cs typeface="Arial" pitchFamily="34" charset="0"/>
              </a:rPr>
              <a:t>(Фото 1</a:t>
            </a:r>
            <a:r>
              <a:rPr lang="en-US" dirty="0" smtClean="0">
                <a:solidFill>
                  <a:srgbClr val="000000"/>
                </a:solidFill>
                <a:latin typeface="Arial Black" pitchFamily="34" charset="0"/>
                <a:ea typeface="Times New Roman" pitchFamily="18" charset="0"/>
                <a:cs typeface="Arial" pitchFamily="34" charset="0"/>
              </a:rPr>
              <a:t>4</a:t>
            </a:r>
            <a:r>
              <a:rPr lang="ru-RU" dirty="0" smtClean="0">
                <a:solidFill>
                  <a:srgbClr val="000000"/>
                </a:solidFill>
                <a:latin typeface="Arial Black" pitchFamily="34" charset="0"/>
                <a:ea typeface="Times New Roman" pitchFamily="18" charset="0"/>
                <a:cs typeface="Arial" pitchFamily="34" charset="0"/>
              </a:rPr>
              <a:t>)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Фон в цирковом стил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5620"/>
          </a:xfrm>
          <a:prstGeom prst="rect">
            <a:avLst/>
          </a:prstGeom>
          <a:noFill/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331640" y="-1070249"/>
            <a:ext cx="576064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Яркое живописное решение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6" name="Рисунок 5" descr="Клоун Клепа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1268760"/>
            <a:ext cx="4248472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059832" y="3244334"/>
            <a:ext cx="220562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en-US" dirty="0" smtClean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en-US" dirty="0" smtClean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en-US" dirty="0" smtClean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en-US" dirty="0" smtClean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en-US" dirty="0" smtClean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en-US" dirty="0" smtClean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endParaRPr lang="en-US" dirty="0" smtClean="0">
              <a:solidFill>
                <a:srgbClr val="000000"/>
              </a:solidFill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Arial Black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lang="ru-RU" dirty="0" smtClean="0">
                <a:solidFill>
                  <a:srgbClr val="000000"/>
                </a:solidFill>
                <a:latin typeface="Arial Black" pitchFamily="34" charset="0"/>
                <a:ea typeface="Times New Roman" pitchFamily="18" charset="0"/>
                <a:cs typeface="Arial" pitchFamily="34" charset="0"/>
              </a:rPr>
              <a:t>(Фото 1</a:t>
            </a:r>
            <a:r>
              <a:rPr lang="en-US" dirty="0" smtClean="0">
                <a:solidFill>
                  <a:srgbClr val="000000"/>
                </a:solidFill>
                <a:latin typeface="Arial Black" pitchFamily="34" charset="0"/>
                <a:ea typeface="Times New Roman" pitchFamily="18" charset="0"/>
                <a:cs typeface="Arial" pitchFamily="34" charset="0"/>
              </a:rPr>
              <a:t>5</a:t>
            </a:r>
            <a:r>
              <a:rPr lang="ru-RU" dirty="0" smtClean="0">
                <a:solidFill>
                  <a:srgbClr val="000000"/>
                </a:solidFill>
                <a:latin typeface="Arial Black" pitchFamily="34" charset="0"/>
                <a:ea typeface="Times New Roman" pitchFamily="18" charset="0"/>
                <a:cs typeface="Arial" pitchFamily="34" charset="0"/>
              </a:rPr>
              <a:t>)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Фон в цирковом стил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5620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23527" y="-5698366"/>
            <a:ext cx="8820473" cy="1166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Интернет-ресурсы: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3"/>
              </a:rPr>
              <a:t>https://ru.wikipedia.org/wiki/Цирк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4"/>
              </a:rPr>
              <a:t>https://tlum.ru/news/udivitelnyj-mir-cirka/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5"/>
              </a:rPr>
              <a:t>https://ru.wikipedia.org/wiki/Клоун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/>
              <a:t>фон для презентации </a:t>
            </a:r>
            <a:r>
              <a:rPr lang="ru-RU" sz="1600" b="1" u="sng" dirty="0" smtClean="0">
                <a:hlinkClick r:id="rId6"/>
              </a:rPr>
              <a:t>https://oir.mobi/656146-cirk-fon.html</a:t>
            </a:r>
            <a:endParaRPr lang="ru-RU" sz="1600" b="1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(Фото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1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7"/>
              </a:rPr>
              <a:t>https://mos-holidays.ru/moskovskij-cirk-nikulina-na-cvetnom-bulvare/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(Фото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8"/>
              </a:rPr>
              <a:t>https://spb.kassir.ru/cirki/gosudarstvennyiy-tsirk-na-fontanke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(Фото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9"/>
              </a:rPr>
              <a:t>https://ru.wikipedia.org/wiki/Новосибирский_цирк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(Фото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4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10"/>
              </a:rPr>
              <a:t>https://yandex.ru/maps/org/yekaterinburgskiy_gosudarstvenny_tsirk/1256024043/?ll=60.605006%2C56.825972&amp;z=17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(Фото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5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11"/>
              </a:rPr>
              <a:t>https://autogear.ru/article/240/896/samarskiy-tsirk-opisanie-adres-otzyivyi-posetiteley/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(Фото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6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12"/>
              </a:rPr>
              <a:t>https://xfile.ru/x-files/ussr/kak_possorilis_belyy_i_ryzhiy/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(Фото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7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13"/>
              </a:rPr>
              <a:t>https://www.interesniy.kiev.ua/istoriya-kievskogo-tsirka/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(Фото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8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14"/>
              </a:rPr>
              <a:t>https://rg.ru/2013/12/09/karandash-site.html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(Фото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9)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15"/>
              </a:rPr>
              <a:t>http://www.raskraska.com/raskraski/469/1.html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(Фото 1</a:t>
            </a:r>
            <a:r>
              <a:rPr lang="en-US" sz="14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0</a:t>
            </a:r>
            <a:r>
              <a:rPr lang="ru-RU" sz="14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lang="ru-RU" sz="14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  <a:hlinkClick r:id="rId16"/>
              </a:rPr>
              <a:t>https://www.pinterest.ch/pin/163185186487899409/</a:t>
            </a:r>
            <a:r>
              <a:rPr lang="ru-RU" sz="14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1400" b="1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(Фото 1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17"/>
              </a:rPr>
              <a:t>https://www.pinterest.ch/pin/853713673098428687/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(Фото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12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18"/>
              </a:rPr>
              <a:t>https://www.pinterest.ch/pin/584482857867586543/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(Фото </a:t>
            </a:r>
            <a:r>
              <a:rPr lang="en-US" sz="14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13</a:t>
            </a:r>
            <a:r>
              <a:rPr lang="ru-RU" sz="14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lang="ru-RU" sz="1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  <a:hlinkClick r:id="rId19"/>
              </a:rPr>
              <a:t>http://ds183-podsolnuh.xn----7sb1avlij.xn--p1ai/meropriyatiya-i-konkursyi/arhiv/article-766/</a:t>
            </a:r>
            <a:endParaRPr lang="ru-RU" sz="1400" b="1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(Фото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14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20"/>
              </a:rPr>
              <a:t>https://www.pinterest.ch/pin/613615517966768606/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(Фото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15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21"/>
              </a:rPr>
              <a:t>https://papik.pro/klipart/21289-kloun-klipart-63-foto.html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Фон в цирковом стил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562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331640" y="1556792"/>
            <a:ext cx="55263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latin typeface="Calibri" pitchFamily="34" charset="0"/>
                <a:cs typeface="Times New Roman" pitchFamily="18" charset="0"/>
              </a:rPr>
              <a:t>Работайте и фантазируйте и создавайте творческие работы.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3200" b="1" dirty="0" smtClean="0">
              <a:latin typeface="Calibri" pitchFamily="34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latin typeface="Calibri" pitchFamily="34" charset="0"/>
                <a:cs typeface="Times New Roman" pitchFamily="18" charset="0"/>
              </a:rPr>
              <a:t>Присылайте свои работы на мой электронный адрес.</a:t>
            </a:r>
            <a:endParaRPr lang="ru-RU" sz="32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531</Words>
  <Application>Microsoft Office PowerPoint</Application>
  <PresentationFormat>Экран (4:3)</PresentationFormat>
  <Paragraphs>539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</dc:creator>
  <cp:lastModifiedBy>Дом</cp:lastModifiedBy>
  <cp:revision>9</cp:revision>
  <dcterms:created xsi:type="dcterms:W3CDTF">2022-03-20T18:46:36Z</dcterms:created>
  <dcterms:modified xsi:type="dcterms:W3CDTF">2022-03-23T03:01:02Z</dcterms:modified>
</cp:coreProperties>
</file>