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8" r:id="rId3"/>
    <p:sldId id="259" r:id="rId4"/>
    <p:sldId id="262" r:id="rId5"/>
    <p:sldId id="289" r:id="rId6"/>
    <p:sldId id="263" r:id="rId7"/>
    <p:sldId id="264" r:id="rId8"/>
    <p:sldId id="265" r:id="rId9"/>
    <p:sldId id="266" r:id="rId10"/>
    <p:sldId id="267" r:id="rId11"/>
    <p:sldId id="268" r:id="rId12"/>
    <p:sldId id="273" r:id="rId13"/>
    <p:sldId id="270" r:id="rId14"/>
    <p:sldId id="271" r:id="rId15"/>
    <p:sldId id="274" r:id="rId16"/>
    <p:sldId id="276" r:id="rId17"/>
    <p:sldId id="283" r:id="rId18"/>
    <p:sldId id="275" r:id="rId19"/>
    <p:sldId id="280" r:id="rId20"/>
    <p:sldId id="288" r:id="rId21"/>
    <p:sldId id="287" r:id="rId22"/>
    <p:sldId id="272" r:id="rId23"/>
    <p:sldId id="277" r:id="rId24"/>
    <p:sldId id="278" r:id="rId25"/>
    <p:sldId id="279" r:id="rId26"/>
    <p:sldId id="281" r:id="rId27"/>
    <p:sldId id="28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933" autoAdjust="0"/>
    <p:restoredTop sz="94660"/>
  </p:normalViewPr>
  <p:slideViewPr>
    <p:cSldViewPr>
      <p:cViewPr varScale="1">
        <p:scale>
          <a:sx n="110" d="100"/>
          <a:sy n="110" d="100"/>
        </p:scale>
        <p:origin x="-90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209585-C16D-485D-A1F8-6E139FF04D06}" type="doc">
      <dgm:prSet loTypeId="urn:microsoft.com/office/officeart/2005/8/layout/vList6" loCatId="list" qsTypeId="urn:microsoft.com/office/officeart/2005/8/quickstyle/simple1" qsCatId="simple" csTypeId="urn:microsoft.com/office/officeart/2005/8/colors/colorful5" csCatId="colorful" phldr="1"/>
      <dgm:spPr/>
      <dgm:t>
        <a:bodyPr/>
        <a:lstStyle/>
        <a:p>
          <a:endParaRPr lang="ru-RU"/>
        </a:p>
      </dgm:t>
    </dgm:pt>
    <dgm:pt modelId="{3CA27EB4-25FD-46EC-A790-558005FA090B}">
      <dgm:prSet phldrT="[Текст]"/>
      <dgm:spPr>
        <a:solidFill>
          <a:srgbClr val="00B0F0"/>
        </a:solidFill>
      </dgm:spPr>
      <dgm:t>
        <a:bodyPr/>
        <a:lstStyle/>
        <a:p>
          <a:pPr marL="0" indent="0" algn="ctr"/>
          <a:r>
            <a:rPr lang="ru-RU" dirty="0" smtClean="0"/>
            <a:t>1 подготовительный</a:t>
          </a:r>
          <a:endParaRPr lang="ru-RU" dirty="0"/>
        </a:p>
      </dgm:t>
    </dgm:pt>
    <dgm:pt modelId="{3B73ED56-9A1E-4F9D-88AB-A6454543155F}" type="parTrans" cxnId="{A91DE4F1-4EAE-41F7-938F-AE9056718586}">
      <dgm:prSet/>
      <dgm:spPr/>
      <dgm:t>
        <a:bodyPr/>
        <a:lstStyle/>
        <a:p>
          <a:endParaRPr lang="ru-RU"/>
        </a:p>
      </dgm:t>
    </dgm:pt>
    <dgm:pt modelId="{A48980BD-600E-44DD-B0E2-15A442730ED5}" type="sibTrans" cxnId="{A91DE4F1-4EAE-41F7-938F-AE9056718586}">
      <dgm:prSet/>
      <dgm:spPr/>
      <dgm:t>
        <a:bodyPr/>
        <a:lstStyle/>
        <a:p>
          <a:endParaRPr lang="ru-RU"/>
        </a:p>
      </dgm:t>
    </dgm:pt>
    <dgm:pt modelId="{B5893DB6-CC68-4510-8C9B-D59383C8A39B}">
      <dgm:prSet phldrT="[Текст]" custT="1"/>
      <dgm:spPr>
        <a:solidFill>
          <a:srgbClr val="00B0F0">
            <a:alpha val="90000"/>
          </a:srgbClr>
        </a:solidFill>
      </dgm:spPr>
      <dgm:t>
        <a:bodyPr/>
        <a:lstStyle/>
        <a:p>
          <a:r>
            <a:rPr lang="ru-RU" sz="1400" b="0" i="0" dirty="0" smtClean="0"/>
            <a:t>Тема (что мы будем делать?)</a:t>
          </a:r>
          <a:endParaRPr lang="ru-RU" sz="1400" dirty="0"/>
        </a:p>
      </dgm:t>
    </dgm:pt>
    <dgm:pt modelId="{FAB5822B-9D96-4D9E-AA74-5ADFEF110D7A}" type="parTrans" cxnId="{6056B798-9D39-43A5-AFAE-6F8B44A41AD3}">
      <dgm:prSet/>
      <dgm:spPr/>
      <dgm:t>
        <a:bodyPr/>
        <a:lstStyle/>
        <a:p>
          <a:endParaRPr lang="ru-RU"/>
        </a:p>
      </dgm:t>
    </dgm:pt>
    <dgm:pt modelId="{B95DA721-5034-4B85-96B4-91CD7727DBD5}" type="sibTrans" cxnId="{6056B798-9D39-43A5-AFAE-6F8B44A41AD3}">
      <dgm:prSet/>
      <dgm:spPr/>
      <dgm:t>
        <a:bodyPr/>
        <a:lstStyle/>
        <a:p>
          <a:endParaRPr lang="ru-RU"/>
        </a:p>
      </dgm:t>
    </dgm:pt>
    <dgm:pt modelId="{EF92715B-AA2E-4784-B09D-930FC0A71EB7}">
      <dgm:prSet phldrT="[Текст]"/>
      <dgm:spPr>
        <a:solidFill>
          <a:srgbClr val="00B050"/>
        </a:solidFill>
      </dgm:spPr>
      <dgm:t>
        <a:bodyPr/>
        <a:lstStyle/>
        <a:p>
          <a:r>
            <a:rPr lang="ru-RU" dirty="0" smtClean="0"/>
            <a:t>2 практический</a:t>
          </a:r>
          <a:endParaRPr lang="ru-RU" dirty="0"/>
        </a:p>
      </dgm:t>
    </dgm:pt>
    <dgm:pt modelId="{06EA93E6-3ABC-4480-87F3-6EEBF68B4D39}" type="parTrans" cxnId="{05D15631-2791-4E85-94FD-6AEB86544475}">
      <dgm:prSet/>
      <dgm:spPr/>
      <dgm:t>
        <a:bodyPr/>
        <a:lstStyle/>
        <a:p>
          <a:endParaRPr lang="ru-RU"/>
        </a:p>
      </dgm:t>
    </dgm:pt>
    <dgm:pt modelId="{0462EAB8-E72F-4C68-AAD2-A037C1D64D40}" type="sibTrans" cxnId="{05D15631-2791-4E85-94FD-6AEB86544475}">
      <dgm:prSet/>
      <dgm:spPr/>
      <dgm:t>
        <a:bodyPr/>
        <a:lstStyle/>
        <a:p>
          <a:endParaRPr lang="ru-RU"/>
        </a:p>
      </dgm:t>
    </dgm:pt>
    <dgm:pt modelId="{4D32C5E0-DD1B-4385-A3F5-3D32D0F7A1B0}">
      <dgm:prSet/>
      <dgm:spPr>
        <a:solidFill>
          <a:schemeClr val="accent6">
            <a:lumMod val="75000"/>
          </a:schemeClr>
        </a:solidFill>
      </dgm:spPr>
      <dgm:t>
        <a:bodyPr/>
        <a:lstStyle/>
        <a:p>
          <a:r>
            <a:rPr lang="ru-RU" dirty="0" smtClean="0"/>
            <a:t>3 </a:t>
          </a:r>
          <a:r>
            <a:rPr lang="ru-RU" b="1" i="1" dirty="0" smtClean="0"/>
            <a:t>Аналитический</a:t>
          </a:r>
          <a:endParaRPr lang="ru-RU" dirty="0"/>
        </a:p>
      </dgm:t>
    </dgm:pt>
    <dgm:pt modelId="{13201AFE-D7EF-4BF6-BDC0-ED24DED96F6B}" type="parTrans" cxnId="{776ECA5E-A84F-422F-9CCC-73F7ECE27D70}">
      <dgm:prSet/>
      <dgm:spPr/>
      <dgm:t>
        <a:bodyPr/>
        <a:lstStyle/>
        <a:p>
          <a:endParaRPr lang="ru-RU"/>
        </a:p>
      </dgm:t>
    </dgm:pt>
    <dgm:pt modelId="{09C6CED1-398D-4B7C-A27D-D6927FBF9F95}" type="sibTrans" cxnId="{776ECA5E-A84F-422F-9CCC-73F7ECE27D70}">
      <dgm:prSet/>
      <dgm:spPr/>
      <dgm:t>
        <a:bodyPr/>
        <a:lstStyle/>
        <a:p>
          <a:endParaRPr lang="ru-RU"/>
        </a:p>
      </dgm:t>
    </dgm:pt>
    <dgm:pt modelId="{C614828E-9E4D-45C6-8FDD-2F6C46F9A2E5}">
      <dgm:prSet phldrT="[Текст]" custT="1"/>
      <dgm:spPr>
        <a:solidFill>
          <a:srgbClr val="00B050">
            <a:alpha val="90000"/>
          </a:srgbClr>
        </a:solidFill>
      </dgm:spPr>
      <dgm:t>
        <a:bodyPr/>
        <a:lstStyle/>
        <a:p>
          <a:r>
            <a:rPr lang="ru-RU" sz="1400" i="0" u="none" dirty="0" smtClean="0"/>
            <a:t>Работа с детьми</a:t>
          </a:r>
          <a:endParaRPr lang="ru-RU" sz="1400" i="0" u="none" dirty="0"/>
        </a:p>
      </dgm:t>
    </dgm:pt>
    <dgm:pt modelId="{C2D28E16-E6F6-4AF8-B4DD-3A77E15C6F40}" type="sibTrans" cxnId="{4D7469CC-57EE-4548-B22D-EEE0515DE2AB}">
      <dgm:prSet/>
      <dgm:spPr/>
      <dgm:t>
        <a:bodyPr/>
        <a:lstStyle/>
        <a:p>
          <a:endParaRPr lang="ru-RU"/>
        </a:p>
      </dgm:t>
    </dgm:pt>
    <dgm:pt modelId="{58D72F59-206E-40A6-810E-89A2CE4239D1}" type="parTrans" cxnId="{4D7469CC-57EE-4548-B22D-EEE0515DE2AB}">
      <dgm:prSet/>
      <dgm:spPr/>
      <dgm:t>
        <a:bodyPr/>
        <a:lstStyle/>
        <a:p>
          <a:endParaRPr lang="ru-RU"/>
        </a:p>
      </dgm:t>
    </dgm:pt>
    <dgm:pt modelId="{2D9AFEEC-349E-45F4-9637-47BF3F69822E}">
      <dgm:prSet phldrT="[Текст]" custT="1"/>
      <dgm:spPr>
        <a:solidFill>
          <a:srgbClr val="00B050">
            <a:alpha val="90000"/>
          </a:srgbClr>
        </a:solidFill>
      </dgm:spPr>
      <dgm:t>
        <a:bodyPr/>
        <a:lstStyle/>
        <a:p>
          <a:r>
            <a:rPr lang="ru-RU" sz="1400" dirty="0" smtClean="0"/>
            <a:t>Работа с родителями</a:t>
          </a:r>
          <a:endParaRPr lang="ru-RU" sz="1400" dirty="0"/>
        </a:p>
      </dgm:t>
    </dgm:pt>
    <dgm:pt modelId="{01A2719B-213C-4698-958F-D90C5240D52E}" type="parTrans" cxnId="{5ED1EF8A-B6C3-4685-A718-68F6B1AB3026}">
      <dgm:prSet/>
      <dgm:spPr/>
      <dgm:t>
        <a:bodyPr/>
        <a:lstStyle/>
        <a:p>
          <a:endParaRPr lang="ru-RU"/>
        </a:p>
      </dgm:t>
    </dgm:pt>
    <dgm:pt modelId="{A3D00A30-5EEB-478C-A8BF-4146585E29B1}" type="sibTrans" cxnId="{5ED1EF8A-B6C3-4685-A718-68F6B1AB3026}">
      <dgm:prSet/>
      <dgm:spPr/>
      <dgm:t>
        <a:bodyPr/>
        <a:lstStyle/>
        <a:p>
          <a:endParaRPr lang="ru-RU"/>
        </a:p>
      </dgm:t>
    </dgm:pt>
    <dgm:pt modelId="{F2B597B3-DEBC-4BE1-9D28-4ECE71603A2C}">
      <dgm:prSet custT="1"/>
      <dgm:spPr>
        <a:solidFill>
          <a:schemeClr val="accent6">
            <a:lumMod val="75000"/>
            <a:alpha val="90000"/>
          </a:schemeClr>
        </a:solidFill>
      </dgm:spPr>
      <dgm:t>
        <a:bodyPr/>
        <a:lstStyle/>
        <a:p>
          <a:r>
            <a:rPr lang="ru-RU" sz="1400" dirty="0" smtClean="0"/>
            <a:t>Спектакль ««Волшебник изумрудного города»»</a:t>
          </a:r>
          <a:endParaRPr lang="ru-RU" sz="1400" dirty="0"/>
        </a:p>
      </dgm:t>
    </dgm:pt>
    <dgm:pt modelId="{E0A1F95E-10B3-4F39-9E0C-C54E1A180475}" type="parTrans" cxnId="{C039B855-1308-4906-8618-B87BD5EC4072}">
      <dgm:prSet/>
      <dgm:spPr/>
      <dgm:t>
        <a:bodyPr/>
        <a:lstStyle/>
        <a:p>
          <a:endParaRPr lang="ru-RU"/>
        </a:p>
      </dgm:t>
    </dgm:pt>
    <dgm:pt modelId="{0616AA1C-6ADA-42E3-BBA2-86913E2E71F6}" type="sibTrans" cxnId="{C039B855-1308-4906-8618-B87BD5EC4072}">
      <dgm:prSet/>
      <dgm:spPr/>
      <dgm:t>
        <a:bodyPr/>
        <a:lstStyle/>
        <a:p>
          <a:endParaRPr lang="ru-RU"/>
        </a:p>
      </dgm:t>
    </dgm:pt>
    <dgm:pt modelId="{0809095F-00CE-4490-A9C6-16F318B49AA8}">
      <dgm:prSet custT="1"/>
      <dgm:spPr>
        <a:solidFill>
          <a:schemeClr val="accent6">
            <a:lumMod val="75000"/>
            <a:alpha val="90000"/>
          </a:schemeClr>
        </a:solidFill>
      </dgm:spPr>
      <dgm:t>
        <a:bodyPr/>
        <a:lstStyle/>
        <a:p>
          <a:r>
            <a:rPr lang="ru-RU" sz="1400" dirty="0" smtClean="0"/>
            <a:t>Видео-презентация проекта </a:t>
          </a:r>
          <a:endParaRPr lang="ru-RU" sz="1400" dirty="0"/>
        </a:p>
      </dgm:t>
    </dgm:pt>
    <dgm:pt modelId="{814008B2-41F7-4C18-B7F7-050DA271D6C3}" type="parTrans" cxnId="{86FB271F-655B-4BDA-8B78-E1732DC64A86}">
      <dgm:prSet/>
      <dgm:spPr/>
      <dgm:t>
        <a:bodyPr/>
        <a:lstStyle/>
        <a:p>
          <a:endParaRPr lang="ru-RU"/>
        </a:p>
      </dgm:t>
    </dgm:pt>
    <dgm:pt modelId="{79888E5D-F5E2-4EA8-9F5F-5C3EA304717E}" type="sibTrans" cxnId="{86FB271F-655B-4BDA-8B78-E1732DC64A86}">
      <dgm:prSet/>
      <dgm:spPr/>
      <dgm:t>
        <a:bodyPr/>
        <a:lstStyle/>
        <a:p>
          <a:endParaRPr lang="ru-RU"/>
        </a:p>
      </dgm:t>
    </dgm:pt>
    <dgm:pt modelId="{296A04CD-2767-4EB9-8567-EAA4B78995F1}">
      <dgm:prSet custT="1"/>
      <dgm:spPr/>
      <dgm:t>
        <a:bodyPr/>
        <a:lstStyle/>
        <a:p>
          <a:r>
            <a:rPr lang="ru-RU" sz="1400" b="0" i="0" dirty="0" smtClean="0"/>
            <a:t>Цели (для чего мы это будем делать?)</a:t>
          </a:r>
          <a:endParaRPr lang="ru-RU" sz="1400" dirty="0"/>
        </a:p>
      </dgm:t>
    </dgm:pt>
    <dgm:pt modelId="{6CFD9A93-5294-4469-A2AC-3D6A2657A114}" type="parTrans" cxnId="{212C5AFE-D40D-4917-828E-52B1F0322F98}">
      <dgm:prSet/>
      <dgm:spPr/>
      <dgm:t>
        <a:bodyPr/>
        <a:lstStyle/>
        <a:p>
          <a:endParaRPr lang="ru-RU"/>
        </a:p>
      </dgm:t>
    </dgm:pt>
    <dgm:pt modelId="{7D59D40A-AC6B-42B2-B1B4-857F67D8CF0B}" type="sibTrans" cxnId="{212C5AFE-D40D-4917-828E-52B1F0322F98}">
      <dgm:prSet/>
      <dgm:spPr/>
      <dgm:t>
        <a:bodyPr/>
        <a:lstStyle/>
        <a:p>
          <a:endParaRPr lang="ru-RU"/>
        </a:p>
      </dgm:t>
    </dgm:pt>
    <dgm:pt modelId="{B907D92A-D6A8-412F-AD47-549BB6A4C9D9}">
      <dgm:prSet custT="1"/>
      <dgm:spPr/>
      <dgm:t>
        <a:bodyPr/>
        <a:lstStyle/>
        <a:p>
          <a:r>
            <a:rPr lang="ru-RU" sz="1400" b="0" i="0" dirty="0" smtClean="0"/>
            <a:t>Задачи проекта (как мы это будем делать?)</a:t>
          </a:r>
          <a:endParaRPr lang="ru-RU" sz="1400" dirty="0"/>
        </a:p>
      </dgm:t>
    </dgm:pt>
    <dgm:pt modelId="{AFD06D1C-A6CE-47CA-BFA4-69B7EE0BBD8E}" type="parTrans" cxnId="{9C6E9C9F-7554-48E6-9BD1-602FAE702903}">
      <dgm:prSet/>
      <dgm:spPr/>
      <dgm:t>
        <a:bodyPr/>
        <a:lstStyle/>
        <a:p>
          <a:endParaRPr lang="ru-RU"/>
        </a:p>
      </dgm:t>
    </dgm:pt>
    <dgm:pt modelId="{6935BD93-62DA-4F34-928A-23E61DAD6AE6}" type="sibTrans" cxnId="{9C6E9C9F-7554-48E6-9BD1-602FAE702903}">
      <dgm:prSet/>
      <dgm:spPr/>
      <dgm:t>
        <a:bodyPr/>
        <a:lstStyle/>
        <a:p>
          <a:endParaRPr lang="ru-RU"/>
        </a:p>
      </dgm:t>
    </dgm:pt>
    <dgm:pt modelId="{C7219067-3CBB-4CF3-85BD-609D8290CBF5}">
      <dgm:prSet custT="1"/>
      <dgm:spPr/>
      <dgm:t>
        <a:bodyPr/>
        <a:lstStyle/>
        <a:p>
          <a:r>
            <a:rPr lang="ru-RU" sz="1400" b="0" i="0" dirty="0" smtClean="0"/>
            <a:t>Проектный продукт (что должно получиться в результате?). </a:t>
          </a:r>
          <a:endParaRPr lang="ru-RU" sz="1400" dirty="0"/>
        </a:p>
      </dgm:t>
    </dgm:pt>
    <dgm:pt modelId="{7C649B12-FB9E-4B04-9301-021DF5DBBE45}" type="parTrans" cxnId="{A746E2E2-6D9B-4F77-81FD-FC134A8D16CB}">
      <dgm:prSet/>
      <dgm:spPr/>
      <dgm:t>
        <a:bodyPr/>
        <a:lstStyle/>
        <a:p>
          <a:endParaRPr lang="ru-RU"/>
        </a:p>
      </dgm:t>
    </dgm:pt>
    <dgm:pt modelId="{1AEF5778-5801-4104-8649-C3786815E0A2}" type="sibTrans" cxnId="{A746E2E2-6D9B-4F77-81FD-FC134A8D16CB}">
      <dgm:prSet/>
      <dgm:spPr/>
      <dgm:t>
        <a:bodyPr/>
        <a:lstStyle/>
        <a:p>
          <a:endParaRPr lang="ru-RU"/>
        </a:p>
      </dgm:t>
    </dgm:pt>
    <dgm:pt modelId="{424FC84C-0ED2-4663-A9A6-17210037D988}" type="pres">
      <dgm:prSet presAssocID="{1D209585-C16D-485D-A1F8-6E139FF04D06}" presName="Name0" presStyleCnt="0">
        <dgm:presLayoutVars>
          <dgm:dir/>
          <dgm:animLvl val="lvl"/>
          <dgm:resizeHandles/>
        </dgm:presLayoutVars>
      </dgm:prSet>
      <dgm:spPr/>
      <dgm:t>
        <a:bodyPr/>
        <a:lstStyle/>
        <a:p>
          <a:endParaRPr lang="ru-RU"/>
        </a:p>
      </dgm:t>
    </dgm:pt>
    <dgm:pt modelId="{65A12929-EA67-47BF-8898-1740FE150E83}" type="pres">
      <dgm:prSet presAssocID="{3CA27EB4-25FD-46EC-A790-558005FA090B}" presName="linNode" presStyleCnt="0"/>
      <dgm:spPr/>
    </dgm:pt>
    <dgm:pt modelId="{8C0D850C-8F67-42BE-88A1-704B608FDA9B}" type="pres">
      <dgm:prSet presAssocID="{3CA27EB4-25FD-46EC-A790-558005FA090B}" presName="parentShp" presStyleLbl="node1" presStyleIdx="0" presStyleCnt="3" custScaleX="62501" custLinFactNeighborX="-10912" custLinFactNeighborY="-1519">
        <dgm:presLayoutVars>
          <dgm:bulletEnabled val="1"/>
        </dgm:presLayoutVars>
      </dgm:prSet>
      <dgm:spPr/>
      <dgm:t>
        <a:bodyPr/>
        <a:lstStyle/>
        <a:p>
          <a:endParaRPr lang="ru-RU"/>
        </a:p>
      </dgm:t>
    </dgm:pt>
    <dgm:pt modelId="{58F62015-976A-4154-A15C-B81AB823EA43}" type="pres">
      <dgm:prSet presAssocID="{3CA27EB4-25FD-46EC-A790-558005FA090B}" presName="childShp" presStyleLbl="bgAccFollowNode1" presStyleIdx="0" presStyleCnt="3" custScaleX="117574" custScaleY="81673">
        <dgm:presLayoutVars>
          <dgm:bulletEnabled val="1"/>
        </dgm:presLayoutVars>
      </dgm:prSet>
      <dgm:spPr/>
      <dgm:t>
        <a:bodyPr/>
        <a:lstStyle/>
        <a:p>
          <a:endParaRPr lang="ru-RU"/>
        </a:p>
      </dgm:t>
    </dgm:pt>
    <dgm:pt modelId="{745BB9BF-C68D-45EC-97A0-7A88CB28D647}" type="pres">
      <dgm:prSet presAssocID="{A48980BD-600E-44DD-B0E2-15A442730ED5}" presName="spacing" presStyleCnt="0"/>
      <dgm:spPr/>
    </dgm:pt>
    <dgm:pt modelId="{12F7C4BB-5D27-46E5-8B01-FFC1190B4B88}" type="pres">
      <dgm:prSet presAssocID="{EF92715B-AA2E-4784-B09D-930FC0A71EB7}" presName="linNode" presStyleCnt="0"/>
      <dgm:spPr/>
    </dgm:pt>
    <dgm:pt modelId="{E277593C-6313-4FA9-B919-73E08EE605E8}" type="pres">
      <dgm:prSet presAssocID="{EF92715B-AA2E-4784-B09D-930FC0A71EB7}" presName="parentShp" presStyleLbl="node1" presStyleIdx="1" presStyleCnt="3" custScaleX="62501" custLinFactNeighborX="-10832" custLinFactNeighborY="-6018">
        <dgm:presLayoutVars>
          <dgm:bulletEnabled val="1"/>
        </dgm:presLayoutVars>
      </dgm:prSet>
      <dgm:spPr/>
      <dgm:t>
        <a:bodyPr/>
        <a:lstStyle/>
        <a:p>
          <a:endParaRPr lang="ru-RU"/>
        </a:p>
      </dgm:t>
    </dgm:pt>
    <dgm:pt modelId="{6C38B373-4FBD-4798-830B-123E6AB9B842}" type="pres">
      <dgm:prSet presAssocID="{EF92715B-AA2E-4784-B09D-930FC0A71EB7}" presName="childShp" presStyleLbl="bgAccFollowNode1" presStyleIdx="1" presStyleCnt="3" custScaleX="114583" custScaleY="83826" custLinFactNeighborX="0" custLinFactNeighborY="-4542">
        <dgm:presLayoutVars>
          <dgm:bulletEnabled val="1"/>
        </dgm:presLayoutVars>
      </dgm:prSet>
      <dgm:spPr/>
      <dgm:t>
        <a:bodyPr/>
        <a:lstStyle/>
        <a:p>
          <a:endParaRPr lang="ru-RU"/>
        </a:p>
      </dgm:t>
    </dgm:pt>
    <dgm:pt modelId="{FDCBB3D7-2FFB-427C-8E18-7946453BA798}" type="pres">
      <dgm:prSet presAssocID="{0462EAB8-E72F-4C68-AAD2-A037C1D64D40}" presName="spacing" presStyleCnt="0"/>
      <dgm:spPr/>
    </dgm:pt>
    <dgm:pt modelId="{7F00C94D-61EA-465B-846D-14CD6208106A}" type="pres">
      <dgm:prSet presAssocID="{4D32C5E0-DD1B-4385-A3F5-3D32D0F7A1B0}" presName="linNode" presStyleCnt="0"/>
      <dgm:spPr/>
    </dgm:pt>
    <dgm:pt modelId="{E35110A0-0E9F-42EF-BC07-5C562E34F08D}" type="pres">
      <dgm:prSet presAssocID="{4D32C5E0-DD1B-4385-A3F5-3D32D0F7A1B0}" presName="parentShp" presStyleLbl="node1" presStyleIdx="2" presStyleCnt="3" custScaleX="62501" custLinFactNeighborX="-10832" custLinFactNeighborY="-3809">
        <dgm:presLayoutVars>
          <dgm:bulletEnabled val="1"/>
        </dgm:presLayoutVars>
      </dgm:prSet>
      <dgm:spPr/>
      <dgm:t>
        <a:bodyPr/>
        <a:lstStyle/>
        <a:p>
          <a:endParaRPr lang="ru-RU"/>
        </a:p>
      </dgm:t>
    </dgm:pt>
    <dgm:pt modelId="{1826B8AB-0737-4E7D-90AC-4C7FCA35FFA5}" type="pres">
      <dgm:prSet presAssocID="{4D32C5E0-DD1B-4385-A3F5-3D32D0F7A1B0}" presName="childShp" presStyleLbl="bgAccFollowNode1" presStyleIdx="2" presStyleCnt="3" custScaleX="117500" custScaleY="76735" custLinFactNeighborX="0" custLinFactNeighborY="0">
        <dgm:presLayoutVars>
          <dgm:bulletEnabled val="1"/>
        </dgm:presLayoutVars>
      </dgm:prSet>
      <dgm:spPr/>
      <dgm:t>
        <a:bodyPr/>
        <a:lstStyle/>
        <a:p>
          <a:endParaRPr lang="ru-RU"/>
        </a:p>
      </dgm:t>
    </dgm:pt>
  </dgm:ptLst>
  <dgm:cxnLst>
    <dgm:cxn modelId="{C039B855-1308-4906-8618-B87BD5EC4072}" srcId="{4D32C5E0-DD1B-4385-A3F5-3D32D0F7A1B0}" destId="{F2B597B3-DEBC-4BE1-9D28-4ECE71603A2C}" srcOrd="0" destOrd="0" parTransId="{E0A1F95E-10B3-4F39-9E0C-C54E1A180475}" sibTransId="{0616AA1C-6ADA-42E3-BBA2-86913E2E71F6}"/>
    <dgm:cxn modelId="{5ED1EF8A-B6C3-4685-A718-68F6B1AB3026}" srcId="{EF92715B-AA2E-4784-B09D-930FC0A71EB7}" destId="{2D9AFEEC-349E-45F4-9637-47BF3F69822E}" srcOrd="1" destOrd="0" parTransId="{01A2719B-213C-4698-958F-D90C5240D52E}" sibTransId="{A3D00A30-5EEB-478C-A8BF-4146585E29B1}"/>
    <dgm:cxn modelId="{EDDF655E-9076-469F-BA4D-E88F8A989513}" type="presOf" srcId="{1D209585-C16D-485D-A1F8-6E139FF04D06}" destId="{424FC84C-0ED2-4663-A9A6-17210037D988}" srcOrd="0" destOrd="0" presId="urn:microsoft.com/office/officeart/2005/8/layout/vList6"/>
    <dgm:cxn modelId="{6056B798-9D39-43A5-AFAE-6F8B44A41AD3}" srcId="{3CA27EB4-25FD-46EC-A790-558005FA090B}" destId="{B5893DB6-CC68-4510-8C9B-D59383C8A39B}" srcOrd="0" destOrd="0" parTransId="{FAB5822B-9D96-4D9E-AA74-5ADFEF110D7A}" sibTransId="{B95DA721-5034-4B85-96B4-91CD7727DBD5}"/>
    <dgm:cxn modelId="{C1D65DC2-0FB9-41D2-9A11-FE0437E82E3B}" type="presOf" srcId="{B5893DB6-CC68-4510-8C9B-D59383C8A39B}" destId="{58F62015-976A-4154-A15C-B81AB823EA43}" srcOrd="0" destOrd="0" presId="urn:microsoft.com/office/officeart/2005/8/layout/vList6"/>
    <dgm:cxn modelId="{A746E2E2-6D9B-4F77-81FD-FC134A8D16CB}" srcId="{3CA27EB4-25FD-46EC-A790-558005FA090B}" destId="{C7219067-3CBB-4CF3-85BD-609D8290CBF5}" srcOrd="3" destOrd="0" parTransId="{7C649B12-FB9E-4B04-9301-021DF5DBBE45}" sibTransId="{1AEF5778-5801-4104-8649-C3786815E0A2}"/>
    <dgm:cxn modelId="{9A920CD0-4D5C-41C2-B11E-C2098116055A}" type="presOf" srcId="{EF92715B-AA2E-4784-B09D-930FC0A71EB7}" destId="{E277593C-6313-4FA9-B919-73E08EE605E8}" srcOrd="0" destOrd="0" presId="urn:microsoft.com/office/officeart/2005/8/layout/vList6"/>
    <dgm:cxn modelId="{A91DE4F1-4EAE-41F7-938F-AE9056718586}" srcId="{1D209585-C16D-485D-A1F8-6E139FF04D06}" destId="{3CA27EB4-25FD-46EC-A790-558005FA090B}" srcOrd="0" destOrd="0" parTransId="{3B73ED56-9A1E-4F9D-88AB-A6454543155F}" sibTransId="{A48980BD-600E-44DD-B0E2-15A442730ED5}"/>
    <dgm:cxn modelId="{4D7469CC-57EE-4548-B22D-EEE0515DE2AB}" srcId="{EF92715B-AA2E-4784-B09D-930FC0A71EB7}" destId="{C614828E-9E4D-45C6-8FDD-2F6C46F9A2E5}" srcOrd="0" destOrd="0" parTransId="{58D72F59-206E-40A6-810E-89A2CE4239D1}" sibTransId="{C2D28E16-E6F6-4AF8-B4DD-3A77E15C6F40}"/>
    <dgm:cxn modelId="{D96CF4D7-243D-442D-8C45-14231157ED09}" type="presOf" srcId="{C7219067-3CBB-4CF3-85BD-609D8290CBF5}" destId="{58F62015-976A-4154-A15C-B81AB823EA43}" srcOrd="0" destOrd="3" presId="urn:microsoft.com/office/officeart/2005/8/layout/vList6"/>
    <dgm:cxn modelId="{86FB271F-655B-4BDA-8B78-E1732DC64A86}" srcId="{4D32C5E0-DD1B-4385-A3F5-3D32D0F7A1B0}" destId="{0809095F-00CE-4490-A9C6-16F318B49AA8}" srcOrd="1" destOrd="0" parTransId="{814008B2-41F7-4C18-B7F7-050DA271D6C3}" sibTransId="{79888E5D-F5E2-4EA8-9F5F-5C3EA304717E}"/>
    <dgm:cxn modelId="{C328E7F6-5D29-4D28-A485-DD0142E4D575}" type="presOf" srcId="{F2B597B3-DEBC-4BE1-9D28-4ECE71603A2C}" destId="{1826B8AB-0737-4E7D-90AC-4C7FCA35FFA5}" srcOrd="0" destOrd="0" presId="urn:microsoft.com/office/officeart/2005/8/layout/vList6"/>
    <dgm:cxn modelId="{413678DF-6BD4-4B97-A388-672D92E3C254}" type="presOf" srcId="{296A04CD-2767-4EB9-8567-EAA4B78995F1}" destId="{58F62015-976A-4154-A15C-B81AB823EA43}" srcOrd="0" destOrd="1" presId="urn:microsoft.com/office/officeart/2005/8/layout/vList6"/>
    <dgm:cxn modelId="{8F79EE2D-E02C-4574-B573-3549F759960D}" type="presOf" srcId="{C614828E-9E4D-45C6-8FDD-2F6C46F9A2E5}" destId="{6C38B373-4FBD-4798-830B-123E6AB9B842}" srcOrd="0" destOrd="0" presId="urn:microsoft.com/office/officeart/2005/8/layout/vList6"/>
    <dgm:cxn modelId="{1532FB43-9C4C-4F84-8350-732C309CF211}" type="presOf" srcId="{2D9AFEEC-349E-45F4-9637-47BF3F69822E}" destId="{6C38B373-4FBD-4798-830B-123E6AB9B842}" srcOrd="0" destOrd="1" presId="urn:microsoft.com/office/officeart/2005/8/layout/vList6"/>
    <dgm:cxn modelId="{05D15631-2791-4E85-94FD-6AEB86544475}" srcId="{1D209585-C16D-485D-A1F8-6E139FF04D06}" destId="{EF92715B-AA2E-4784-B09D-930FC0A71EB7}" srcOrd="1" destOrd="0" parTransId="{06EA93E6-3ABC-4480-87F3-6EEBF68B4D39}" sibTransId="{0462EAB8-E72F-4C68-AAD2-A037C1D64D40}"/>
    <dgm:cxn modelId="{9C6E9C9F-7554-48E6-9BD1-602FAE702903}" srcId="{3CA27EB4-25FD-46EC-A790-558005FA090B}" destId="{B907D92A-D6A8-412F-AD47-549BB6A4C9D9}" srcOrd="2" destOrd="0" parTransId="{AFD06D1C-A6CE-47CA-BFA4-69B7EE0BBD8E}" sibTransId="{6935BD93-62DA-4F34-928A-23E61DAD6AE6}"/>
    <dgm:cxn modelId="{212C5AFE-D40D-4917-828E-52B1F0322F98}" srcId="{3CA27EB4-25FD-46EC-A790-558005FA090B}" destId="{296A04CD-2767-4EB9-8567-EAA4B78995F1}" srcOrd="1" destOrd="0" parTransId="{6CFD9A93-5294-4469-A2AC-3D6A2657A114}" sibTransId="{7D59D40A-AC6B-42B2-B1B4-857F67D8CF0B}"/>
    <dgm:cxn modelId="{E072D928-E360-4D21-813C-BB481881D6F0}" type="presOf" srcId="{4D32C5E0-DD1B-4385-A3F5-3D32D0F7A1B0}" destId="{E35110A0-0E9F-42EF-BC07-5C562E34F08D}" srcOrd="0" destOrd="0" presId="urn:microsoft.com/office/officeart/2005/8/layout/vList6"/>
    <dgm:cxn modelId="{776ECA5E-A84F-422F-9CCC-73F7ECE27D70}" srcId="{1D209585-C16D-485D-A1F8-6E139FF04D06}" destId="{4D32C5E0-DD1B-4385-A3F5-3D32D0F7A1B0}" srcOrd="2" destOrd="0" parTransId="{13201AFE-D7EF-4BF6-BDC0-ED24DED96F6B}" sibTransId="{09C6CED1-398D-4B7C-A27D-D6927FBF9F95}"/>
    <dgm:cxn modelId="{E833996B-755D-46EA-8CD7-4ADFFFCA52A6}" type="presOf" srcId="{3CA27EB4-25FD-46EC-A790-558005FA090B}" destId="{8C0D850C-8F67-42BE-88A1-704B608FDA9B}" srcOrd="0" destOrd="0" presId="urn:microsoft.com/office/officeart/2005/8/layout/vList6"/>
    <dgm:cxn modelId="{231F6F20-BA32-428C-81CD-FCE92527A7E5}" type="presOf" srcId="{B907D92A-D6A8-412F-AD47-549BB6A4C9D9}" destId="{58F62015-976A-4154-A15C-B81AB823EA43}" srcOrd="0" destOrd="2" presId="urn:microsoft.com/office/officeart/2005/8/layout/vList6"/>
    <dgm:cxn modelId="{52C41122-8CFE-4DAC-B9F6-93A64981A0D0}" type="presOf" srcId="{0809095F-00CE-4490-A9C6-16F318B49AA8}" destId="{1826B8AB-0737-4E7D-90AC-4C7FCA35FFA5}" srcOrd="0" destOrd="1" presId="urn:microsoft.com/office/officeart/2005/8/layout/vList6"/>
    <dgm:cxn modelId="{1A8E99C1-B364-41FB-AFA4-5042D6FC7453}" type="presParOf" srcId="{424FC84C-0ED2-4663-A9A6-17210037D988}" destId="{65A12929-EA67-47BF-8898-1740FE150E83}" srcOrd="0" destOrd="0" presId="urn:microsoft.com/office/officeart/2005/8/layout/vList6"/>
    <dgm:cxn modelId="{F6C121A5-8CE7-4437-86B1-44DDCE880EB3}" type="presParOf" srcId="{65A12929-EA67-47BF-8898-1740FE150E83}" destId="{8C0D850C-8F67-42BE-88A1-704B608FDA9B}" srcOrd="0" destOrd="0" presId="urn:microsoft.com/office/officeart/2005/8/layout/vList6"/>
    <dgm:cxn modelId="{299B194A-FAB7-4095-96C7-38D53F84461B}" type="presParOf" srcId="{65A12929-EA67-47BF-8898-1740FE150E83}" destId="{58F62015-976A-4154-A15C-B81AB823EA43}" srcOrd="1" destOrd="0" presId="urn:microsoft.com/office/officeart/2005/8/layout/vList6"/>
    <dgm:cxn modelId="{0857B719-2161-4B47-B0C2-F55EA500D49D}" type="presParOf" srcId="{424FC84C-0ED2-4663-A9A6-17210037D988}" destId="{745BB9BF-C68D-45EC-97A0-7A88CB28D647}" srcOrd="1" destOrd="0" presId="urn:microsoft.com/office/officeart/2005/8/layout/vList6"/>
    <dgm:cxn modelId="{0CC2FED9-BA69-46B3-A931-88BB8A445DB0}" type="presParOf" srcId="{424FC84C-0ED2-4663-A9A6-17210037D988}" destId="{12F7C4BB-5D27-46E5-8B01-FFC1190B4B88}" srcOrd="2" destOrd="0" presId="urn:microsoft.com/office/officeart/2005/8/layout/vList6"/>
    <dgm:cxn modelId="{A4532793-886F-449E-B422-3FE75385A91C}" type="presParOf" srcId="{12F7C4BB-5D27-46E5-8B01-FFC1190B4B88}" destId="{E277593C-6313-4FA9-B919-73E08EE605E8}" srcOrd="0" destOrd="0" presId="urn:microsoft.com/office/officeart/2005/8/layout/vList6"/>
    <dgm:cxn modelId="{4E7A41F4-E6F3-4F96-BEBD-B3EE8AE553D7}" type="presParOf" srcId="{12F7C4BB-5D27-46E5-8B01-FFC1190B4B88}" destId="{6C38B373-4FBD-4798-830B-123E6AB9B842}" srcOrd="1" destOrd="0" presId="urn:microsoft.com/office/officeart/2005/8/layout/vList6"/>
    <dgm:cxn modelId="{08684C31-843C-4FD4-87FE-1EB3B2E5E68B}" type="presParOf" srcId="{424FC84C-0ED2-4663-A9A6-17210037D988}" destId="{FDCBB3D7-2FFB-427C-8E18-7946453BA798}" srcOrd="3" destOrd="0" presId="urn:microsoft.com/office/officeart/2005/8/layout/vList6"/>
    <dgm:cxn modelId="{EEEC9CA8-3C95-4682-9654-301E7B68FF88}" type="presParOf" srcId="{424FC84C-0ED2-4663-A9A6-17210037D988}" destId="{7F00C94D-61EA-465B-846D-14CD6208106A}" srcOrd="4" destOrd="0" presId="urn:microsoft.com/office/officeart/2005/8/layout/vList6"/>
    <dgm:cxn modelId="{F97353BE-9FFC-4F5A-B667-307D4A08D745}" type="presParOf" srcId="{7F00C94D-61EA-465B-846D-14CD6208106A}" destId="{E35110A0-0E9F-42EF-BC07-5C562E34F08D}" srcOrd="0" destOrd="0" presId="urn:microsoft.com/office/officeart/2005/8/layout/vList6"/>
    <dgm:cxn modelId="{C4D36F99-5DAC-470D-97F8-9703B16F07A7}" type="presParOf" srcId="{7F00C94D-61EA-465B-846D-14CD6208106A}" destId="{1826B8AB-0737-4E7D-90AC-4C7FCA35FFA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62015-976A-4154-A15C-B81AB823EA43}">
      <dsp:nvSpPr>
        <dsp:cNvPr id="0" name=""/>
        <dsp:cNvSpPr/>
      </dsp:nvSpPr>
      <dsp:spPr>
        <a:xfrm>
          <a:off x="2240755" y="145282"/>
          <a:ext cx="5805521" cy="1294881"/>
        </a:xfrm>
        <a:prstGeom prst="rightArrow">
          <a:avLst>
            <a:gd name="adj1" fmla="val 75000"/>
            <a:gd name="adj2" fmla="val 50000"/>
          </a:avLst>
        </a:prstGeom>
        <a:solidFill>
          <a:srgbClr val="00B0F0">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b="0" i="0" kern="1200" dirty="0" smtClean="0"/>
            <a:t>Тема (что мы будем делать?)</a:t>
          </a:r>
          <a:endParaRPr lang="ru-RU" sz="1400" kern="1200" dirty="0"/>
        </a:p>
        <a:p>
          <a:pPr marL="114300" lvl="1" indent="-114300" algn="l" defTabSz="622300">
            <a:lnSpc>
              <a:spcPct val="90000"/>
            </a:lnSpc>
            <a:spcBef>
              <a:spcPct val="0"/>
            </a:spcBef>
            <a:spcAft>
              <a:spcPct val="15000"/>
            </a:spcAft>
            <a:buChar char="••"/>
          </a:pPr>
          <a:r>
            <a:rPr lang="ru-RU" sz="1400" b="0" i="0" kern="1200" dirty="0" smtClean="0"/>
            <a:t>Цели (для чего мы это будем делать?)</a:t>
          </a:r>
          <a:endParaRPr lang="ru-RU" sz="1400" kern="1200" dirty="0"/>
        </a:p>
        <a:p>
          <a:pPr marL="114300" lvl="1" indent="-114300" algn="l" defTabSz="622300">
            <a:lnSpc>
              <a:spcPct val="90000"/>
            </a:lnSpc>
            <a:spcBef>
              <a:spcPct val="0"/>
            </a:spcBef>
            <a:spcAft>
              <a:spcPct val="15000"/>
            </a:spcAft>
            <a:buChar char="••"/>
          </a:pPr>
          <a:r>
            <a:rPr lang="ru-RU" sz="1400" b="0" i="0" kern="1200" dirty="0" smtClean="0"/>
            <a:t>Задачи проекта (как мы это будем делать?)</a:t>
          </a:r>
          <a:endParaRPr lang="ru-RU" sz="1400" kern="1200" dirty="0"/>
        </a:p>
        <a:p>
          <a:pPr marL="114300" lvl="1" indent="-114300" algn="l" defTabSz="622300">
            <a:lnSpc>
              <a:spcPct val="90000"/>
            </a:lnSpc>
            <a:spcBef>
              <a:spcPct val="0"/>
            </a:spcBef>
            <a:spcAft>
              <a:spcPct val="15000"/>
            </a:spcAft>
            <a:buChar char="••"/>
          </a:pPr>
          <a:r>
            <a:rPr lang="ru-RU" sz="1400" b="0" i="0" kern="1200" dirty="0" smtClean="0"/>
            <a:t>Проектный продукт (что должно получиться в результате?). </a:t>
          </a:r>
          <a:endParaRPr lang="ru-RU" sz="1400" kern="1200" dirty="0"/>
        </a:p>
      </dsp:txBody>
      <dsp:txXfrm>
        <a:off x="2240755" y="307142"/>
        <a:ext cx="5319941" cy="971161"/>
      </dsp:txXfrm>
    </dsp:sp>
    <dsp:sp modelId="{8C0D850C-8F67-42BE-88A1-704B608FDA9B}">
      <dsp:nvSpPr>
        <dsp:cNvPr id="0" name=""/>
        <dsp:cNvSpPr/>
      </dsp:nvSpPr>
      <dsp:spPr>
        <a:xfrm>
          <a:off x="0" y="0"/>
          <a:ext cx="2057432" cy="1585445"/>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pPr>
          <a:r>
            <a:rPr lang="ru-RU" sz="1700" kern="1200" dirty="0" smtClean="0"/>
            <a:t>1 подготовительный</a:t>
          </a:r>
          <a:endParaRPr lang="ru-RU" sz="1700" kern="1200" dirty="0"/>
        </a:p>
      </dsp:txBody>
      <dsp:txXfrm>
        <a:off x="77395" y="77395"/>
        <a:ext cx="1902642" cy="1430655"/>
      </dsp:txXfrm>
    </dsp:sp>
    <dsp:sp modelId="{6C38B373-4FBD-4798-830B-123E6AB9B842}">
      <dsp:nvSpPr>
        <dsp:cNvPr id="0" name=""/>
        <dsp:cNvSpPr/>
      </dsp:nvSpPr>
      <dsp:spPr>
        <a:xfrm>
          <a:off x="2314599" y="1800194"/>
          <a:ext cx="5657833" cy="1329015"/>
        </a:xfrm>
        <a:prstGeom prst="rightArrow">
          <a:avLst>
            <a:gd name="adj1" fmla="val 75000"/>
            <a:gd name="adj2" fmla="val 50000"/>
          </a:avLst>
        </a:prstGeom>
        <a:solidFill>
          <a:srgbClr val="00B050">
            <a:alpha val="90000"/>
          </a:srgbClr>
        </a:solidFill>
        <a:ln w="25400" cap="flat" cmpd="sng" algn="ctr">
          <a:solidFill>
            <a:schemeClr val="accent5">
              <a:tint val="40000"/>
              <a:alpha val="90000"/>
              <a:hueOff val="-5370241"/>
              <a:satOff val="24126"/>
              <a:lumOff val="16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i="0" u="none" kern="1200" dirty="0" smtClean="0"/>
            <a:t>Работа с детьми</a:t>
          </a:r>
          <a:endParaRPr lang="ru-RU" sz="1400" i="0" u="none" kern="1200" dirty="0"/>
        </a:p>
        <a:p>
          <a:pPr marL="114300" lvl="1" indent="-114300" algn="l" defTabSz="622300">
            <a:lnSpc>
              <a:spcPct val="90000"/>
            </a:lnSpc>
            <a:spcBef>
              <a:spcPct val="0"/>
            </a:spcBef>
            <a:spcAft>
              <a:spcPct val="15000"/>
            </a:spcAft>
            <a:buChar char="••"/>
          </a:pPr>
          <a:r>
            <a:rPr lang="ru-RU" sz="1400" kern="1200" dirty="0" smtClean="0"/>
            <a:t>Работа с родителями</a:t>
          </a:r>
          <a:endParaRPr lang="ru-RU" sz="1400" kern="1200" dirty="0"/>
        </a:p>
      </dsp:txBody>
      <dsp:txXfrm>
        <a:off x="2314599" y="1966321"/>
        <a:ext cx="5159452" cy="996761"/>
      </dsp:txXfrm>
    </dsp:sp>
    <dsp:sp modelId="{E277593C-6313-4FA9-B919-73E08EE605E8}">
      <dsp:nvSpPr>
        <dsp:cNvPr id="0" name=""/>
        <dsp:cNvSpPr/>
      </dsp:nvSpPr>
      <dsp:spPr>
        <a:xfrm>
          <a:off x="0" y="1648578"/>
          <a:ext cx="2057432" cy="1585445"/>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t>2 практический</a:t>
          </a:r>
          <a:endParaRPr lang="ru-RU" sz="1700" kern="1200" dirty="0"/>
        </a:p>
      </dsp:txBody>
      <dsp:txXfrm>
        <a:off x="77395" y="1725973"/>
        <a:ext cx="1902642" cy="1430655"/>
      </dsp:txXfrm>
    </dsp:sp>
    <dsp:sp modelId="{1826B8AB-0737-4E7D-90AC-4C7FCA35FFA5}">
      <dsp:nvSpPr>
        <dsp:cNvPr id="0" name=""/>
        <dsp:cNvSpPr/>
      </dsp:nvSpPr>
      <dsp:spPr>
        <a:xfrm>
          <a:off x="2242582" y="3672408"/>
          <a:ext cx="5801868" cy="1216591"/>
        </a:xfrm>
        <a:prstGeom prst="rightArrow">
          <a:avLst>
            <a:gd name="adj1" fmla="val 75000"/>
            <a:gd name="adj2" fmla="val 50000"/>
          </a:avLst>
        </a:prstGeom>
        <a:solidFill>
          <a:schemeClr val="accent6">
            <a:lumMod val="75000"/>
            <a:alpha val="9000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kern="1200" dirty="0" smtClean="0"/>
            <a:t>Спектакль ««Волшебник изумрудного города»»</a:t>
          </a:r>
          <a:endParaRPr lang="ru-RU" sz="1400" kern="1200" dirty="0"/>
        </a:p>
        <a:p>
          <a:pPr marL="114300" lvl="1" indent="-114300" algn="l" defTabSz="622300">
            <a:lnSpc>
              <a:spcPct val="90000"/>
            </a:lnSpc>
            <a:spcBef>
              <a:spcPct val="0"/>
            </a:spcBef>
            <a:spcAft>
              <a:spcPct val="15000"/>
            </a:spcAft>
            <a:buChar char="••"/>
          </a:pPr>
          <a:r>
            <a:rPr lang="ru-RU" sz="1400" kern="1200" dirty="0" smtClean="0"/>
            <a:t>Видео-презентация проекта </a:t>
          </a:r>
          <a:endParaRPr lang="ru-RU" sz="1400" kern="1200" dirty="0"/>
        </a:p>
      </dsp:txBody>
      <dsp:txXfrm>
        <a:off x="2242582" y="3824482"/>
        <a:ext cx="5345646" cy="912443"/>
      </dsp:txXfrm>
    </dsp:sp>
    <dsp:sp modelId="{E35110A0-0E9F-42EF-BC07-5C562E34F08D}">
      <dsp:nvSpPr>
        <dsp:cNvPr id="0" name=""/>
        <dsp:cNvSpPr/>
      </dsp:nvSpPr>
      <dsp:spPr>
        <a:xfrm>
          <a:off x="0" y="3427591"/>
          <a:ext cx="2057432" cy="158544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ru-RU" sz="1700" kern="1200" dirty="0" smtClean="0"/>
            <a:t>3 </a:t>
          </a:r>
          <a:r>
            <a:rPr lang="ru-RU" sz="1700" b="1" i="1" kern="1200" dirty="0" smtClean="0"/>
            <a:t>Аналитический</a:t>
          </a:r>
          <a:endParaRPr lang="ru-RU" sz="1700" kern="1200" dirty="0"/>
        </a:p>
      </dsp:txBody>
      <dsp:txXfrm>
        <a:off x="77395" y="3504986"/>
        <a:ext cx="1902642" cy="143065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8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17.03.2022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9.jpeg"/><Relationship Id="rId5" Type="http://schemas.microsoft.com/office/2007/relationships/hdphoto" Target="../media/hdphoto4.wdp"/><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8.jpe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9000" b="-49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539552" y="332656"/>
            <a:ext cx="8136904" cy="646331"/>
          </a:xfrm>
          <a:prstGeom prst="rect">
            <a:avLst/>
          </a:prstGeom>
        </p:spPr>
        <p:txBody>
          <a:bodyPr wrap="square">
            <a:spAutoFit/>
          </a:bodyPr>
          <a:lstStyle/>
          <a:p>
            <a:r>
              <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Муниципальное  автономное  дошкольное  образовательное  учреждение  Детский сад № 12  городского  округа  город  Уфа  Республики  Башкортостан</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Прямоугольник 4"/>
          <p:cNvSpPr/>
          <p:nvPr/>
        </p:nvSpPr>
        <p:spPr>
          <a:xfrm>
            <a:off x="3579345" y="1412776"/>
            <a:ext cx="2481770" cy="923330"/>
          </a:xfrm>
          <a:prstGeom prst="rect">
            <a:avLst/>
          </a:prstGeom>
          <a:noFill/>
        </p:spPr>
        <p:txBody>
          <a:bodyPr wrap="none" lIns="91440" tIns="45720" rIns="91440" bIns="45720">
            <a:spAutoFit/>
          </a:bodyPr>
          <a:lstStyle/>
          <a:p>
            <a:pPr algn="ctr"/>
            <a:r>
              <a:rPr lang="ru-RU"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Проект </a:t>
            </a:r>
          </a:p>
        </p:txBody>
      </p:sp>
      <p:sp>
        <p:nvSpPr>
          <p:cNvPr id="7" name="Прямоугольник 6"/>
          <p:cNvSpPr/>
          <p:nvPr/>
        </p:nvSpPr>
        <p:spPr>
          <a:xfrm>
            <a:off x="1547664" y="2348880"/>
            <a:ext cx="5797997" cy="584775"/>
          </a:xfrm>
          <a:prstGeom prst="rect">
            <a:avLst/>
          </a:prstGeom>
          <a:noFill/>
        </p:spPr>
        <p:txBody>
          <a:bodyPr wrap="none" lIns="91440" tIns="45720" rIns="91440" bIns="45720">
            <a:spAutoFit/>
          </a:bodyPr>
          <a:lstStyle/>
          <a:p>
            <a:pPr algn="ctr"/>
            <a:r>
              <a:rPr lang="ru-RU"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подготовительной группы №12</a:t>
            </a:r>
          </a:p>
        </p:txBody>
      </p:sp>
      <p:sp>
        <p:nvSpPr>
          <p:cNvPr id="8" name="Прямоугольник 7"/>
          <p:cNvSpPr/>
          <p:nvPr/>
        </p:nvSpPr>
        <p:spPr>
          <a:xfrm>
            <a:off x="1187624" y="3068960"/>
            <a:ext cx="6532365" cy="1754326"/>
          </a:xfrm>
          <a:prstGeom prst="rect">
            <a:avLst/>
          </a:prstGeom>
          <a:noFill/>
        </p:spPr>
        <p:txBody>
          <a:bodyPr wrap="none" lIns="91440" tIns="45720" rIns="91440" bIns="45720">
            <a:spAutoFit/>
          </a:bodyPr>
          <a:lstStyle/>
          <a:p>
            <a:pPr algn="ctr"/>
            <a:r>
              <a:rPr lang="ru-RU"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«Дорогой </a:t>
            </a:r>
          </a:p>
          <a:p>
            <a:pPr algn="ctr"/>
            <a:r>
              <a:rPr lang="ru-RU"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из желтого кирпича»</a:t>
            </a:r>
            <a:endPar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Прямоугольник 9"/>
          <p:cNvSpPr/>
          <p:nvPr/>
        </p:nvSpPr>
        <p:spPr>
          <a:xfrm>
            <a:off x="5629059" y="5445224"/>
            <a:ext cx="2709396" cy="584775"/>
          </a:xfrm>
          <a:prstGeom prst="rect">
            <a:avLst/>
          </a:prstGeom>
          <a:noFill/>
        </p:spPr>
        <p:txBody>
          <a:bodyPr wrap="none" lIns="91440" tIns="45720" rIns="91440" bIns="45720">
            <a:spAutoFit/>
          </a:bodyPr>
          <a:lstStyle/>
          <a:p>
            <a:pPr algn="ct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Воспитатели: Полюдова А.В.,</a:t>
            </a:r>
          </a:p>
          <a:p>
            <a:pPr algn="ct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Хисматуллина Л.Ф.</a:t>
            </a:r>
            <a:endParaRPr lang="ru-RU"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rgbClr val="00B050"/>
                </a:solidFill>
              </a:rPr>
              <a:t>Актуальность темы.</a:t>
            </a:r>
            <a:endParaRPr lang="ru-RU" dirty="0">
              <a:solidFill>
                <a:srgbClr val="00B050"/>
              </a:solidFill>
            </a:endParaRPr>
          </a:p>
        </p:txBody>
      </p:sp>
      <p:sp>
        <p:nvSpPr>
          <p:cNvPr id="3" name="Содержимое 2"/>
          <p:cNvSpPr>
            <a:spLocks noGrp="1"/>
          </p:cNvSpPr>
          <p:nvPr>
            <p:ph idx="1"/>
          </p:nvPr>
        </p:nvSpPr>
        <p:spPr>
          <a:xfrm>
            <a:off x="467544" y="1340768"/>
            <a:ext cx="8229600" cy="5040560"/>
          </a:xfrm>
        </p:spPr>
        <p:txBody>
          <a:bodyPr>
            <a:noAutofit/>
          </a:bodyPr>
          <a:lstStyle/>
          <a:p>
            <a:pPr marL="0" indent="360363" algn="just"/>
            <a:r>
              <a:rPr lang="ru-RU" sz="2000" dirty="0" smtClean="0">
                <a:latin typeface="Times New Roman" pitchFamily="18" charset="0"/>
                <a:cs typeface="Times New Roman" pitchFamily="18" charset="0"/>
              </a:rPr>
              <a:t>Мировой опыт подсказывает: надо как можно раньше приобщить ребёнка к книге и чтению. От того, читают ли наши дети, что и как читают, зависит их сегодняшний успех и завтрашняя судьба. Чтение несет в жизни культурного человека сразу несколько важнейших функций. Наиболее очевидная  из них – познавательная. Благодаря книге перед ребенком открывается целый мир, о котором он еще почти ничего не знает. Книга расширяет естественные границы познания, позволяя малышу узнать о том, что ему, возможно, даже не придется никогда увидеть.</a:t>
            </a:r>
          </a:p>
          <a:p>
            <a:pPr marL="0" indent="360363" algn="just"/>
            <a:r>
              <a:rPr lang="ru-RU" sz="2000" dirty="0" smtClean="0">
                <a:latin typeface="Times New Roman" pitchFamily="18" charset="0"/>
                <a:cs typeface="Times New Roman" pitchFamily="18" charset="0"/>
              </a:rPr>
              <a:t>Другая, еще более значимая функция литературы – воспитательная. При помощи простейших, постепенно усложняющихся образов, ребенок учится законам жизни в обществе, правилам общения с себе подобными. Часто хорошая книга позволяет родителям объяснить ребенку те вещи, которые сами они не смогли бы точно сформулировать. Иногда именно книжные примеры исподволь помогают ребенку усвоить те правила, которые он не мог или хотел воспринять из родительских уст.</a:t>
            </a:r>
          </a:p>
          <a:p>
            <a:endParaRPr lang="ru-RU"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1143000"/>
          </a:xfrm>
        </p:spPr>
        <p:txBody>
          <a:bodyPr>
            <a:normAutofit fontScale="90000"/>
          </a:bodyPr>
          <a:lstStyle/>
          <a:p>
            <a:r>
              <a:rPr lang="ru-RU" sz="2700" dirty="0" smtClean="0">
                <a:latin typeface="Times New Roman" pitchFamily="18" charset="0"/>
                <a:cs typeface="Times New Roman" pitchFamily="18" charset="0"/>
              </a:rPr>
              <a:t>Данный проект реализован</a:t>
            </a:r>
            <a:r>
              <a:rPr lang="ru-RU" sz="2700" b="1" dirty="0" smtClean="0">
                <a:latin typeface="Times New Roman" pitchFamily="18" charset="0"/>
                <a:cs typeface="Times New Roman" pitchFamily="18" charset="0"/>
              </a:rPr>
              <a:t> </a:t>
            </a:r>
            <a:r>
              <a:rPr lang="ru-RU" sz="2700" b="1" dirty="0" smtClean="0">
                <a:solidFill>
                  <a:srgbClr val="00B050"/>
                </a:solidFill>
                <a:latin typeface="Times New Roman" pitchFamily="18" charset="0"/>
                <a:cs typeface="Times New Roman" pitchFamily="18" charset="0"/>
              </a:rPr>
              <a:t>с целью </a:t>
            </a:r>
            <a:r>
              <a:rPr lang="ru-RU" sz="2700" dirty="0" smtClean="0">
                <a:latin typeface="Times New Roman" pitchFamily="18" charset="0"/>
                <a:cs typeface="Times New Roman" pitchFamily="18" charset="0"/>
              </a:rPr>
              <a:t>формирования у старших дошкольников интереса к чтению произведений </a:t>
            </a:r>
            <a:r>
              <a:rPr lang="ru-RU" sz="2700" dirty="0" smtClean="0">
                <a:latin typeface="Times New Roman" pitchFamily="18" charset="0"/>
                <a:cs typeface="Times New Roman" pitchFamily="18" charset="0"/>
              </a:rPr>
              <a:t>художественной литературы </a:t>
            </a:r>
            <a:r>
              <a:rPr lang="ru-RU" sz="2000" dirty="0" smtClean="0"/>
              <a:t> </a:t>
            </a:r>
            <a:br>
              <a:rPr lang="ru-RU" sz="2000" dirty="0" smtClean="0"/>
            </a:br>
            <a:endParaRPr lang="ru-RU" sz="2000" dirty="0">
              <a:latin typeface="Times New Roman" pitchFamily="18" charset="0"/>
              <a:cs typeface="Times New Roman" pitchFamily="18" charset="0"/>
            </a:endParaRPr>
          </a:p>
        </p:txBody>
      </p:sp>
      <p:sp>
        <p:nvSpPr>
          <p:cNvPr id="3" name="Содержимое 2"/>
          <p:cNvSpPr>
            <a:spLocks noGrp="1"/>
          </p:cNvSpPr>
          <p:nvPr>
            <p:ph idx="1"/>
          </p:nvPr>
        </p:nvSpPr>
        <p:spPr>
          <a:xfrm>
            <a:off x="539552" y="1268760"/>
            <a:ext cx="8229600" cy="5328592"/>
          </a:xfrm>
        </p:spPr>
        <p:txBody>
          <a:bodyPr>
            <a:normAutofit fontScale="47500" lnSpcReduction="20000"/>
          </a:bodyPr>
          <a:lstStyle/>
          <a:p>
            <a:pPr>
              <a:buNone/>
            </a:pPr>
            <a:r>
              <a:rPr lang="ru-RU" sz="4200" b="1" dirty="0" smtClean="0">
                <a:solidFill>
                  <a:srgbClr val="00B050"/>
                </a:solidFill>
                <a:latin typeface="Times New Roman" pitchFamily="18" charset="0"/>
                <a:cs typeface="Times New Roman" pitchFamily="18" charset="0"/>
              </a:rPr>
              <a:t>Задачи:</a:t>
            </a:r>
            <a:endParaRPr lang="ru-RU" sz="4200" dirty="0" smtClean="0">
              <a:solidFill>
                <a:srgbClr val="00B050"/>
              </a:solidFill>
              <a:latin typeface="Times New Roman" pitchFamily="18" charset="0"/>
              <a:cs typeface="Times New Roman" pitchFamily="18" charset="0"/>
            </a:endParaRPr>
          </a:p>
          <a:p>
            <a:pPr lvl="0" algn="just"/>
            <a:r>
              <a:rPr lang="ru-RU" sz="4200" dirty="0" smtClean="0">
                <a:latin typeface="Times New Roman" pitchFamily="18" charset="0"/>
                <a:cs typeface="Times New Roman" pitchFamily="18" charset="0"/>
              </a:rPr>
              <a:t>Формировать запас литературных художественных впечатлений;</a:t>
            </a:r>
          </a:p>
          <a:p>
            <a:pPr lvl="0" algn="just"/>
            <a:r>
              <a:rPr lang="ru-RU" sz="4200" dirty="0" smtClean="0">
                <a:latin typeface="Times New Roman" pitchFamily="18" charset="0"/>
                <a:cs typeface="Times New Roman" pitchFamily="18" charset="0"/>
              </a:rPr>
              <a:t>Воспитать у детей смелость, ум и доброе сердце, через чтение Обогащать запас литературных художественных впечатлений;</a:t>
            </a:r>
          </a:p>
          <a:p>
            <a:pPr lvl="0" algn="just"/>
            <a:r>
              <a:rPr lang="ru-RU" sz="4200" dirty="0" smtClean="0">
                <a:latin typeface="Times New Roman" pitchFamily="18" charset="0"/>
                <a:cs typeface="Times New Roman" pitchFamily="18" charset="0"/>
              </a:rPr>
              <a:t>Воспитать у детей смелость, ум и доброе сердце, через чтение художественной литературы и на примере героев с гуманистическими качествами;</a:t>
            </a:r>
          </a:p>
          <a:p>
            <a:pPr lvl="0" algn="just"/>
            <a:r>
              <a:rPr lang="ru-RU" sz="4200" dirty="0" smtClean="0">
                <a:latin typeface="Times New Roman" pitchFamily="18" charset="0"/>
                <a:cs typeface="Times New Roman" pitchFamily="18" charset="0"/>
              </a:rPr>
              <a:t>Расширять представление детей о добре и зле, о взаимовыручке и </a:t>
            </a:r>
            <a:r>
              <a:rPr lang="ru-RU" sz="4200" dirty="0" smtClean="0">
                <a:latin typeface="Times New Roman" pitchFamily="18" charset="0"/>
                <a:cs typeface="Times New Roman" pitchFamily="18" charset="0"/>
              </a:rPr>
              <a:t>самопожертвовании;</a:t>
            </a:r>
            <a:endParaRPr lang="ru-RU" sz="4200" dirty="0" smtClean="0">
              <a:latin typeface="Times New Roman" pitchFamily="18" charset="0"/>
              <a:cs typeface="Times New Roman" pitchFamily="18" charset="0"/>
            </a:endParaRPr>
          </a:p>
          <a:p>
            <a:pPr lvl="0" algn="just"/>
            <a:r>
              <a:rPr lang="ru-RU" sz="4200" dirty="0" smtClean="0">
                <a:latin typeface="Times New Roman" pitchFamily="18" charset="0"/>
                <a:cs typeface="Times New Roman" pitchFamily="18" charset="0"/>
              </a:rPr>
              <a:t>Развивать фантазию, воображение и  творческую активность детей;</a:t>
            </a:r>
          </a:p>
          <a:p>
            <a:pPr lvl="0" algn="just"/>
            <a:r>
              <a:rPr lang="ru-RU" sz="4200" dirty="0" smtClean="0">
                <a:latin typeface="Times New Roman" pitchFamily="18" charset="0"/>
                <a:cs typeface="Times New Roman" pitchFamily="18" charset="0"/>
              </a:rPr>
              <a:t> Прививать любовь к чтению </a:t>
            </a:r>
            <a:r>
              <a:rPr lang="ru-RU" sz="4200" dirty="0" smtClean="0">
                <a:latin typeface="Times New Roman" pitchFamily="18" charset="0"/>
                <a:cs typeface="Times New Roman" pitchFamily="18" charset="0"/>
              </a:rPr>
              <a:t>книг;</a:t>
            </a:r>
            <a:endParaRPr lang="ru-RU" sz="4200" dirty="0" smtClean="0">
              <a:latin typeface="Times New Roman" pitchFamily="18" charset="0"/>
              <a:cs typeface="Times New Roman" pitchFamily="18" charset="0"/>
            </a:endParaRPr>
          </a:p>
          <a:p>
            <a:pPr lvl="0" algn="just"/>
            <a:r>
              <a:rPr lang="ru-RU" sz="4200" dirty="0" smtClean="0">
                <a:latin typeface="Times New Roman" pitchFamily="18" charset="0"/>
                <a:cs typeface="Times New Roman" pitchFamily="18" charset="0"/>
              </a:rPr>
              <a:t>Воспитывать дружеские взаимоотношения между детьми и взрослыми;</a:t>
            </a:r>
          </a:p>
          <a:p>
            <a:pPr lvl="0" algn="just"/>
            <a:r>
              <a:rPr lang="ru-RU" sz="4200" dirty="0" smtClean="0">
                <a:latin typeface="Times New Roman" pitchFamily="18" charset="0"/>
                <a:cs typeface="Times New Roman" pitchFamily="18" charset="0"/>
              </a:rPr>
              <a:t>Поощрять творческую </a:t>
            </a:r>
            <a:r>
              <a:rPr lang="ru-RU" sz="4200" dirty="0" smtClean="0">
                <a:latin typeface="Times New Roman" pitchFamily="18" charset="0"/>
                <a:cs typeface="Times New Roman" pitchFamily="18" charset="0"/>
              </a:rPr>
              <a:t>инициативу;</a:t>
            </a:r>
            <a:endParaRPr lang="ru-RU" sz="4200" dirty="0" smtClean="0">
              <a:latin typeface="Times New Roman" pitchFamily="18" charset="0"/>
              <a:cs typeface="Times New Roman" pitchFamily="18" charset="0"/>
            </a:endParaRPr>
          </a:p>
          <a:p>
            <a:pPr lvl="0" algn="just"/>
            <a:r>
              <a:rPr lang="ru-RU" sz="4200" dirty="0" smtClean="0">
                <a:latin typeface="Times New Roman" pitchFamily="18" charset="0"/>
                <a:cs typeface="Times New Roman" pitchFamily="18" charset="0"/>
              </a:rPr>
              <a:t>Привлечь   родителей к совместной деятельности с детьми, сформировать у родителей активную позицию в воспитании детей через </a:t>
            </a:r>
            <a:r>
              <a:rPr lang="ru-RU" sz="4200" dirty="0" smtClean="0">
                <a:latin typeface="Times New Roman" pitchFamily="18" charset="0"/>
                <a:cs typeface="Times New Roman" pitchFamily="18" charset="0"/>
              </a:rPr>
              <a:t>книгу.</a:t>
            </a:r>
            <a:endParaRPr lang="ru-RU" sz="42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0"/>
                                        <p:tgtEl>
                                          <p:spTgt spid="3">
                                            <p:txEl>
                                              <p:pRg st="4" end="4"/>
                                            </p:txEl>
                                          </p:spTgt>
                                        </p:tgtEl>
                                      </p:cBhvr>
                                    </p:animEffect>
                                    <p:anim calcmode="lin" valueType="num">
                                      <p:cBhvr>
                                        <p:cTn id="3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1000"/>
                                        <p:tgtEl>
                                          <p:spTgt spid="3">
                                            <p:txEl>
                                              <p:pRg st="5" end="5"/>
                                            </p:txEl>
                                          </p:spTgt>
                                        </p:tgtEl>
                                      </p:cBhvr>
                                    </p:animEffect>
                                    <p:anim calcmode="lin" valueType="num">
                                      <p:cBhvr>
                                        <p:cTn id="4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Effect transition="in" filter="fade">
                                      <p:cBhvr>
                                        <p:cTn id="67" dur="1000"/>
                                        <p:tgtEl>
                                          <p:spTgt spid="3">
                                            <p:txEl>
                                              <p:pRg st="9" end="9"/>
                                            </p:txEl>
                                          </p:spTgt>
                                        </p:tgtEl>
                                      </p:cBhvr>
                                    </p:animEffect>
                                    <p:anim calcmode="lin" valueType="num">
                                      <p:cBhvr>
                                        <p:cTn id="6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394312069"/>
              </p:ext>
            </p:extLst>
          </p:nvPr>
        </p:nvGraphicFramePr>
        <p:xfrm>
          <a:off x="457200" y="1052736"/>
          <a:ext cx="8229600" cy="5073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555776" y="0"/>
            <a:ext cx="4605749" cy="923330"/>
          </a:xfrm>
          <a:prstGeom prst="rect">
            <a:avLst/>
          </a:prstGeom>
          <a:noFill/>
        </p:spPr>
        <p:txBody>
          <a:bodyPr wrap="none" lIns="91440" tIns="45720" rIns="91440" bIns="45720">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Этапы проекта</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3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62500" lnSpcReduction="20000"/>
          </a:bodyPr>
          <a:lstStyle/>
          <a:p>
            <a:pPr lvl="0"/>
            <a:r>
              <a:rPr lang="ru-RU" sz="4800" dirty="0"/>
              <a:t>Обозначение проблемы и темы проекта. Постановка целей задач по проблеме.</a:t>
            </a:r>
          </a:p>
          <a:p>
            <a:pPr lvl="0"/>
            <a:r>
              <a:rPr lang="ru-RU" sz="4800" dirty="0"/>
              <a:t>Разработка этапов проектной деятельности.</a:t>
            </a:r>
          </a:p>
          <a:p>
            <a:pPr lvl="0"/>
            <a:r>
              <a:rPr lang="ru-RU" sz="4800" dirty="0"/>
              <a:t>Обозначение мероприятий по реализации проекта.</a:t>
            </a:r>
          </a:p>
          <a:p>
            <a:pPr lvl="0"/>
            <a:r>
              <a:rPr lang="ru-RU" sz="4800" dirty="0"/>
              <a:t>Составление примерного плана мероприятий.</a:t>
            </a:r>
          </a:p>
          <a:p>
            <a:pPr lvl="0"/>
            <a:r>
              <a:rPr lang="ru-RU" sz="4800" dirty="0"/>
              <a:t>Подбор иллюстративного и видео-материала.</a:t>
            </a:r>
          </a:p>
          <a:p>
            <a:pPr lvl="0"/>
            <a:r>
              <a:rPr lang="ru-RU" sz="4800" dirty="0"/>
              <a:t>Отбор художественной литературы, художественного материала</a:t>
            </a:r>
          </a:p>
          <a:p>
            <a:endParaRPr lang="ru-RU" dirty="0"/>
          </a:p>
        </p:txBody>
      </p:sp>
      <p:sp>
        <p:nvSpPr>
          <p:cNvPr id="4" name="Прямоугольник 3"/>
          <p:cNvSpPr/>
          <p:nvPr/>
        </p:nvSpPr>
        <p:spPr>
          <a:xfrm>
            <a:off x="490310" y="188640"/>
            <a:ext cx="8163390" cy="923330"/>
          </a:xfrm>
          <a:prstGeom prst="rect">
            <a:avLst/>
          </a:prstGeom>
          <a:noFill/>
        </p:spPr>
        <p:txBody>
          <a:bodyPr wrap="none" lIns="91440" tIns="45720" rIns="91440" bIns="45720">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1 этап - подготовительный</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1237687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72429" y="2132856"/>
            <a:ext cx="4200438" cy="4525963"/>
          </a:xfrm>
        </p:spPr>
        <p:txBody>
          <a:bodyPr/>
          <a:lstStyle/>
          <a:p>
            <a:pPr lvl="0"/>
            <a:r>
              <a:rPr lang="ru-RU" dirty="0" smtClean="0">
                <a:solidFill>
                  <a:srgbClr val="0070C0"/>
                </a:solidFill>
              </a:rPr>
              <a:t>Чтение</a:t>
            </a:r>
            <a:r>
              <a:rPr lang="ru-RU" dirty="0" smtClean="0"/>
              <a:t> сказки А. Волкова «Волшебник Изумрудного города» с рассматриванием иллюстраций, беседы по ходу прочтения сказки</a:t>
            </a:r>
          </a:p>
          <a:p>
            <a:endParaRPr lang="ru-RU" dirty="0"/>
          </a:p>
        </p:txBody>
      </p:sp>
      <p:sp>
        <p:nvSpPr>
          <p:cNvPr id="4" name="Прямоугольник 3"/>
          <p:cNvSpPr/>
          <p:nvPr/>
        </p:nvSpPr>
        <p:spPr>
          <a:xfrm>
            <a:off x="1290275" y="332656"/>
            <a:ext cx="6734729" cy="923330"/>
          </a:xfrm>
          <a:prstGeom prst="rect">
            <a:avLst/>
          </a:prstGeom>
          <a:noFill/>
        </p:spPr>
        <p:txBody>
          <a:bodyPr wrap="none" lIns="91440" tIns="45720" rIns="91440" bIns="45720">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2 этап - Практический</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6" name="Рисунок 5"/>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7048" t="3359" r="4733" b="3796"/>
          <a:stretch/>
        </p:blipFill>
        <p:spPr>
          <a:xfrm rot="645072">
            <a:off x="5066532" y="1628040"/>
            <a:ext cx="3178948" cy="4519727"/>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467544" y="1196752"/>
            <a:ext cx="4082849" cy="769441"/>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ru-RU" sz="4400" dirty="0" smtClean="0"/>
              <a:t>Работа с детьми</a:t>
            </a:r>
            <a:endParaRPr lang="ru-RU" sz="4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solidFill>
                  <a:srgbClr val="0070C0"/>
                </a:solidFill>
              </a:rPr>
              <a:t>Организованная образовательная деятельность: </a:t>
            </a:r>
            <a:endParaRPr lang="ru-RU" dirty="0">
              <a:solidFill>
                <a:srgbClr val="0070C0"/>
              </a:solidFill>
            </a:endParaRPr>
          </a:p>
        </p:txBody>
      </p:sp>
      <p:sp>
        <p:nvSpPr>
          <p:cNvPr id="3" name="Содержимое 2"/>
          <p:cNvSpPr>
            <a:spLocks noGrp="1"/>
          </p:cNvSpPr>
          <p:nvPr>
            <p:ph idx="1"/>
          </p:nvPr>
        </p:nvSpPr>
        <p:spPr/>
        <p:txBody>
          <a:bodyPr>
            <a:normAutofit lnSpcReduction="10000"/>
          </a:bodyPr>
          <a:lstStyle/>
          <a:p>
            <a:r>
              <a:rPr lang="ru-RU" dirty="0" smtClean="0"/>
              <a:t>ООД Познавательное развитие (Формирование целостной картины мира), развитие речи, чтение художественной литературы.</a:t>
            </a:r>
          </a:p>
          <a:p>
            <a:r>
              <a:rPr lang="ru-RU" dirty="0" smtClean="0"/>
              <a:t>ООД Познавательное развитие   «Экологическая катастрофа в Изумрудном городе»</a:t>
            </a:r>
          </a:p>
          <a:p>
            <a:r>
              <a:rPr lang="ru-RU" dirty="0" smtClean="0"/>
              <a:t>ООД Развитие речи «Путешествие в Изумрудный город»</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ru-RU" dirty="0" smtClean="0"/>
              <a:t>Беседы по сказке: </a:t>
            </a:r>
            <a:endParaRPr lang="ru-RU" dirty="0"/>
          </a:p>
        </p:txBody>
      </p:sp>
      <p:sp>
        <p:nvSpPr>
          <p:cNvPr id="3" name="Содержимое 2"/>
          <p:cNvSpPr>
            <a:spLocks noGrp="1"/>
          </p:cNvSpPr>
          <p:nvPr>
            <p:ph idx="1"/>
          </p:nvPr>
        </p:nvSpPr>
        <p:spPr>
          <a:xfrm>
            <a:off x="539552" y="1412776"/>
            <a:ext cx="8229600" cy="4525963"/>
          </a:xfrm>
        </p:spPr>
        <p:txBody>
          <a:bodyPr/>
          <a:lstStyle/>
          <a:p>
            <a:r>
              <a:rPr lang="ru-RU" dirty="0" smtClean="0"/>
              <a:t>«Тайна Изумрудного города»;</a:t>
            </a:r>
          </a:p>
          <a:p>
            <a:r>
              <a:rPr lang="ru-RU" dirty="0" smtClean="0"/>
              <a:t>«Мой любимый герой»;</a:t>
            </a:r>
          </a:p>
          <a:p>
            <a:r>
              <a:rPr lang="ru-RU" dirty="0" smtClean="0"/>
              <a:t>«Дружба творит чудеса!»</a:t>
            </a:r>
          </a:p>
          <a:p>
            <a:r>
              <a:rPr lang="ru-RU" dirty="0" smtClean="0"/>
              <a:t>«Мой лучший друг Страшила»</a:t>
            </a:r>
          </a:p>
          <a:p>
            <a:r>
              <a:rPr lang="ru-RU" dirty="0" smtClean="0"/>
              <a:t>«Загадочный волшебник Изумрудного города Гудвин»</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70C0"/>
                </a:solidFill>
              </a:rPr>
              <a:t>Игровая деятельность:</a:t>
            </a:r>
            <a:endParaRPr lang="ru-RU" dirty="0">
              <a:solidFill>
                <a:srgbClr val="0070C0"/>
              </a:solidFill>
            </a:endParaRPr>
          </a:p>
        </p:txBody>
      </p:sp>
      <p:sp>
        <p:nvSpPr>
          <p:cNvPr id="3" name="Содержимое 2"/>
          <p:cNvSpPr>
            <a:spLocks noGrp="1"/>
          </p:cNvSpPr>
          <p:nvPr>
            <p:ph idx="1"/>
          </p:nvPr>
        </p:nvSpPr>
        <p:spPr>
          <a:xfrm>
            <a:off x="539552" y="1556792"/>
            <a:ext cx="8229600" cy="4525963"/>
          </a:xfrm>
        </p:spPr>
        <p:txBody>
          <a:bodyPr>
            <a:normAutofit/>
          </a:bodyPr>
          <a:lstStyle/>
          <a:p>
            <a:r>
              <a:rPr lang="ru-RU" i="1" dirty="0" smtClean="0"/>
              <a:t>Сюжетно-ролевые игры</a:t>
            </a:r>
            <a:endParaRPr lang="ru-RU" dirty="0" smtClean="0"/>
          </a:p>
          <a:p>
            <a:pPr>
              <a:buNone/>
            </a:pPr>
            <a:r>
              <a:rPr lang="ru-RU" dirty="0" smtClean="0"/>
              <a:t>«Книжный магазин», «Путешествие в волшебный город», « Изумрудный город»</a:t>
            </a:r>
          </a:p>
          <a:p>
            <a:r>
              <a:rPr lang="ru-RU" i="1" dirty="0" smtClean="0"/>
              <a:t>Дидактические игры</a:t>
            </a:r>
            <a:endParaRPr lang="ru-RU" dirty="0" smtClean="0"/>
          </a:p>
          <a:p>
            <a:pPr>
              <a:buNone/>
            </a:pPr>
            <a:r>
              <a:rPr lang="ru-RU" dirty="0" smtClean="0"/>
              <a:t>«Синонимы и антонимы», «</a:t>
            </a:r>
            <a:r>
              <a:rPr lang="ru-RU" dirty="0" err="1" smtClean="0"/>
              <a:t>Ведьминские</a:t>
            </a:r>
            <a:r>
              <a:rPr lang="ru-RU" dirty="0" smtClean="0"/>
              <a:t> заклинания»	, «Узнай, о каком сказочном герое я говорю», «Кто за кем? », «Что изменилось? », «Расскажи по картинке»….</a:t>
            </a:r>
          </a:p>
          <a:p>
            <a:pPr>
              <a:buNone/>
            </a:pPr>
            <a:endParaRPr lang="ru-RU" dirty="0" smtClean="0"/>
          </a:p>
          <a:p>
            <a:pPr>
              <a:buNone/>
            </a:pPr>
            <a:endParaRPr lang="ru-RU" dirty="0" smtClean="0"/>
          </a:p>
          <a:p>
            <a:pPr>
              <a:buNone/>
            </a:pPr>
            <a:endParaRPr lang="ru-RU" dirty="0" smtClean="0"/>
          </a:p>
          <a:p>
            <a:endParaRPr lang="ru-RU" dirty="0" smtClean="0"/>
          </a:p>
          <a:p>
            <a:pPr>
              <a:buNone/>
            </a:pPr>
            <a:endParaRPr lang="ru-RU" dirty="0" smtClean="0"/>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11560" y="332657"/>
            <a:ext cx="8229600" cy="3960440"/>
          </a:xfrm>
        </p:spPr>
        <p:txBody>
          <a:bodyPr>
            <a:normAutofit lnSpcReduction="10000"/>
          </a:bodyPr>
          <a:lstStyle/>
          <a:p>
            <a:r>
              <a:rPr lang="ru-RU" i="1" dirty="0" smtClean="0"/>
              <a:t>Подвижные игры:</a:t>
            </a:r>
            <a:r>
              <a:rPr lang="ru-RU" dirty="0" smtClean="0"/>
              <a:t>  «Перепрыгни через ров», «Попади в движущую мишень», «Маковое поле»; игры эстафеты «Переправа», «Бег с заданием»</a:t>
            </a:r>
          </a:p>
          <a:p>
            <a:endParaRPr lang="ru-RU" sz="1600" dirty="0" smtClean="0"/>
          </a:p>
          <a:p>
            <a:r>
              <a:rPr lang="ru-RU" i="1" dirty="0" smtClean="0"/>
              <a:t>Деревянные </a:t>
            </a:r>
            <a:r>
              <a:rPr lang="ru-RU" i="1" dirty="0" err="1" smtClean="0"/>
              <a:t>пазлы</a:t>
            </a:r>
            <a:r>
              <a:rPr lang="ru-RU" i="1" dirty="0" smtClean="0"/>
              <a:t> </a:t>
            </a:r>
            <a:r>
              <a:rPr lang="ru-RU" dirty="0" smtClean="0"/>
              <a:t>«Волшебник  </a:t>
            </a:r>
          </a:p>
          <a:p>
            <a:pPr marL="0" indent="0">
              <a:buNone/>
            </a:pPr>
            <a:r>
              <a:rPr lang="ru-RU" dirty="0" smtClean="0"/>
              <a:t>Изумрудного города»</a:t>
            </a:r>
            <a:endParaRPr lang="ru-RU" dirty="0" smtClean="0"/>
          </a:p>
          <a:p>
            <a:pPr>
              <a:buNone/>
            </a:pPr>
            <a:r>
              <a:rPr lang="ru-RU" dirty="0" smtClean="0"/>
              <a:t> </a:t>
            </a:r>
          </a:p>
          <a:p>
            <a:endParaRPr lang="ru-RU"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3645024"/>
            <a:ext cx="3659899" cy="2744924"/>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21797" t="1322" r="30994" b="1322"/>
          <a:stretch/>
        </p:blipFill>
        <p:spPr>
          <a:xfrm>
            <a:off x="6054621" y="3068960"/>
            <a:ext cx="2209540" cy="3417608"/>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404664"/>
            <a:ext cx="8229600" cy="1108720"/>
          </a:xfrm>
        </p:spPr>
        <p:txBody>
          <a:bodyPr/>
          <a:lstStyle/>
          <a:p>
            <a:r>
              <a:rPr lang="ru-RU" i="1" dirty="0" smtClean="0"/>
              <a:t>Изготовлена игра- </a:t>
            </a:r>
            <a:r>
              <a:rPr lang="ru-RU" i="1" dirty="0" err="1" smtClean="0"/>
              <a:t>ходилка</a:t>
            </a:r>
            <a:r>
              <a:rPr lang="ru-RU" i="1" dirty="0" smtClean="0"/>
              <a:t> «</a:t>
            </a:r>
            <a:r>
              <a:rPr lang="ru-RU" dirty="0" smtClean="0"/>
              <a:t>Путешествие по Изумрудному городу».</a:t>
            </a:r>
          </a:p>
          <a:p>
            <a:endParaRPr lang="ru-RU" dirty="0"/>
          </a:p>
        </p:txBody>
      </p:sp>
      <p:pic>
        <p:nvPicPr>
          <p:cNvPr id="4" name="Рисунок 3" descr="20211029_151347.jpg"/>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323528" y="2348880"/>
            <a:ext cx="5779385" cy="2664296"/>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5" name="Рисунок 4" descr="20211115_163205.jpg"/>
          <p:cNvPicPr>
            <a:picLocks noChangeAspect="1"/>
          </p:cNvPicPr>
          <p:nvPr/>
        </p:nvPicPr>
        <p:blipFill>
          <a:blip r:embed="rId4" cstate="print">
            <a:lum bright="10000" contrast="10000"/>
          </a:blip>
          <a:stretch>
            <a:fillRect/>
          </a:stretch>
        </p:blipFill>
        <p:spPr>
          <a:xfrm rot="5400000">
            <a:off x="4889159" y="2679793"/>
            <a:ext cx="4968552" cy="229050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t>Создание книги  «По следам Волшебника Изумрудного города»</a:t>
            </a:r>
            <a:endParaRPr lang="ru-RU" dirty="0"/>
          </a:p>
        </p:txBody>
      </p:sp>
      <p:pic>
        <p:nvPicPr>
          <p:cNvPr id="5" name="Рисунок 4" descr="20220214_100503.jpg"/>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Lst>
          </a:blip>
          <a:srcRect t="8806" r="3641" b="6072"/>
          <a:stretch>
            <a:fillRect/>
          </a:stretch>
        </p:blipFill>
        <p:spPr>
          <a:xfrm>
            <a:off x="323528" y="1412776"/>
            <a:ext cx="2741270" cy="3312368"/>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6" name="Рисунок 5" descr="20220214_100517.jpg"/>
          <p:cNvPicPr>
            <a:picLocks noChangeAspect="1"/>
          </p:cNvPicPr>
          <p:nvPr/>
        </p:nvPicPr>
        <p:blipFill>
          <a:blip r:embed="rId4" cstate="print">
            <a:clrChange>
              <a:clrFrom>
                <a:srgbClr val="9DAABA"/>
              </a:clrFrom>
              <a:clrTo>
                <a:srgbClr val="9DAABA">
                  <a:alpha val="0"/>
                </a:srgbClr>
              </a:clrTo>
            </a:clrChange>
            <a:extLst>
              <a:ext uri="{BEBA8EAE-BF5A-486C-A8C5-ECC9F3942E4B}">
                <a14:imgProps xmlns:a14="http://schemas.microsoft.com/office/drawing/2010/main">
                  <a14:imgLayer r:embed="rId5">
                    <a14:imgEffect>
                      <a14:brightnessContrast bright="20000"/>
                    </a14:imgEffect>
                  </a14:imgLayer>
                </a14:imgProps>
              </a:ext>
            </a:extLst>
          </a:blip>
          <a:srcRect l="33801" t="6951" r="1404" b="18500"/>
          <a:stretch>
            <a:fillRect/>
          </a:stretch>
        </p:blipFill>
        <p:spPr>
          <a:xfrm>
            <a:off x="5940152" y="1412776"/>
            <a:ext cx="3014194" cy="3821567"/>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8" name="Рисунок 7" descr="20220214_133353.jpg"/>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brightnessContrast bright="20000"/>
                    </a14:imgEffect>
                  </a14:imgLayer>
                </a14:imgProps>
              </a:ext>
            </a:extLst>
          </a:blip>
          <a:srcRect l="13875" r="22227"/>
          <a:stretch>
            <a:fillRect/>
          </a:stretch>
        </p:blipFill>
        <p:spPr>
          <a:xfrm rot="5400000">
            <a:off x="2706251" y="3350533"/>
            <a:ext cx="3573016" cy="257782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solidFill>
                  <a:srgbClr val="0070C0"/>
                </a:solidFill>
              </a:rPr>
              <a:t>Художественно-эстетическая деятельность: </a:t>
            </a:r>
            <a:endParaRPr lang="ru-RU" dirty="0">
              <a:solidFill>
                <a:srgbClr val="0070C0"/>
              </a:solidFill>
            </a:endParaRPr>
          </a:p>
        </p:txBody>
      </p:sp>
      <p:sp>
        <p:nvSpPr>
          <p:cNvPr id="3" name="Содержимое 2"/>
          <p:cNvSpPr>
            <a:spLocks noGrp="1"/>
          </p:cNvSpPr>
          <p:nvPr>
            <p:ph idx="1"/>
          </p:nvPr>
        </p:nvSpPr>
        <p:spPr>
          <a:xfrm>
            <a:off x="457200" y="1600201"/>
            <a:ext cx="8229600" cy="3052936"/>
          </a:xfrm>
        </p:spPr>
        <p:txBody>
          <a:bodyPr/>
          <a:lstStyle/>
          <a:p>
            <a:r>
              <a:rPr lang="ru-RU" sz="2800" dirty="0" smtClean="0"/>
              <a:t>Рисование сюжетных иллюстраций к сказке, раскрашивание раскрасок; организована выставка рисунков детско-родительского творчества «Мой любимый герой / эпизод сказки Волкова «Волшебник Изумрудного города»</a:t>
            </a:r>
          </a:p>
          <a:p>
            <a:endParaRPr lang="ru-RU" dirty="0"/>
          </a:p>
        </p:txBody>
      </p:sp>
      <p:pic>
        <p:nvPicPr>
          <p:cNvPr id="4" name="Рисунок 3" descr="20211109_161551.jpg"/>
          <p:cNvPicPr>
            <a:picLocks noChangeAspect="1"/>
          </p:cNvPicPr>
          <p:nvPr/>
        </p:nvPicPr>
        <p:blipFill>
          <a:blip r:embed="rId2" cstate="print">
            <a:lum bright="-10000"/>
          </a:blip>
          <a:stretch>
            <a:fillRect/>
          </a:stretch>
        </p:blipFill>
        <p:spPr>
          <a:xfrm>
            <a:off x="2411760" y="3861048"/>
            <a:ext cx="4572000" cy="278422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70C0"/>
                </a:solidFill>
              </a:rPr>
              <a:t>Участие в конкурсах</a:t>
            </a:r>
            <a:endParaRPr lang="ru-RU" dirty="0">
              <a:solidFill>
                <a:srgbClr val="0070C0"/>
              </a:solidFill>
            </a:endParaRPr>
          </a:p>
        </p:txBody>
      </p:sp>
      <p:sp>
        <p:nvSpPr>
          <p:cNvPr id="3" name="Содержимое 2"/>
          <p:cNvSpPr>
            <a:spLocks noGrp="1"/>
          </p:cNvSpPr>
          <p:nvPr>
            <p:ph idx="1"/>
          </p:nvPr>
        </p:nvSpPr>
        <p:spPr>
          <a:xfrm>
            <a:off x="457200" y="1600201"/>
            <a:ext cx="8229600" cy="1036712"/>
          </a:xfrm>
        </p:spPr>
        <p:txBody>
          <a:bodyPr>
            <a:normAutofit lnSpcReduction="10000"/>
          </a:bodyPr>
          <a:lstStyle/>
          <a:p>
            <a:pPr lvl="0"/>
            <a:r>
              <a:rPr lang="ru-RU" dirty="0" smtClean="0"/>
              <a:t>Участие во Всероссийских творческих интернет - конкурсах рисунков</a:t>
            </a:r>
          </a:p>
          <a:p>
            <a:endParaRPr lang="ru-RU" dirty="0"/>
          </a:p>
        </p:txBody>
      </p:sp>
      <p:pic>
        <p:nvPicPr>
          <p:cNvPr id="5" name="Рисунок 4" descr="20211109_155715.jpg"/>
          <p:cNvPicPr>
            <a:picLocks noChangeAspect="1"/>
          </p:cNvPicPr>
          <p:nvPr/>
        </p:nvPicPr>
        <p:blipFill>
          <a:blip r:embed="rId2" cstate="print"/>
          <a:stretch>
            <a:fillRect/>
          </a:stretch>
        </p:blipFill>
        <p:spPr>
          <a:xfrm>
            <a:off x="971600" y="2708920"/>
            <a:ext cx="7185179" cy="3312368"/>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i="1" dirty="0" smtClean="0">
                <a:solidFill>
                  <a:srgbClr val="0070C0"/>
                </a:solidFill>
              </a:rPr>
              <a:t>Театрализованная деятельность</a:t>
            </a:r>
            <a:endParaRPr lang="ru-RU" dirty="0">
              <a:solidFill>
                <a:srgbClr val="0070C0"/>
              </a:solidFill>
            </a:endParaRPr>
          </a:p>
        </p:txBody>
      </p:sp>
      <p:sp>
        <p:nvSpPr>
          <p:cNvPr id="3" name="Содержимое 2"/>
          <p:cNvSpPr>
            <a:spLocks noGrp="1"/>
          </p:cNvSpPr>
          <p:nvPr>
            <p:ph idx="1"/>
          </p:nvPr>
        </p:nvSpPr>
        <p:spPr/>
        <p:txBody>
          <a:bodyPr>
            <a:normAutofit/>
          </a:bodyPr>
          <a:lstStyle/>
          <a:p>
            <a:pPr lvl="0"/>
            <a:r>
              <a:rPr lang="ru-RU" dirty="0" smtClean="0"/>
              <a:t>Этюды: «Трусливы лев», «Храбрый </a:t>
            </a:r>
            <a:r>
              <a:rPr lang="ru-RU" dirty="0" err="1" smtClean="0"/>
              <a:t>Тотошка</a:t>
            </a:r>
            <a:r>
              <a:rPr lang="ru-RU" dirty="0" smtClean="0"/>
              <a:t>»,  «</a:t>
            </a:r>
            <a:r>
              <a:rPr lang="ru-RU" dirty="0" err="1" smtClean="0"/>
              <a:t>Гингемма</a:t>
            </a:r>
            <a:r>
              <a:rPr lang="ru-RU" dirty="0" smtClean="0"/>
              <a:t> и </a:t>
            </a:r>
            <a:r>
              <a:rPr lang="ru-RU" dirty="0" err="1" smtClean="0"/>
              <a:t>Бастинда</a:t>
            </a:r>
            <a:r>
              <a:rPr lang="ru-RU" dirty="0" smtClean="0"/>
              <a:t>», «Испуганная </a:t>
            </a:r>
            <a:r>
              <a:rPr lang="ru-RU" dirty="0" err="1" smtClean="0"/>
              <a:t>Элли</a:t>
            </a:r>
            <a:r>
              <a:rPr lang="ru-RU" dirty="0" smtClean="0"/>
              <a:t>», «Добрая фея»</a:t>
            </a:r>
          </a:p>
          <a:p>
            <a:pPr lvl="0"/>
            <a:r>
              <a:rPr lang="ru-RU" dirty="0" smtClean="0"/>
              <a:t>Театр на палочках </a:t>
            </a:r>
          </a:p>
          <a:p>
            <a:pPr>
              <a:buNone/>
            </a:pPr>
            <a:r>
              <a:rPr lang="ru-RU" dirty="0" smtClean="0"/>
              <a:t> </a:t>
            </a:r>
          </a:p>
          <a:p>
            <a:endParaRPr lang="ru-RU" dirty="0"/>
          </a:p>
        </p:txBody>
      </p:sp>
      <p:pic>
        <p:nvPicPr>
          <p:cNvPr id="5" name="Рисунок 4" descr="20220214_095033.jpg"/>
          <p:cNvPicPr>
            <a:picLocks noChangeAspect="1"/>
          </p:cNvPicPr>
          <p:nvPr/>
        </p:nvPicPr>
        <p:blipFill>
          <a:blip r:embed="rId2" cstate="print"/>
          <a:srcRect l="17713" r="24013"/>
          <a:stretch>
            <a:fillRect/>
          </a:stretch>
        </p:blipFill>
        <p:spPr>
          <a:xfrm>
            <a:off x="5724128" y="3777204"/>
            <a:ext cx="2952328" cy="2335551"/>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6" name="Рисунок 5" descr="20220214_101108.jpg"/>
          <p:cNvPicPr>
            <a:picLocks noChangeAspect="1"/>
          </p:cNvPicPr>
          <p:nvPr/>
        </p:nvPicPr>
        <p:blipFill>
          <a:blip r:embed="rId3" cstate="print"/>
          <a:srcRect r="10390"/>
          <a:stretch>
            <a:fillRect/>
          </a:stretch>
        </p:blipFill>
        <p:spPr>
          <a:xfrm>
            <a:off x="539552" y="3780715"/>
            <a:ext cx="4608512" cy="2370853"/>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lvl="0"/>
            <a:r>
              <a:rPr lang="ru-RU" dirty="0" smtClean="0">
                <a:solidFill>
                  <a:srgbClr val="0070C0"/>
                </a:solidFill>
              </a:rPr>
              <a:t>Досуги и развлечения</a:t>
            </a:r>
            <a:r>
              <a:rPr lang="ru-RU" dirty="0" smtClean="0"/>
              <a:t>: </a:t>
            </a:r>
            <a:endParaRPr lang="ru-RU" dirty="0"/>
          </a:p>
        </p:txBody>
      </p:sp>
      <p:sp>
        <p:nvSpPr>
          <p:cNvPr id="3" name="Содержимое 2"/>
          <p:cNvSpPr>
            <a:spLocks noGrp="1"/>
          </p:cNvSpPr>
          <p:nvPr>
            <p:ph idx="1"/>
          </p:nvPr>
        </p:nvSpPr>
        <p:spPr/>
        <p:txBody>
          <a:bodyPr/>
          <a:lstStyle/>
          <a:p>
            <a:pPr lvl="0"/>
            <a:r>
              <a:rPr lang="ru-RU" dirty="0" err="1" smtClean="0"/>
              <a:t>Квест</a:t>
            </a:r>
            <a:r>
              <a:rPr lang="ru-RU" dirty="0" smtClean="0"/>
              <a:t>- игра «Волшебник Изумрудного города»</a:t>
            </a:r>
          </a:p>
          <a:p>
            <a:pPr lvl="0"/>
            <a:r>
              <a:rPr lang="ru-RU" dirty="0" smtClean="0"/>
              <a:t>Викторина по сказке А. Волкова «Волшебник изумрудного города»</a:t>
            </a:r>
          </a:p>
          <a:p>
            <a:pPr lvl="0"/>
            <a:r>
              <a:rPr lang="ru-RU" dirty="0" smtClean="0"/>
              <a:t>Развлечение  «Путешествие в Изумрудный город» </a:t>
            </a:r>
          </a:p>
          <a:p>
            <a:pPr lvl="0"/>
            <a:r>
              <a:rPr lang="ru-RU" dirty="0" smtClean="0"/>
              <a:t>«Своя игра»</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sz="4000" dirty="0" smtClean="0"/>
              <a:t>Воспитанникам </a:t>
            </a:r>
            <a:r>
              <a:rPr lang="ru-RU" sz="4000" dirty="0" smtClean="0"/>
              <a:t>было предложено выбрать понравившегося героя книги</a:t>
            </a:r>
            <a:r>
              <a:rPr lang="ru-RU" sz="4000" dirty="0" smtClean="0"/>
              <a:t>.</a:t>
            </a:r>
            <a:endParaRPr lang="ru-RU" dirty="0"/>
          </a:p>
        </p:txBody>
      </p:sp>
      <p:sp>
        <p:nvSpPr>
          <p:cNvPr id="3" name="Содержимое 2"/>
          <p:cNvSpPr>
            <a:spLocks noGrp="1"/>
          </p:cNvSpPr>
          <p:nvPr>
            <p:ph idx="1"/>
          </p:nvPr>
        </p:nvSpPr>
        <p:spPr>
          <a:xfrm>
            <a:off x="457200" y="1600200"/>
            <a:ext cx="5554960" cy="4525963"/>
          </a:xfrm>
        </p:spPr>
        <p:txBody>
          <a:bodyPr>
            <a:normAutofit fontScale="77500" lnSpcReduction="20000"/>
          </a:bodyPr>
          <a:lstStyle/>
          <a:p>
            <a:r>
              <a:rPr lang="ru-RU" dirty="0" smtClean="0"/>
              <a:t>Мы  попросили ребят ответить на вопрос, кто из героев им больше понравился (2 героя). Из 14 человек 4 ответили, что им понравился Страшила, 4 человек ответили, что Железный Дровосек, </a:t>
            </a:r>
            <a:r>
              <a:rPr lang="ru-RU" dirty="0" err="1" smtClean="0"/>
              <a:t>Элли</a:t>
            </a:r>
            <a:r>
              <a:rPr lang="ru-RU" dirty="0" smtClean="0"/>
              <a:t> – 5, </a:t>
            </a:r>
            <a:r>
              <a:rPr lang="ru-RU" dirty="0" err="1" smtClean="0"/>
              <a:t>Тотошка</a:t>
            </a:r>
            <a:r>
              <a:rPr lang="ru-RU" dirty="0" smtClean="0"/>
              <a:t> – 7, а 8 – Лев.</a:t>
            </a:r>
          </a:p>
          <a:p>
            <a:r>
              <a:rPr lang="ru-RU" dirty="0" err="1" smtClean="0"/>
              <a:t>Элли</a:t>
            </a:r>
            <a:r>
              <a:rPr lang="ru-RU" dirty="0" smtClean="0"/>
              <a:t> выбрали, потому что она красивая, умная, добрая; Льва и Железного Дровосека, потому что они сильные и храбрые; Страшилу, потому что он смешной и умный; </a:t>
            </a:r>
            <a:r>
              <a:rPr lang="ru-RU" dirty="0" err="1" smtClean="0"/>
              <a:t>Тотошку</a:t>
            </a:r>
            <a:r>
              <a:rPr lang="ru-RU" dirty="0" smtClean="0"/>
              <a:t> – потому что он веселый.</a:t>
            </a:r>
          </a:p>
          <a:p>
            <a:endParaRPr lang="ru-RU" dirty="0"/>
          </a:p>
        </p:txBody>
      </p:sp>
      <p:pic>
        <p:nvPicPr>
          <p:cNvPr id="4" name="Рисунок 3" descr="20220214_094332.jpg"/>
          <p:cNvPicPr>
            <a:picLocks noChangeAspect="1"/>
          </p:cNvPicPr>
          <p:nvPr/>
        </p:nvPicPr>
        <p:blipFill>
          <a:blip r:embed="rId2" cstate="print"/>
          <a:srcRect r="26764"/>
          <a:stretch>
            <a:fillRect/>
          </a:stretch>
        </p:blipFill>
        <p:spPr>
          <a:xfrm rot="5400000">
            <a:off x="5283729" y="2429239"/>
            <a:ext cx="4320480" cy="2719603"/>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1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style>
          <a:lnRef idx="3">
            <a:schemeClr val="lt1"/>
          </a:lnRef>
          <a:fillRef idx="1">
            <a:schemeClr val="accent1"/>
          </a:fillRef>
          <a:effectRef idx="1">
            <a:schemeClr val="accent1"/>
          </a:effectRef>
          <a:fontRef idx="minor">
            <a:schemeClr val="lt1"/>
          </a:fontRef>
        </p:style>
        <p:txBody>
          <a:bodyPr>
            <a:normAutofit/>
          </a:bodyPr>
          <a:lstStyle/>
          <a:p>
            <a:r>
              <a:rPr lang="ru-RU" dirty="0" smtClean="0"/>
              <a:t>Работа с родителями:</a:t>
            </a:r>
            <a:endParaRPr lang="ru-RU" dirty="0"/>
          </a:p>
        </p:txBody>
      </p:sp>
      <p:sp>
        <p:nvSpPr>
          <p:cNvPr id="3" name="Содержимое 2"/>
          <p:cNvSpPr>
            <a:spLocks noGrp="1"/>
          </p:cNvSpPr>
          <p:nvPr>
            <p:ph idx="1"/>
          </p:nvPr>
        </p:nvSpPr>
        <p:spPr>
          <a:xfrm>
            <a:off x="467544" y="1124744"/>
            <a:ext cx="8229600" cy="4525963"/>
          </a:xfrm>
        </p:spPr>
        <p:txBody>
          <a:bodyPr>
            <a:normAutofit fontScale="92500" lnSpcReduction="20000"/>
          </a:bodyPr>
          <a:lstStyle/>
          <a:p>
            <a:r>
              <a:rPr lang="ru-RU" dirty="0" smtClean="0"/>
              <a:t>Консультации для родителей:</a:t>
            </a:r>
          </a:p>
          <a:p>
            <a:pPr>
              <a:buNone/>
            </a:pPr>
            <a:r>
              <a:rPr lang="ru-RU" b="1" dirty="0" smtClean="0"/>
              <a:t> - «</a:t>
            </a:r>
            <a:r>
              <a:rPr lang="ru-RU" dirty="0" smtClean="0"/>
              <a:t>5 уроков Александра Волкова: чему учит детей цикл сказок об Изумрудном городе»</a:t>
            </a:r>
          </a:p>
          <a:p>
            <a:pPr>
              <a:buNone/>
            </a:pPr>
            <a:r>
              <a:rPr lang="ru-RU" dirty="0" smtClean="0"/>
              <a:t>- «Как превратить чтение в удовольствие»</a:t>
            </a:r>
          </a:p>
          <a:p>
            <a:r>
              <a:rPr lang="ru-RU" dirty="0" smtClean="0"/>
              <a:t>Рекомендации для родителей по домашнему чтению в старшем дошкольном возрасте.</a:t>
            </a:r>
          </a:p>
          <a:p>
            <a:r>
              <a:rPr lang="ru-RU" dirty="0" smtClean="0"/>
              <a:t>Буклет для родителей «Приобщаем детей к книге и чтению» </a:t>
            </a:r>
          </a:p>
          <a:p>
            <a:r>
              <a:rPr lang="ru-RU" dirty="0" smtClean="0"/>
              <a:t>Привлечь родителей к изготовлению костюмов, декораций, афиши к спектаклю </a:t>
            </a:r>
          </a:p>
          <a:p>
            <a:endParaRPr lang="ru-RU" dirty="0" smtClean="0"/>
          </a:p>
          <a:p>
            <a:endParaRPr lang="ru-RU" dirty="0"/>
          </a:p>
        </p:txBody>
      </p:sp>
      <p:pic>
        <p:nvPicPr>
          <p:cNvPr id="4" name="Рисунок 3" descr="IMG-20211117-WA0010.jpg"/>
          <p:cNvPicPr>
            <a:picLocks noChangeAspect="1"/>
          </p:cNvPicPr>
          <p:nvPr/>
        </p:nvPicPr>
        <p:blipFill>
          <a:blip r:embed="rId3" cstate="print"/>
          <a:stretch>
            <a:fillRect/>
          </a:stretch>
        </p:blipFill>
        <p:spPr>
          <a:xfrm>
            <a:off x="3347864" y="692696"/>
            <a:ext cx="2569068" cy="5373216"/>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5" name="Рисунок 4" descr="IMG-20211119-WA0024.jpg"/>
          <p:cNvPicPr>
            <a:picLocks noChangeAspect="1"/>
          </p:cNvPicPr>
          <p:nvPr/>
        </p:nvPicPr>
        <p:blipFill>
          <a:blip r:embed="rId4" cstate="print"/>
          <a:stretch>
            <a:fillRect/>
          </a:stretch>
        </p:blipFill>
        <p:spPr>
          <a:xfrm>
            <a:off x="323527" y="1484784"/>
            <a:ext cx="2875401" cy="5111823"/>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6" name="Рисунок 5" descr="IMG-20211120-WA0019.jpg"/>
          <p:cNvPicPr>
            <a:picLocks noChangeAspect="1"/>
          </p:cNvPicPr>
          <p:nvPr/>
        </p:nvPicPr>
        <p:blipFill>
          <a:blip r:embed="rId5" cstate="print"/>
          <a:stretch>
            <a:fillRect/>
          </a:stretch>
        </p:blipFill>
        <p:spPr>
          <a:xfrm>
            <a:off x="6084168" y="1556792"/>
            <a:ext cx="2804508" cy="498579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47687" y="908720"/>
            <a:ext cx="8229600" cy="4525963"/>
          </a:xfrm>
        </p:spPr>
        <p:txBody>
          <a:bodyPr/>
          <a:lstStyle/>
          <a:p>
            <a:pPr marL="0" indent="0">
              <a:buNone/>
            </a:pPr>
            <a:r>
              <a:rPr lang="ru-RU" dirty="0" smtClean="0">
                <a:solidFill>
                  <a:srgbClr val="C00000"/>
                </a:solidFill>
              </a:rPr>
              <a:t>Спектакль</a:t>
            </a:r>
            <a:r>
              <a:rPr lang="ru-RU" dirty="0" smtClean="0"/>
              <a:t> </a:t>
            </a:r>
            <a:r>
              <a:rPr lang="ru-RU" dirty="0" smtClean="0">
                <a:solidFill>
                  <a:srgbClr val="C00000"/>
                </a:solidFill>
              </a:rPr>
              <a:t>«Волшебник изумрудного города»</a:t>
            </a:r>
          </a:p>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687" y="2060848"/>
            <a:ext cx="8047037" cy="4524375"/>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907051" y="86112"/>
            <a:ext cx="7795724" cy="923330"/>
          </a:xfrm>
          <a:prstGeom prst="rect">
            <a:avLst/>
          </a:prstGeom>
          <a:noFill/>
        </p:spPr>
        <p:txBody>
          <a:bodyPr wrap="none" lIns="91440" tIns="45720" rIns="91440" bIns="45720">
            <a:spAutoFit/>
          </a:bodyPr>
          <a:lstStyle/>
          <a:p>
            <a:pPr algn="ctr"/>
            <a:r>
              <a:rPr lang="ru-RU" sz="5400" b="1" i="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3 этап – Аналитический</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5407" y="476672"/>
            <a:ext cx="3477450" cy="1956065"/>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747" y="4653136"/>
            <a:ext cx="3508789" cy="1973694"/>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531" y="4653136"/>
            <a:ext cx="3508789" cy="1973694"/>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7" y="476672"/>
            <a:ext cx="3482997" cy="1959186"/>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3706" y="2542401"/>
            <a:ext cx="1840262" cy="1900369"/>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326" y="2562362"/>
            <a:ext cx="1941394" cy="1887354"/>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99992" y="2545645"/>
            <a:ext cx="2162941" cy="1873772"/>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11" name="Рисунок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45544" y="2545645"/>
            <a:ext cx="2308969" cy="1853438"/>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914024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04664"/>
            <a:ext cx="3672408" cy="5904656"/>
          </a:xfrm>
        </p:spPr>
        <p:txBody>
          <a:bodyPr>
            <a:normAutofit lnSpcReduction="10000"/>
          </a:bodyPr>
          <a:lstStyle/>
          <a:p>
            <a:pPr lvl="0" algn="ctr"/>
            <a:r>
              <a:rPr lang="ru-RU" dirty="0" smtClean="0">
                <a:solidFill>
                  <a:srgbClr val="C00000"/>
                </a:solidFill>
              </a:rPr>
              <a:t>Участие в республиканском конкурсе </a:t>
            </a:r>
            <a:r>
              <a:rPr lang="ru-RU" dirty="0" smtClean="0">
                <a:solidFill>
                  <a:prstClr val="black"/>
                </a:solidFill>
              </a:rPr>
              <a:t>творческих </a:t>
            </a:r>
            <a:r>
              <a:rPr lang="ru-RU" dirty="0" smtClean="0">
                <a:solidFill>
                  <a:prstClr val="black"/>
                </a:solidFill>
              </a:rPr>
              <a:t>работ «По страницам любимых сказок» </a:t>
            </a:r>
            <a:r>
              <a:rPr lang="ru-RU" dirty="0" smtClean="0">
                <a:solidFill>
                  <a:prstClr val="black"/>
                </a:solidFill>
              </a:rPr>
              <a:t>в номинации актерское </a:t>
            </a:r>
            <a:r>
              <a:rPr lang="ru-RU" dirty="0" smtClean="0">
                <a:solidFill>
                  <a:prstClr val="black"/>
                </a:solidFill>
              </a:rPr>
              <a:t>мастерство «Сказка оживает»   </a:t>
            </a:r>
          </a:p>
          <a:p>
            <a:pPr marL="0" lvl="0" indent="0">
              <a:buNone/>
            </a:pPr>
            <a:endParaRPr lang="ru-RU" dirty="0" smtClean="0">
              <a:solidFill>
                <a:prstClr val="black"/>
              </a:solidFill>
            </a:endParaRPr>
          </a:p>
          <a:p>
            <a:pPr marL="0" lvl="0" indent="0" algn="ctr">
              <a:buNone/>
            </a:pPr>
            <a:r>
              <a:rPr lang="ru-RU" dirty="0" smtClean="0">
                <a:solidFill>
                  <a:prstClr val="black"/>
                </a:solidFill>
              </a:rPr>
              <a:t> декабрь </a:t>
            </a:r>
            <a:r>
              <a:rPr lang="ru-RU" dirty="0" smtClean="0">
                <a:solidFill>
                  <a:prstClr val="black"/>
                </a:solidFill>
              </a:rPr>
              <a:t>2021</a:t>
            </a:r>
          </a:p>
          <a:p>
            <a:endParaRPr lang="ru-RU" dirty="0"/>
          </a:p>
        </p:txBody>
      </p:sp>
      <p:pic>
        <p:nvPicPr>
          <p:cNvPr id="4" name="Рисунок 3" descr="Подготовительная группа №12.jpg"/>
          <p:cNvPicPr>
            <a:picLocks noChangeAspect="1"/>
          </p:cNvPicPr>
          <p:nvPr/>
        </p:nvPicPr>
        <p:blipFill>
          <a:blip r:embed="rId2" cstate="print"/>
          <a:stretch>
            <a:fillRect/>
          </a:stretch>
        </p:blipFill>
        <p:spPr>
          <a:xfrm>
            <a:off x="4283968" y="404664"/>
            <a:ext cx="4371156" cy="6181823"/>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872553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20688"/>
            <a:ext cx="8229600" cy="5505475"/>
          </a:xfrm>
        </p:spPr>
        <p:txBody>
          <a:bodyPr/>
          <a:lstStyle/>
          <a:p>
            <a:pPr lvl="0"/>
            <a:r>
              <a:rPr lang="ru-RU" dirty="0" smtClean="0"/>
              <a:t>Просмотр и обсуждение мультфильма «Волшебник Изумрудного города» </a:t>
            </a:r>
          </a:p>
          <a:p>
            <a:endParaRPr lang="ru-RU" dirty="0"/>
          </a:p>
        </p:txBody>
      </p:sp>
      <p:pic>
        <p:nvPicPr>
          <p:cNvPr id="2" name="Рисунок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067944" y="2060848"/>
            <a:ext cx="4788024" cy="3591018"/>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4" name="Рисунок 3"/>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5450" t="152" r="5535" b="15447"/>
          <a:stretch/>
        </p:blipFill>
        <p:spPr>
          <a:xfrm>
            <a:off x="755576" y="1772816"/>
            <a:ext cx="3204625" cy="4564189"/>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Оценка эффективности реализации проекта</a:t>
            </a:r>
            <a:endParaRPr lang="ru-RU" dirty="0"/>
          </a:p>
        </p:txBody>
      </p:sp>
      <p:sp>
        <p:nvSpPr>
          <p:cNvPr id="3" name="Содержимое 2"/>
          <p:cNvSpPr>
            <a:spLocks noGrp="1"/>
          </p:cNvSpPr>
          <p:nvPr>
            <p:ph idx="1"/>
          </p:nvPr>
        </p:nvSpPr>
        <p:spPr/>
        <p:txBody>
          <a:bodyPr>
            <a:normAutofit fontScale="77500" lnSpcReduction="20000"/>
          </a:bodyPr>
          <a:lstStyle/>
          <a:p>
            <a:r>
              <a:rPr lang="ru-RU" dirty="0" smtClean="0"/>
              <a:t>В результате  реализации проекта расширилось представление детей о необходимости чтения книг, бережного к ним отношения, появилось желание и стойкий интерес продолжать знакомиться с новыми книгами В.М.Волкова.</a:t>
            </a:r>
          </a:p>
          <a:p>
            <a:r>
              <a:rPr lang="ru-RU" dirty="0" smtClean="0"/>
              <a:t>На  примерах героев сказки, у детей сформировалось стойкое чувство, справедливости, взаимовыручки; желание противостоять злу, желание оказывать всем кто нуждается, посильную помощь. Дети поняли… истину «Только дружба может помочь преодолеть любые невзгоды и трудности; только рядом с друзьями станешь сильнее, смелее, мудрее, сердечнее; имея друзей, сможешь в себе раскрыть эти качества»</a:t>
            </a:r>
          </a:p>
          <a:p>
            <a:r>
              <a:rPr lang="ru-RU" dirty="0" smtClean="0"/>
              <a:t> </a:t>
            </a:r>
          </a:p>
          <a:p>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Практическая значимость проекта</a:t>
            </a:r>
            <a:endParaRPr lang="ru-RU" dirty="0"/>
          </a:p>
        </p:txBody>
      </p:sp>
      <p:sp>
        <p:nvSpPr>
          <p:cNvPr id="3" name="Содержимое 2"/>
          <p:cNvSpPr>
            <a:spLocks noGrp="1"/>
          </p:cNvSpPr>
          <p:nvPr>
            <p:ph idx="1"/>
          </p:nvPr>
        </p:nvSpPr>
        <p:spPr/>
        <p:txBody>
          <a:bodyPr/>
          <a:lstStyle/>
          <a:p>
            <a:pPr>
              <a:buNone/>
            </a:pPr>
            <a:r>
              <a:rPr lang="ru-RU" dirty="0" smtClean="0"/>
              <a:t>Мы считаем, что этот проект необходим всем  его участникам. Он поможет решить проблему семейного чтения, воспитать у детей любовь к книге, а так же сформировать чувство справедливость и взаимовыручки. Воспитывать дружбу в детском коллективе.</a:t>
            </a:r>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Перспективы развития проекта</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10000"/>
          </a:bodyPr>
          <a:lstStyle/>
          <a:p>
            <a:r>
              <a:rPr lang="ru-RU" dirty="0" smtClean="0"/>
              <a:t>Чтение произведений А.Волкова:</a:t>
            </a:r>
          </a:p>
          <a:p>
            <a:pPr>
              <a:buFont typeface="Wingdings" panose="05000000000000000000" pitchFamily="2" charset="2"/>
              <a:buChar char="Ø"/>
            </a:pPr>
            <a:r>
              <a:rPr lang="ru-RU" dirty="0" smtClean="0"/>
              <a:t> </a:t>
            </a:r>
            <a:r>
              <a:rPr lang="ru-RU" dirty="0" smtClean="0"/>
              <a:t>«</a:t>
            </a:r>
            <a:r>
              <a:rPr lang="ru-RU" dirty="0" err="1" smtClean="0"/>
              <a:t>Урфин</a:t>
            </a:r>
            <a:r>
              <a:rPr lang="ru-RU" dirty="0" smtClean="0"/>
              <a:t> </a:t>
            </a:r>
            <a:r>
              <a:rPr lang="ru-RU" dirty="0" err="1" smtClean="0"/>
              <a:t>Джюс</a:t>
            </a:r>
            <a:r>
              <a:rPr lang="ru-RU" dirty="0" smtClean="0"/>
              <a:t> и его деревянные солдаты» (1963)</a:t>
            </a:r>
          </a:p>
          <a:p>
            <a:pPr>
              <a:buFont typeface="Wingdings" panose="05000000000000000000" pitchFamily="2" charset="2"/>
              <a:buChar char="Ø"/>
            </a:pPr>
            <a:r>
              <a:rPr lang="ru-RU" dirty="0" smtClean="0"/>
              <a:t> </a:t>
            </a:r>
            <a:r>
              <a:rPr lang="ru-RU" dirty="0" smtClean="0"/>
              <a:t>«Семь подземных королей» (1964)</a:t>
            </a:r>
          </a:p>
          <a:p>
            <a:pPr>
              <a:buFont typeface="Wingdings" panose="05000000000000000000" pitchFamily="2" charset="2"/>
              <a:buChar char="Ø"/>
            </a:pPr>
            <a:r>
              <a:rPr lang="ru-RU" dirty="0" smtClean="0"/>
              <a:t>«</a:t>
            </a:r>
            <a:r>
              <a:rPr lang="ru-RU" dirty="0" smtClean="0"/>
              <a:t>Тайна заброшенного замка» (1976)</a:t>
            </a:r>
          </a:p>
          <a:p>
            <a:pPr marL="0" indent="0">
              <a:buNone/>
            </a:pPr>
            <a:r>
              <a:rPr lang="ru-RU" dirty="0" smtClean="0"/>
              <a:t> </a:t>
            </a:r>
          </a:p>
          <a:p>
            <a:r>
              <a:rPr lang="ru-RU" dirty="0" smtClean="0"/>
              <a:t>Макет данного проекта можно реализовать по любому литературному произведению, выбранному детьми.</a:t>
            </a:r>
          </a:p>
          <a:p>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Заключение</a:t>
            </a:r>
            <a:r>
              <a:rPr lang="ru-RU" dirty="0" smtClean="0"/>
              <a:t/>
            </a:r>
            <a:br>
              <a:rPr lang="ru-RU" dirty="0" smtClean="0"/>
            </a:br>
            <a:endParaRPr lang="ru-RU" dirty="0"/>
          </a:p>
        </p:txBody>
      </p:sp>
      <p:sp>
        <p:nvSpPr>
          <p:cNvPr id="3" name="Содержимое 2"/>
          <p:cNvSpPr>
            <a:spLocks noGrp="1"/>
          </p:cNvSpPr>
          <p:nvPr>
            <p:ph idx="1"/>
          </p:nvPr>
        </p:nvSpPr>
        <p:spPr>
          <a:xfrm>
            <a:off x="457200" y="980728"/>
            <a:ext cx="8229600" cy="5544616"/>
          </a:xfrm>
        </p:spPr>
        <p:txBody>
          <a:bodyPr>
            <a:normAutofit fontScale="32500" lnSpcReduction="20000"/>
          </a:bodyPr>
          <a:lstStyle/>
          <a:p>
            <a:endParaRPr lang="ru-RU" dirty="0" smtClean="0"/>
          </a:p>
          <a:p>
            <a:pPr marL="0" indent="457200" algn="just"/>
            <a:r>
              <a:rPr lang="ru-RU" dirty="0" smtClean="0"/>
              <a:t> </a:t>
            </a:r>
            <a:r>
              <a:rPr lang="ru-RU" sz="5500" dirty="0" smtClean="0">
                <a:latin typeface="Times New Roman" pitchFamily="18" charset="0"/>
                <a:cs typeface="Times New Roman" pitchFamily="18" charset="0"/>
              </a:rPr>
              <a:t>Можно сказать, что познакомившись со сказкой А.М.Волкова «Волшебник Изумрудного города», дети открыли чудесный мир волшебства, где добро побеждает зло, где каждый получает то, что заслужил, где сбываются мечты. Эта невероятная страна фантазий и чудес, которую нам подарил А.М.Волков, учит человека быть добрым, отрывчатым, честным и порядочным. Сказка помогла поверить в свои силы, преодолевать трудности, а иногда принимать верные решения в сложной жизненной ситуации. </a:t>
            </a:r>
          </a:p>
          <a:p>
            <a:pPr marL="0" indent="457200" algn="just"/>
            <a:r>
              <a:rPr lang="ru-RU" sz="5500" dirty="0" smtClean="0">
                <a:latin typeface="Times New Roman" pitchFamily="18" charset="0"/>
                <a:cs typeface="Times New Roman" pitchFamily="18" charset="0"/>
              </a:rPr>
              <a:t>Взрослые, как и дети, сами любят сказки, хотя часто боятся в этом признаться. Совместное с детьми чтение, поможет им самим раскрыться и быть ближе к детям. Поможет детям полюбить книгу и бережно к ней относиться. Чтение сказок может стать доброй семейной традицией, создает теплую, задушевную атмосферу в доме.</a:t>
            </a:r>
          </a:p>
          <a:p>
            <a:pPr marL="0" indent="457200" algn="just"/>
            <a:r>
              <a:rPr lang="ru-RU" sz="5500" dirty="0" smtClean="0">
                <a:latin typeface="Times New Roman" pitchFamily="18" charset="0"/>
                <a:cs typeface="Times New Roman" pitchFamily="18" charset="0"/>
              </a:rPr>
              <a:t> С помощью проекта у старших дошкольников был сформирован интерес к чтению произведений художественной литературы, через знакомство с произведением А.М.Волкова «Волшебник Изумрудного города». Дети научились бережно относиться к книге, как источнику знаний дошкольников.  </a:t>
            </a:r>
          </a:p>
          <a:p>
            <a:pPr marL="0" indent="457200" algn="just"/>
            <a:r>
              <a:rPr lang="ru-RU" sz="5500" dirty="0" smtClean="0">
                <a:latin typeface="Times New Roman" pitchFamily="18" charset="0"/>
                <a:cs typeface="Times New Roman" pitchFamily="18" charset="0"/>
              </a:rPr>
              <a:t> Проведённое в данном проекте исследование подтверждает, что систематическое привлечение сказки в педагогический процесс может быть важнейшим источником и резервом успешного познавательного, речевого и эмоционального развития старшего дошкольника.</a:t>
            </a:r>
          </a:p>
          <a:p>
            <a:pPr>
              <a:buNone/>
            </a:pP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Объект 2"/>
          <p:cNvPicPr>
            <a:picLocks noGrp="1" noChangeAspect="1"/>
          </p:cNvPicPr>
          <p:nvPr>
            <p:ph idx="1"/>
          </p:nvPr>
        </p:nvPicPr>
        <p:blipFill rotWithShape="1">
          <a:blip r:embed="rId2">
            <a:extLst>
              <a:ext uri="{BEBA8EAE-BF5A-486C-A8C5-ECC9F3942E4B}">
                <a14:imgProps xmlns:a14="http://schemas.microsoft.com/office/drawing/2010/main">
                  <a14:imgLayer r:embed="rId3">
                    <a14:imgEffect>
                      <a14:backgroundRemoval t="2063" b="100000" l="31000" r="74750"/>
                    </a14:imgEffect>
                  </a14:imgLayer>
                </a14:imgProps>
              </a:ext>
              <a:ext uri="{28A0092B-C50C-407E-A947-70E740481C1C}">
                <a14:useLocalDpi xmlns:a14="http://schemas.microsoft.com/office/drawing/2010/main" val="0"/>
              </a:ext>
            </a:extLst>
          </a:blip>
          <a:srcRect l="29560" t="-880"/>
          <a:stretch/>
        </p:blipFill>
        <p:spPr>
          <a:xfrm>
            <a:off x="179512" y="0"/>
            <a:ext cx="8678820" cy="6525344"/>
          </a:xfrm>
        </p:spPr>
      </p:pic>
      <p:sp>
        <p:nvSpPr>
          <p:cNvPr id="6" name="Прямоугольник 5"/>
          <p:cNvSpPr/>
          <p:nvPr/>
        </p:nvSpPr>
        <p:spPr>
          <a:xfrm>
            <a:off x="3995936" y="404664"/>
            <a:ext cx="4932040" cy="3139321"/>
          </a:xfrm>
          <a:prstGeom prst="rect">
            <a:avLst/>
          </a:prstGeom>
          <a:noFill/>
        </p:spPr>
        <p:txBody>
          <a:bodyPr wrap="square" lIns="91440" tIns="45720" rIns="91440" bIns="45720">
            <a:spAutoFit/>
          </a:bodyPr>
          <a:lstStyle/>
          <a:p>
            <a:pPr algn="ctr"/>
            <a:r>
              <a:rPr lang="ru-RU" sz="6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СПАСИБО </a:t>
            </a:r>
          </a:p>
          <a:p>
            <a:pPr algn="ctr"/>
            <a:r>
              <a:rPr lang="ru-RU" sz="6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ЗА</a:t>
            </a:r>
          </a:p>
          <a:p>
            <a:pPr algn="ctr"/>
            <a:r>
              <a:rPr lang="ru-RU" sz="6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ВНИМАНИЕ!</a:t>
            </a:r>
            <a:endParaRPr lang="ru-RU"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3000"/>
                                  </p:iterate>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980</Words>
  <Application>Microsoft Office PowerPoint</Application>
  <PresentationFormat>Экран (4:3)</PresentationFormat>
  <Paragraphs>120</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Презентация PowerPoint</vt:lpstr>
      <vt:lpstr>Актуальность темы.</vt:lpstr>
      <vt:lpstr>Данный проект реализован с целью формирования у старших дошкольников интереса к чтению произведений художественной литературы   </vt:lpstr>
      <vt:lpstr>Презентация PowerPoint</vt:lpstr>
      <vt:lpstr>Презентация PowerPoint</vt:lpstr>
      <vt:lpstr>Презентация PowerPoint</vt:lpstr>
      <vt:lpstr>Организованная образовательная деятельность: </vt:lpstr>
      <vt:lpstr>Беседы по сказке: </vt:lpstr>
      <vt:lpstr>Игровая деятельность:</vt:lpstr>
      <vt:lpstr>Презентация PowerPoint</vt:lpstr>
      <vt:lpstr>Презентация PowerPoint</vt:lpstr>
      <vt:lpstr>Создание книги  «По следам Волшебника Изумрудного города»</vt:lpstr>
      <vt:lpstr>Художественно-эстетическая деятельность: </vt:lpstr>
      <vt:lpstr>Участие в конкурсах</vt:lpstr>
      <vt:lpstr>Театрализованная деятельность</vt:lpstr>
      <vt:lpstr>Досуги и развлечения: </vt:lpstr>
      <vt:lpstr>Воспитанникам было предложено выбрать понравившегося героя книги.</vt:lpstr>
      <vt:lpstr>Работа с родителями:</vt:lpstr>
      <vt:lpstr>Презентация PowerPoint</vt:lpstr>
      <vt:lpstr>Презентация PowerPoint</vt:lpstr>
      <vt:lpstr>Презентация PowerPoint</vt:lpstr>
      <vt:lpstr>Презентация PowerPoint</vt:lpstr>
      <vt:lpstr>Оценка эффективности реализации проекта</vt:lpstr>
      <vt:lpstr>Практическая значимость проекта</vt:lpstr>
      <vt:lpstr>Перспективы развития проекта </vt:lpstr>
      <vt:lpstr>Заключение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Анюта</dc:creator>
  <cp:lastModifiedBy>amp_7</cp:lastModifiedBy>
  <cp:revision>13</cp:revision>
  <dcterms:created xsi:type="dcterms:W3CDTF">2022-03-16T07:41:17Z</dcterms:created>
  <dcterms:modified xsi:type="dcterms:W3CDTF">2022-03-17T14:23:18Z</dcterms:modified>
</cp:coreProperties>
</file>