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  <p:sldId id="271" r:id="rId16"/>
    <p:sldId id="270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BF98E-46B2-4AC2-AA81-A6E792106586}" type="datetimeFigureOut">
              <a:rPr lang="ru-RU" smtClean="0"/>
              <a:pPr/>
              <a:t>26.12.2018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FE2B5-CCE1-4BB6-A2CA-7FEA3584AA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BF98E-46B2-4AC2-AA81-A6E792106586}" type="datetimeFigureOut">
              <a:rPr lang="ru-RU" smtClean="0"/>
              <a:pPr/>
              <a:t>26.12.2018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FE2B5-CCE1-4BB6-A2CA-7FEA3584AA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BF98E-46B2-4AC2-AA81-A6E792106586}" type="datetimeFigureOut">
              <a:rPr lang="ru-RU" smtClean="0"/>
              <a:pPr/>
              <a:t>26.12.2018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FE2B5-CCE1-4BB6-A2CA-7FEA3584AA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BF98E-46B2-4AC2-AA81-A6E792106586}" type="datetimeFigureOut">
              <a:rPr lang="ru-RU" smtClean="0"/>
              <a:pPr/>
              <a:t>26.12.2018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FE2B5-CCE1-4BB6-A2CA-7FEA3584AA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BF98E-46B2-4AC2-AA81-A6E792106586}" type="datetimeFigureOut">
              <a:rPr lang="ru-RU" smtClean="0"/>
              <a:pPr/>
              <a:t>26.12.2018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FE2B5-CCE1-4BB6-A2CA-7FEA3584AA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BF98E-46B2-4AC2-AA81-A6E792106586}" type="datetimeFigureOut">
              <a:rPr lang="ru-RU" smtClean="0"/>
              <a:pPr/>
              <a:t>26.12.2018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FE2B5-CCE1-4BB6-A2CA-7FEA3584AA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BF98E-46B2-4AC2-AA81-A6E792106586}" type="datetimeFigureOut">
              <a:rPr lang="ru-RU" smtClean="0"/>
              <a:pPr/>
              <a:t>26.12.2018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FE2B5-CCE1-4BB6-A2CA-7FEA3584AA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BF98E-46B2-4AC2-AA81-A6E792106586}" type="datetimeFigureOut">
              <a:rPr lang="ru-RU" smtClean="0"/>
              <a:pPr/>
              <a:t>26.12.2018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FE2B5-CCE1-4BB6-A2CA-7FEA3584AA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BF98E-46B2-4AC2-AA81-A6E792106586}" type="datetimeFigureOut">
              <a:rPr lang="ru-RU" smtClean="0"/>
              <a:pPr/>
              <a:t>26.12.2018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FE2B5-CCE1-4BB6-A2CA-7FEA3584AA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BF98E-46B2-4AC2-AA81-A6E792106586}" type="datetimeFigureOut">
              <a:rPr lang="ru-RU" smtClean="0"/>
              <a:pPr/>
              <a:t>26.12.2018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FE2B5-CCE1-4BB6-A2CA-7FEA3584AA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BF98E-46B2-4AC2-AA81-A6E792106586}" type="datetimeFigureOut">
              <a:rPr lang="ru-RU" smtClean="0"/>
              <a:pPr/>
              <a:t>26.12.2018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FE2B5-CCE1-4BB6-A2CA-7FEA3584AA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BF98E-46B2-4AC2-AA81-A6E792106586}" type="datetimeFigureOut">
              <a:rPr lang="ru-RU" smtClean="0"/>
              <a:pPr/>
              <a:t>26.12.2018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1FE2B5-CCE1-4BB6-A2CA-7FEA3584AAE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45;&#1082;&#1072;&#1090;&#1077;&#1088;&#1080;&#1085;&#1072;\Desktop\&#1045;&#1050;%20&#1080;%20&#1048;&#1050;\&#1042;%20&#1089;&#1090;&#1088;&#1072;&#1085;&#1077;%20&#1085;&#1077;&#1074;&#1099;&#1091;&#1095;&#1077;&#1085;&#1085;&#1099;&#1093;%20&#1091;&#1088;&#1086;&#1082;&#1086;&#1074;..mp4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Двадцать седьмое декабря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Классная работа</a:t>
            </a:r>
            <a:endParaRPr lang="ru-RU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Укажите верные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рассуждения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340768"/>
            <a:ext cx="8784976" cy="532859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1. Имя существительное – это часть речи, которая обозначает действие предмета.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2. Имя существительное отвечает на вопросы кто? что?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3. Имена существительные изменяются по родам.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4. Все имена существительные изменяются по падежам и числам.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5. К разносклоняемым существительным относятся 10 существительных среднего рода на –мя и существительное мужского рода путь.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Укажите верные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рассуждения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196752"/>
            <a:ext cx="8964488" cy="566124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. Несклоняемые существительные имеют для всех падежей одну и ту же форму слова, а склоняемые  - 6 форм. </a:t>
            </a:r>
          </a:p>
          <a:p>
            <a:pPr>
              <a:buNone/>
            </a:pP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7. Существительные сирота, задира, забияка, обжора можно отнести и к женскому, и к мужскому роду. </a:t>
            </a:r>
          </a:p>
          <a:p>
            <a:pPr>
              <a:buNone/>
            </a:pP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8. Не с существительным пишется слитно, если в предложении  есть противопоставление с союзом А.</a:t>
            </a:r>
          </a:p>
          <a:p>
            <a:pPr>
              <a:buNone/>
            </a:pP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9. Если существительное без НЕ </a:t>
            </a:r>
            <a:r>
              <a:rPr lang="ru-RU" sz="3500" dirty="0" err="1"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 употребляется, то оно пишется с Не слитно.</a:t>
            </a:r>
          </a:p>
          <a:p>
            <a:pPr>
              <a:buNone/>
            </a:pP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10. Буква Ч в суффиксе –чик (-</a:t>
            </a:r>
            <a:r>
              <a:rPr lang="ru-RU" sz="3500" dirty="0" err="1">
                <a:latin typeface="Times New Roman" pitchFamily="18" charset="0"/>
                <a:cs typeface="Times New Roman" pitchFamily="18" charset="0"/>
              </a:rPr>
              <a:t>щик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)  со значением лица  пишется после букв </a:t>
            </a:r>
            <a:r>
              <a:rPr lang="ru-RU" sz="3500" dirty="0" err="1">
                <a:latin typeface="Times New Roman" pitchFamily="18" charset="0"/>
                <a:cs typeface="Times New Roman" pitchFamily="18" charset="0"/>
              </a:rPr>
              <a:t>д-т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500" dirty="0" err="1">
                <a:latin typeface="Times New Roman" pitchFamily="18" charset="0"/>
                <a:cs typeface="Times New Roman" pitchFamily="18" charset="0"/>
              </a:rPr>
              <a:t>з-с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, ж.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Взаимопроверка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Правильные варианты ответов: </a:t>
            </a:r>
            <a:r>
              <a:rPr 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2,5,6,7,9,10</a:t>
            </a:r>
            <a:endParaRPr lang="ru-RU" sz="4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Творческий диктант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5472608"/>
          </a:xfrm>
        </p:spPr>
        <p:txBody>
          <a:bodyPr>
            <a:no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Как мы называем участника спортивных гонок?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Солдат, служащий в ракетных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войсках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Ученик, прогуливающий урок.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Человек, занимающийся переводами.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Специалист по бетонным работам.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Творческий диктант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 algn="ctr">
              <a:buFont typeface="+mj-lt"/>
              <a:buAutoNum type="arabicPeriod"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гонщик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  <a:p>
            <a:pPr marL="514350" lvl="0" indent="-514350" algn="ctr">
              <a:buFont typeface="+mj-lt"/>
              <a:buAutoNum type="arabicPeriod"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ракетчик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  <a:p>
            <a:pPr marL="514350" lvl="0" indent="-514350" algn="ctr">
              <a:buFont typeface="+mj-lt"/>
              <a:buAutoNum type="arabicPeriod"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прогульщик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  <a:p>
            <a:pPr marL="514350" lvl="0" indent="-514350" algn="ctr">
              <a:buFont typeface="+mj-lt"/>
              <a:buAutoNum type="arabicPeriod"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переводчик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  <a:p>
            <a:pPr marL="514350" lvl="0" indent="-514350" algn="ctr">
              <a:buFont typeface="+mj-lt"/>
              <a:buAutoNum type="arabicPeriod"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бетонщик</a:t>
            </a:r>
            <a:endParaRPr lang="ru-RU" sz="35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72816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Послушайте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отрывок из сказки К.И.Чуковского и определите, в написании каких слов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можно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допустить ошибки: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4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кузнечик, а кузнечик-</a:t>
            </a:r>
          </a:p>
          <a:p>
            <a:pPr algn="ctr">
              <a:buNone/>
            </a:pPr>
            <a:r>
              <a:rPr lang="ru-RU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Ну </a:t>
            </a:r>
            <a:r>
              <a:rPr lang="ru-RU" sz="4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совсем, как человечек.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 урока</a:t>
            </a:r>
            <a:endParaRPr lang="ru-RU" sz="4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6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«Гласные в суффиксах существительных  -</a:t>
            </a:r>
            <a:r>
              <a:rPr lang="ru-RU" sz="6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ек</a:t>
            </a:r>
            <a:r>
              <a:rPr lang="ru-RU" sz="6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и -</a:t>
            </a:r>
            <a:r>
              <a:rPr lang="ru-RU" sz="6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ик</a:t>
            </a:r>
            <a:r>
              <a:rPr lang="ru-RU" sz="6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6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Как вы понимаете значение слова беглый? Найдите беглую гласную в словах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124943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ru-RU" sz="4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Пень –пня;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4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День- дня;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4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Огонь-огня;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4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Сон –сна.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79512" y="4509120"/>
            <a:ext cx="86409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русском языке 2 беглых гласных, остальные ведут себя хорошо и  никуда не бегают.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7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Эксперимент</a:t>
            </a:r>
            <a:r>
              <a:rPr lang="ru-RU" sz="67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7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73325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Кузнечик -  человечек</a:t>
            </a:r>
          </a:p>
          <a:p>
            <a:pPr algn="ctr">
              <a:buNone/>
            </a:pP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Кузнечика – человечка</a:t>
            </a:r>
          </a:p>
          <a:p>
            <a:pPr algn="ctr">
              <a:buNone/>
            </a:pP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Кузнечику-  человечку</a:t>
            </a:r>
          </a:p>
          <a:p>
            <a:pPr algn="ctr">
              <a:buNone/>
            </a:pP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Кузнечика - человечка</a:t>
            </a:r>
          </a:p>
          <a:p>
            <a:pPr algn="ctr">
              <a:buNone/>
            </a:pP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Кузнечиком - человечком</a:t>
            </a:r>
          </a:p>
          <a:p>
            <a:pPr algn="ctr">
              <a:buNone/>
            </a:pP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О кузнечике-  о человечке</a:t>
            </a:r>
          </a:p>
          <a:p>
            <a:pPr algn="ctr">
              <a:buNone/>
            </a:pP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В стране невыученных уроков.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290371" y="620688"/>
            <a:ext cx="8711767" cy="48965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Спишите слова в два столбика, вставляя пропущенные буквы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ru-RU" sz="4400" kern="50" dirty="0">
                          <a:latin typeface="Times New Roman"/>
                          <a:ea typeface="DejaVu Sans"/>
                          <a:cs typeface="DejaVu Sans"/>
                        </a:rPr>
                        <a:t>               -</a:t>
                      </a:r>
                      <a:r>
                        <a:rPr lang="ru-RU" sz="4400" kern="50" dirty="0" err="1">
                          <a:latin typeface="Times New Roman"/>
                          <a:ea typeface="DejaVu Sans"/>
                          <a:cs typeface="DejaVu Sans"/>
                        </a:rPr>
                        <a:t>ек</a:t>
                      </a:r>
                      <a:endParaRPr lang="ru-RU" sz="4000" kern="50" dirty="0">
                        <a:latin typeface="Liberation Serif"/>
                        <a:ea typeface="DejaVu Sans"/>
                        <a:cs typeface="DejaVu San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ru-RU" sz="4400" kern="50" dirty="0">
                          <a:latin typeface="Times New Roman"/>
                          <a:ea typeface="DejaVu Sans"/>
                          <a:cs typeface="DejaVu Sans"/>
                        </a:rPr>
                        <a:t>     -</a:t>
                      </a:r>
                      <a:r>
                        <a:rPr lang="ru-RU" sz="4400" kern="50" dirty="0" err="1">
                          <a:latin typeface="Times New Roman"/>
                          <a:ea typeface="DejaVu Sans"/>
                          <a:cs typeface="DejaVu Sans"/>
                        </a:rPr>
                        <a:t>ик</a:t>
                      </a:r>
                      <a:endParaRPr lang="ru-RU" sz="4000" kern="50" dirty="0">
                        <a:latin typeface="Liberation Serif"/>
                        <a:ea typeface="DejaVu Sans"/>
                        <a:cs typeface="DejaVu Sans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404664"/>
            <a:ext cx="8964488" cy="5257800"/>
          </a:xfrm>
        </p:spPr>
        <p:txBody>
          <a:bodyPr numCol="2">
            <a:normAutofit/>
          </a:bodyPr>
          <a:lstStyle/>
          <a:p>
            <a:pPr marL="914400" indent="-914400">
              <a:buFont typeface="+mj-lt"/>
              <a:buAutoNum type="arabicPeriod"/>
            </a:pP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Ореш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…к</a:t>
            </a:r>
          </a:p>
          <a:p>
            <a:pPr marL="914400" indent="-914400">
              <a:buFont typeface="+mj-lt"/>
              <a:buAutoNum type="arabicPeriod"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Лист…к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marL="914400" indent="-914400">
              <a:buFont typeface="+mj-lt"/>
              <a:buAutoNum type="arabicPeriod"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Ключ…к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marL="914400" indent="-914400">
              <a:buFont typeface="+mj-lt"/>
              <a:buAutoNum type="arabicPeriod"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Блокнот…к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marL="914400" indent="-914400">
              <a:buFont typeface="+mj-lt"/>
              <a:buAutoNum type="arabicPeriod"/>
            </a:pP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Дожд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…к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marL="914400" indent="-914400">
              <a:buFont typeface="+mj-lt"/>
              <a:buAutoNum type="arabicPeriod"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Зонт…к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marL="914400" indent="-914400">
              <a:buFont typeface="+mj-lt"/>
              <a:buAutoNum type="arabicPeriod"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Карандаш…к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marL="914400" indent="-914400">
              <a:buFont typeface="+mj-lt"/>
              <a:buAutoNum type="arabicPeriod"/>
            </a:pP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Замоч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…к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marL="914400" indent="-914400">
              <a:buFont typeface="+mj-lt"/>
              <a:buAutoNum type="arabicPeriod"/>
            </a:pP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Платоч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…к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marL="914400" indent="-914400">
              <a:buFont typeface="+mj-lt"/>
              <a:buAutoNum type="arabicPeriod"/>
            </a:pP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Горош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…к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Спишите слова в два столбика, вставляя пропущенные буквы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11560" y="1600200"/>
          <a:ext cx="8075240" cy="4693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044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ru-RU" sz="4400" kern="50" dirty="0">
                          <a:latin typeface="Times New Roman"/>
                          <a:ea typeface="DejaVu Sans"/>
                          <a:cs typeface="DejaVu Sans"/>
                        </a:rPr>
                        <a:t>               -</a:t>
                      </a:r>
                      <a:r>
                        <a:rPr lang="ru-RU" sz="4400" kern="50" dirty="0" err="1">
                          <a:latin typeface="Times New Roman"/>
                          <a:ea typeface="DejaVu Sans"/>
                          <a:cs typeface="DejaVu Sans"/>
                        </a:rPr>
                        <a:t>ек</a:t>
                      </a:r>
                      <a:endParaRPr lang="ru-RU" sz="4000" kern="50" dirty="0">
                        <a:latin typeface="Liberation Serif"/>
                        <a:ea typeface="DejaVu Sans"/>
                        <a:cs typeface="DejaVu San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ru-RU" sz="4400" kern="50" dirty="0">
                          <a:latin typeface="Times New Roman"/>
                          <a:ea typeface="DejaVu Sans"/>
                          <a:cs typeface="DejaVu Sans"/>
                        </a:rPr>
                        <a:t>     -</a:t>
                      </a:r>
                      <a:r>
                        <a:rPr lang="ru-RU" sz="4400" kern="50" dirty="0" err="1">
                          <a:latin typeface="Times New Roman"/>
                          <a:ea typeface="DejaVu Sans"/>
                          <a:cs typeface="DejaVu Sans"/>
                        </a:rPr>
                        <a:t>ик</a:t>
                      </a:r>
                      <a:endParaRPr lang="ru-RU" sz="4000" kern="50" dirty="0">
                        <a:latin typeface="Liberation Serif"/>
                        <a:ea typeface="DejaVu Sans"/>
                        <a:cs typeface="DejaVu Sans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4400" kern="50" dirty="0">
                          <a:latin typeface="Times New Roman"/>
                          <a:ea typeface="DejaVu Sans"/>
                          <a:cs typeface="DejaVu Sans"/>
                        </a:rPr>
                        <a:t>орешек</a:t>
                      </a:r>
                      <a:endParaRPr lang="ru-RU" sz="4000" kern="50" dirty="0">
                        <a:latin typeface="Liberation Serif"/>
                        <a:ea typeface="DejaVu Sans"/>
                        <a:cs typeface="DejaVu San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4400" kern="50" dirty="0">
                          <a:latin typeface="Times New Roman"/>
                          <a:ea typeface="DejaVu Sans"/>
                          <a:cs typeface="DejaVu Sans"/>
                        </a:rPr>
                        <a:t>листик</a:t>
                      </a:r>
                      <a:endParaRPr lang="ru-RU" sz="4000" kern="50" dirty="0">
                        <a:latin typeface="Liberation Serif"/>
                        <a:ea typeface="DejaVu Sans"/>
                        <a:cs typeface="DejaVu Sans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4400" kern="50" dirty="0">
                          <a:latin typeface="Times New Roman"/>
                          <a:ea typeface="DejaVu Sans"/>
                          <a:cs typeface="DejaVu Sans"/>
                        </a:rPr>
                        <a:t>замочек</a:t>
                      </a:r>
                      <a:endParaRPr lang="ru-RU" sz="4000" kern="50" dirty="0">
                        <a:latin typeface="Liberation Serif"/>
                        <a:ea typeface="DejaVu Sans"/>
                        <a:cs typeface="DejaVu San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4400" kern="50">
                          <a:latin typeface="Times New Roman"/>
                          <a:ea typeface="DejaVu Sans"/>
                          <a:cs typeface="DejaVu Sans"/>
                        </a:rPr>
                        <a:t>ключик</a:t>
                      </a:r>
                      <a:endParaRPr lang="ru-RU" sz="4000" kern="50">
                        <a:latin typeface="Liberation Serif"/>
                        <a:ea typeface="DejaVu Sans"/>
                        <a:cs typeface="DejaVu Sans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4400" kern="50" dirty="0">
                          <a:latin typeface="Times New Roman"/>
                          <a:ea typeface="DejaVu Sans"/>
                          <a:cs typeface="DejaVu Sans"/>
                        </a:rPr>
                        <a:t>платочек</a:t>
                      </a:r>
                      <a:endParaRPr lang="ru-RU" sz="4000" kern="50" dirty="0">
                        <a:latin typeface="Liberation Serif"/>
                        <a:ea typeface="DejaVu Sans"/>
                        <a:cs typeface="DejaVu San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4400" kern="50">
                          <a:latin typeface="Times New Roman"/>
                          <a:ea typeface="DejaVu Sans"/>
                          <a:cs typeface="DejaVu Sans"/>
                        </a:rPr>
                        <a:t>блокнотик</a:t>
                      </a:r>
                      <a:endParaRPr lang="ru-RU" sz="4000" kern="50">
                        <a:latin typeface="Liberation Serif"/>
                        <a:ea typeface="DejaVu Sans"/>
                        <a:cs typeface="DejaVu Sans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4400" kern="50" dirty="0">
                          <a:latin typeface="Times New Roman"/>
                          <a:ea typeface="DejaVu Sans"/>
                          <a:cs typeface="DejaVu Sans"/>
                        </a:rPr>
                        <a:t>горошек</a:t>
                      </a:r>
                      <a:endParaRPr lang="ru-RU" sz="4000" kern="50" dirty="0">
                        <a:latin typeface="Liberation Serif"/>
                        <a:ea typeface="DejaVu Sans"/>
                        <a:cs typeface="DejaVu San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4400" kern="50">
                          <a:latin typeface="Times New Roman"/>
                          <a:ea typeface="DejaVu Sans"/>
                          <a:cs typeface="DejaVu Sans"/>
                        </a:rPr>
                        <a:t>дождик</a:t>
                      </a:r>
                      <a:endParaRPr lang="ru-RU" sz="4000" kern="50">
                        <a:latin typeface="Liberation Serif"/>
                        <a:ea typeface="DejaVu Sans"/>
                        <a:cs typeface="DejaVu Sans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4400" kern="50">
                          <a:latin typeface="Times New Roman"/>
                          <a:ea typeface="DejaVu Sans"/>
                          <a:cs typeface="DejaVu Sans"/>
                        </a:rPr>
                        <a:t>зонтик</a:t>
                      </a:r>
                      <a:endParaRPr lang="ru-RU" sz="4000" kern="50">
                        <a:latin typeface="Liberation Serif"/>
                        <a:ea typeface="DejaVu Sans"/>
                        <a:cs typeface="DejaVu Sans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4400" kern="50" dirty="0">
                          <a:latin typeface="Times New Roman"/>
                          <a:ea typeface="DejaVu Sans"/>
                          <a:cs typeface="DejaVu Sans"/>
                        </a:rPr>
                        <a:t>карандашик</a:t>
                      </a:r>
                      <a:endParaRPr lang="ru-RU" sz="4000" kern="50" dirty="0">
                        <a:latin typeface="Liberation Serif"/>
                        <a:ea typeface="DejaVu Sans"/>
                        <a:cs typeface="DejaVu Sans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Тест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196752"/>
            <a:ext cx="8435280" cy="5400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1.В суффиксе какого существительного пишется И:</a:t>
            </a:r>
          </a:p>
          <a:p>
            <a:pPr>
              <a:buNone/>
            </a:pP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  1.Клубоч…к.</a:t>
            </a:r>
          </a:p>
          <a:p>
            <a:pPr>
              <a:buNone/>
            </a:pP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  2. </a:t>
            </a:r>
            <a:r>
              <a:rPr lang="ru-RU" sz="3500" dirty="0" err="1" smtClean="0">
                <a:latin typeface="Times New Roman" pitchFamily="18" charset="0"/>
                <a:cs typeface="Times New Roman" pitchFamily="18" charset="0"/>
              </a:rPr>
              <a:t>Человеч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…к.</a:t>
            </a:r>
          </a:p>
          <a:p>
            <a:pPr>
              <a:buNone/>
            </a:pP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  3. Луч…к.</a:t>
            </a:r>
          </a:p>
          <a:p>
            <a:pPr>
              <a:buNone/>
            </a:pP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  4. </a:t>
            </a:r>
            <a:r>
              <a:rPr lang="ru-RU" sz="3500" dirty="0" err="1" smtClean="0">
                <a:latin typeface="Times New Roman" pitchFamily="18" charset="0"/>
                <a:cs typeface="Times New Roman" pitchFamily="18" charset="0"/>
              </a:rPr>
              <a:t>Дружоч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…к.</a:t>
            </a:r>
          </a:p>
          <a:p>
            <a:pPr>
              <a:buNone/>
            </a:pP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2. В суффиксе какого слова пишется Е:</a:t>
            </a:r>
          </a:p>
          <a:p>
            <a:pPr>
              <a:buNone/>
            </a:pP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  1. Бант…к.</a:t>
            </a:r>
          </a:p>
          <a:p>
            <a:pPr>
              <a:buNone/>
            </a:pP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  2. </a:t>
            </a:r>
            <a:r>
              <a:rPr lang="ru-RU" sz="3500" dirty="0" err="1" smtClean="0">
                <a:latin typeface="Times New Roman" pitchFamily="18" charset="0"/>
                <a:cs typeface="Times New Roman" pitchFamily="18" charset="0"/>
              </a:rPr>
              <a:t>Ореш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…к.</a:t>
            </a:r>
          </a:p>
          <a:p>
            <a:pPr>
              <a:buNone/>
            </a:pP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  3. </a:t>
            </a:r>
            <a:r>
              <a:rPr lang="ru-RU" sz="3500" dirty="0" err="1" smtClean="0">
                <a:latin typeface="Times New Roman" pitchFamily="18" charset="0"/>
                <a:cs typeface="Times New Roman" pitchFamily="18" charset="0"/>
              </a:rPr>
              <a:t>Нол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…к.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Тест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12776"/>
            <a:ext cx="8892480" cy="52578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. Укажите ряд слов, в котором все слова имеют суффикс –ИК:</a:t>
            </a:r>
          </a:p>
          <a:p>
            <a:pPr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  1.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Петушоч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…к,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молоточ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…к,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платоч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…к,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носоч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…к.</a:t>
            </a:r>
          </a:p>
          <a:p>
            <a:pPr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  2. Винт…к, зонт…к,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дружоч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…к.</a:t>
            </a:r>
          </a:p>
          <a:p>
            <a:pPr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  3. Кирпич…к, карандаш…к,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ларч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…к, нос…к.</a:t>
            </a:r>
          </a:p>
          <a:p>
            <a:pPr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4. Укажите ряд слов, в котором все слова имеют суффикс –ЕК:</a:t>
            </a:r>
          </a:p>
          <a:p>
            <a:pPr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  1.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Кулеч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…к,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носоч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…к, дом…к,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подароч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…к.</a:t>
            </a:r>
          </a:p>
          <a:p>
            <a:pPr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  2.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Мешоч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…к,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пирожоч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…к,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дружжч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…к,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звоноч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…к.</a:t>
            </a:r>
          </a:p>
          <a:p>
            <a:pPr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  3.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Творожоч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…к,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порошоч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…к,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комоч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…к, слон…к.</a:t>
            </a:r>
          </a:p>
          <a:p>
            <a:pPr>
              <a:buNone/>
            </a:pP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Тест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00200"/>
            <a:ext cx="8892480" cy="5257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. Из данного предложения выпишите слово, образованное приставочно-суффиксальным способом:</a:t>
            </a:r>
          </a:p>
          <a:p>
            <a:pPr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  В мастерской кругом валялись опилки, стружки, обрезки дощечек.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Ответы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ctr">
              <a:buFont typeface="+mj-lt"/>
              <a:buAutoNum type="arabicPeriod"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3 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3 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2 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опилки, резать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Фотодиктант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азови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животных, изображённых на фотографиях, ласково, используя суффиксы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ек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или –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ик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Заполнить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таблицу, обозначить суффиксы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ек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, -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ик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Заполни таблицу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98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13838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800" dirty="0" err="1">
                          <a:latin typeface="Times New Roman"/>
                          <a:ea typeface="Calibri"/>
                          <a:cs typeface="Times New Roman"/>
                        </a:rPr>
                        <a:t>ик</a:t>
                      </a:r>
                      <a:endParaRPr lang="ru-RU" sz="4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800" dirty="0" err="1">
                          <a:latin typeface="Times New Roman"/>
                          <a:ea typeface="Calibri"/>
                          <a:cs typeface="Times New Roman"/>
                        </a:rPr>
                        <a:t>ек</a:t>
                      </a:r>
                      <a:endParaRPr lang="ru-RU" sz="4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5129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129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129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129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Слон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3794" name="Picture 2" descr="http://4.bp.blogspot.com/-r60V5Smbuio/UPGG4TRBjxI/AAAAAAAAB6A/oANODt_fWuE/s1600/dikie-zhivotnye-afriki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556792"/>
            <a:ext cx="3735979" cy="48519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Слоненок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18" name="Picture 2" descr="http://doseng.org/uploads/posts/2011-06/1308893408_1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628800"/>
            <a:ext cx="6096000" cy="4381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5842" name="Picture 2" descr="https://sollys.ru/wp-content/uploads/2016/12/catmo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700808"/>
            <a:ext cx="7842908" cy="41044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Львенок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6866" name="Picture 2" descr="http://komotoz.ru/photo/images/photo_lva/photo_lva_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556792"/>
            <a:ext cx="6723006" cy="4464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Бегемот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7890" name="Picture 2" descr="http://inworldanimal.ru/wp-content/uploads/2013/03/Hippopotamu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700808"/>
            <a:ext cx="5564811" cy="4464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Котенок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8914" name="Picture 2" descr="http://www.sunny-cat.ru/datas/users/1-britanskij_kotenok_willis_west_sunray_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628800"/>
            <a:ext cx="6586674" cy="4392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Тигренок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9938" name="Picture 2" descr="http://img.youtube.com/vi/GjvdFIXM074/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9699" y="1700808"/>
            <a:ext cx="5724127" cy="42930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Заполни таблицу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92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13838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800" dirty="0" err="1">
                          <a:latin typeface="Times New Roman"/>
                          <a:ea typeface="Calibri"/>
                          <a:cs typeface="Times New Roman"/>
                        </a:rPr>
                        <a:t>ик</a:t>
                      </a:r>
                      <a:endParaRPr lang="ru-RU" sz="4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800" dirty="0" err="1">
                          <a:latin typeface="Times New Roman"/>
                          <a:ea typeface="Calibri"/>
                          <a:cs typeface="Times New Roman"/>
                        </a:rPr>
                        <a:t>ек</a:t>
                      </a:r>
                      <a:endParaRPr lang="ru-RU" sz="4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512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400" dirty="0">
                          <a:latin typeface="Times New Roman"/>
                          <a:ea typeface="Calibri"/>
                          <a:cs typeface="Times New Roman"/>
                        </a:rPr>
                        <a:t>Слоник</a:t>
                      </a:r>
                      <a:endParaRPr lang="ru-RU" sz="4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400" dirty="0" err="1">
                          <a:latin typeface="Times New Roman"/>
                          <a:ea typeface="Calibri"/>
                          <a:cs typeface="Times New Roman"/>
                        </a:rPr>
                        <a:t>Слоненочек</a:t>
                      </a:r>
                      <a:endParaRPr lang="ru-RU" sz="4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512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400" dirty="0">
                          <a:latin typeface="Times New Roman"/>
                          <a:ea typeface="Calibri"/>
                          <a:cs typeface="Times New Roman"/>
                        </a:rPr>
                        <a:t>Котик</a:t>
                      </a:r>
                      <a:endParaRPr lang="ru-RU" sz="4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400" dirty="0" err="1">
                          <a:latin typeface="Times New Roman"/>
                          <a:ea typeface="Calibri"/>
                          <a:cs typeface="Times New Roman"/>
                        </a:rPr>
                        <a:t>Львеночек</a:t>
                      </a:r>
                      <a:endParaRPr lang="ru-RU" sz="4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512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400" dirty="0" err="1" smtClean="0">
                          <a:latin typeface="Times New Roman"/>
                          <a:ea typeface="Calibri"/>
                          <a:cs typeface="Times New Roman"/>
                        </a:rPr>
                        <a:t>Бегемотик</a:t>
                      </a:r>
                      <a:endParaRPr lang="ru-RU" sz="4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400">
                          <a:latin typeface="Times New Roman"/>
                          <a:ea typeface="Calibri"/>
                          <a:cs typeface="Times New Roman"/>
                        </a:rPr>
                        <a:t>Котеночек</a:t>
                      </a:r>
                      <a:endParaRPr lang="ru-RU" sz="4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51290"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400" dirty="0" err="1">
                          <a:latin typeface="Times New Roman"/>
                          <a:ea typeface="Calibri"/>
                          <a:cs typeface="Times New Roman"/>
                        </a:rPr>
                        <a:t>Тигреночек</a:t>
                      </a:r>
                      <a:endParaRPr lang="ru-RU" sz="4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581</Words>
  <Application>Microsoft Office PowerPoint</Application>
  <PresentationFormat>Экран (4:3)</PresentationFormat>
  <Paragraphs>123</Paragraphs>
  <Slides>28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Двадцать седьмое декабря</vt:lpstr>
      <vt:lpstr>Укажите верные рассуждения</vt:lpstr>
      <vt:lpstr>Укажите верные рассуждения</vt:lpstr>
      <vt:lpstr>Взаимопроверка</vt:lpstr>
      <vt:lpstr>Творческий диктант</vt:lpstr>
      <vt:lpstr>Творческий диктант</vt:lpstr>
      <vt:lpstr> Послушайте отрывок из сказки К.И.Чуковского и определите, в написании каких слов можно допустить ошибки: </vt:lpstr>
      <vt:lpstr>Тема урока</vt:lpstr>
      <vt:lpstr>Как вы понимаете значение слова беглый? Найдите беглую гласную в словах</vt:lpstr>
      <vt:lpstr>Эксперимент </vt:lpstr>
      <vt:lpstr>Слайд 11</vt:lpstr>
      <vt:lpstr>Спишите слова в два столбика, вставляя пропущенные буквы</vt:lpstr>
      <vt:lpstr>Слайд 13</vt:lpstr>
      <vt:lpstr>Спишите слова в два столбика, вставляя пропущенные буквы</vt:lpstr>
      <vt:lpstr>Тест</vt:lpstr>
      <vt:lpstr>Тест</vt:lpstr>
      <vt:lpstr>Тест</vt:lpstr>
      <vt:lpstr>Ответы</vt:lpstr>
      <vt:lpstr>Фотодиктант</vt:lpstr>
      <vt:lpstr>Заполни таблицу</vt:lpstr>
      <vt:lpstr>Слон</vt:lpstr>
      <vt:lpstr>Слоненок</vt:lpstr>
      <vt:lpstr>Кот</vt:lpstr>
      <vt:lpstr>Львенок</vt:lpstr>
      <vt:lpstr>Бегемот</vt:lpstr>
      <vt:lpstr>Котенок</vt:lpstr>
      <vt:lpstr>Тигренок</vt:lpstr>
      <vt:lpstr>Заполни таблицу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Двадцать седьмое декабря</dc:title>
  <dc:creator>Екатерина</dc:creator>
  <cp:lastModifiedBy>Екатерина</cp:lastModifiedBy>
  <cp:revision>22</cp:revision>
  <dcterms:created xsi:type="dcterms:W3CDTF">2018-12-26T08:15:24Z</dcterms:created>
  <dcterms:modified xsi:type="dcterms:W3CDTF">2018-12-26T09:25:59Z</dcterms:modified>
</cp:coreProperties>
</file>