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32" r:id="rId1"/>
  </p:sldMasterIdLst>
  <p:sldIdLst>
    <p:sldId id="270" r:id="rId2"/>
    <p:sldId id="272" r:id="rId3"/>
    <p:sldId id="257" r:id="rId4"/>
    <p:sldId id="258" r:id="rId5"/>
    <p:sldId id="259" r:id="rId6"/>
    <p:sldId id="260" r:id="rId7"/>
    <p:sldId id="273" r:id="rId8"/>
    <p:sldId id="261" r:id="rId9"/>
    <p:sldId id="263" r:id="rId10"/>
    <p:sldId id="264" r:id="rId11"/>
    <p:sldId id="274" r:id="rId12"/>
    <p:sldId id="265" r:id="rId13"/>
    <p:sldId id="271" r:id="rId14"/>
    <p:sldId id="268" r:id="rId15"/>
    <p:sldId id="269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 dirty="0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05.05.2022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05.05.2022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05.05.2022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05.05.2022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05.05.2022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05.05.2022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05.05.2022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05.05.2022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05.05.2022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05.05.2022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05.05.2022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05.05.2022</a:t>
            </a:fld>
            <a:endParaRPr lang="ru-RU" dirty="0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214554"/>
            <a:ext cx="8229600" cy="379273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Тема</a:t>
            </a:r>
            <a:endParaRPr lang="ru-RU" sz="2800" b="1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ru-RU" sz="2800" b="1" dirty="0">
                <a:latin typeface="Arial" pitchFamily="34" charset="0"/>
                <a:cs typeface="Arial" pitchFamily="34" charset="0"/>
              </a:rPr>
              <a:t>«Превращение энергии</a:t>
            </a:r>
          </a:p>
          <a:p>
            <a:pPr algn="ctr">
              <a:buNone/>
            </a:pP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в </a:t>
            </a: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клетке и </a:t>
            </a: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неживой природе»</a:t>
            </a:r>
          </a:p>
          <a:p>
            <a:pPr algn="ctr">
              <a:buNone/>
            </a:pPr>
            <a:endParaRPr lang="ru-RU" b="1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					</a:t>
            </a:r>
            <a:endParaRPr lang="ru-RU" sz="1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357166"/>
            <a:ext cx="9001156" cy="1428760"/>
          </a:xfrm>
        </p:spPr>
        <p:txBody>
          <a:bodyPr>
            <a:noAutofit/>
          </a:bodyPr>
          <a:lstStyle/>
          <a:p>
            <a:pPr algn="ctr"/>
            <a:r>
              <a:rPr lang="ru-RU" sz="2400" dirty="0">
                <a:latin typeface="Arial" pitchFamily="34" charset="0"/>
                <a:cs typeface="Arial" pitchFamily="34" charset="0"/>
              </a:rPr>
              <a:t>Интегрированный урок по физике и  биологии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/>
            </a:r>
            <a:br>
              <a:rPr lang="ru-RU" sz="2000" dirty="0">
                <a:latin typeface="Arial" pitchFamily="34" charset="0"/>
                <a:cs typeface="Arial" pitchFamily="34" charset="0"/>
              </a:rPr>
            </a:br>
            <a:endParaRPr lang="ru-RU" sz="2000" dirty="0"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71600" y="980728"/>
            <a:ext cx="770485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« Сейчас нельзя обойтись без знаний физики, если ты хочешь достигнуть ясности относительно физиологических вопросов»</a:t>
            </a:r>
            <a:endParaRPr lang="ru-RU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800" dirty="0" smtClean="0"/>
              <a:t> </a:t>
            </a:r>
          </a:p>
          <a:p>
            <a:pPr algn="r"/>
            <a:r>
              <a:rPr lang="ru-RU" b="1" dirty="0" smtClean="0"/>
              <a:t>Р. Майер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611560" y="3781495"/>
            <a:ext cx="80648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Никто, нигде, никогда не наблюдал нарушение закона сохранения. Любое событие, происходящее в мире, связано с превращением энергии. Любое! Нет превращения энергии, нет и события.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1700808"/>
            <a:ext cx="8172480" cy="912733"/>
          </a:xfrm>
        </p:spPr>
        <p:txBody>
          <a:bodyPr>
            <a:noAutofit/>
          </a:bodyPr>
          <a:lstStyle/>
          <a:p>
            <a:pPr algn="l"/>
            <a:r>
              <a:rPr lang="ru-RU" sz="3200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ru-RU" sz="3200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ru-RU" sz="3200" dirty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ru-RU" sz="3200" dirty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ru-RU" sz="3200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ru-RU" sz="3200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ru-RU" sz="3200" dirty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ru-RU" sz="3200" dirty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ru-RU" sz="3200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Цель: Сравнить клетку с физическими приборами</a:t>
            </a:r>
            <a:endParaRPr lang="ru-RU" sz="3200" b="0" dirty="0"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5786" y="571480"/>
            <a:ext cx="7772400" cy="4786346"/>
          </a:xfrm>
        </p:spPr>
        <p:txBody>
          <a:bodyPr>
            <a:normAutofit fontScale="90000"/>
          </a:bodyPr>
          <a:lstStyle/>
          <a:p>
            <a:pPr algn="l"/>
            <a:r>
              <a:rPr lang="ru-RU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Задачи:</a:t>
            </a:r>
            <a:r>
              <a:rPr lang="ru-RU" sz="2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ru-RU" sz="2200" b="0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- повторить основные положения клеточной теории, строение и            функции основных органоидов клетки в создании и накоплении и преобразовании энергии;</a:t>
            </a:r>
            <a:br>
              <a:rPr lang="ru-RU" sz="2200" b="0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ru-RU" sz="2200" b="0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- доказать, что клетка – накопитель, создатель и преобразователь энергии на примере энергетического обмена и фотосинтеза; показать действие законов физики в  жизнедеятельности клетки</a:t>
            </a:r>
            <a:r>
              <a:rPr lang="ru-RU" sz="2200" b="0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;</a:t>
            </a:r>
            <a:br>
              <a:rPr lang="ru-RU" sz="2200" b="0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ru-RU" sz="2200" b="0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-п</a:t>
            </a:r>
            <a:r>
              <a:rPr lang="ru-RU" sz="2200" b="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ознакомить </a:t>
            </a:r>
            <a:r>
              <a:rPr lang="ru-RU" sz="2200" b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учащихся с ролью различных видов энергии в живой и неживой природе</a:t>
            </a:r>
            <a:r>
              <a:rPr lang="ru-RU" sz="2200" b="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ru-RU" sz="2200" b="0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ru-RU" sz="2200" b="0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ru-RU" sz="2200" b="0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- раскрыть взаимосвязь биологии и физики на уровне клетки, а также  расширить знания о науках бионика и биофизика.</a:t>
            </a:r>
            <a:r>
              <a:rPr lang="ru-RU" sz="2200" dirty="0" smtClean="0"/>
              <a:t/>
            </a:r>
            <a:br>
              <a:rPr lang="ru-RU" sz="2200" dirty="0" smtClean="0"/>
            </a:br>
            <a:endParaRPr lang="ru-RU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ПЛАН УРОКА</a:t>
            </a:r>
          </a:p>
          <a:p>
            <a:pPr marL="624078" indent="-514350"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1. Повторение материала о физических телах.</a:t>
            </a:r>
          </a:p>
          <a:p>
            <a:pPr marL="624078" indent="-514350"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2. Клетка – живое тело.</a:t>
            </a:r>
          </a:p>
          <a:p>
            <a:pPr marL="624078" indent="-514350"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3. Клетка – накопитель, создатель и преобразователь энергии:</a:t>
            </a:r>
          </a:p>
          <a:p>
            <a:pPr marL="624078" indent="-514350"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А) энергетический обмен</a:t>
            </a:r>
          </a:p>
          <a:p>
            <a:pPr marL="624078" indent="-514350"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Б) фотосинтез</a:t>
            </a:r>
          </a:p>
          <a:p>
            <a:pPr marL="624078" indent="-514350"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4. Взаимосвязь наук биологии и физики.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0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Этапы урока:</a:t>
            </a:r>
            <a:br>
              <a:rPr lang="ru-RU" sz="3200" b="0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ru-RU" sz="3200" b="0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1. Организационный этап.</a:t>
            </a:r>
            <a:endParaRPr lang="ru-RU" sz="3200" b="0" dirty="0"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2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0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ru-RU" sz="3200" b="0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ru-RU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2. Актуализация знаний.</a:t>
            </a:r>
            <a:endParaRPr lang="ru-RU" sz="3600" b="0" dirty="0"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C:\Users\Yulia\Desktop\img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428736"/>
            <a:ext cx="3333773" cy="2500330"/>
          </a:xfrm>
          <a:prstGeom prst="rect">
            <a:avLst/>
          </a:prstGeom>
          <a:noFill/>
        </p:spPr>
      </p:pic>
      <p:sp>
        <p:nvSpPr>
          <p:cNvPr id="7" name="Заголовок 2"/>
          <p:cNvSpPr txBox="1">
            <a:spLocks/>
          </p:cNvSpPr>
          <p:nvPr/>
        </p:nvSpPr>
        <p:spPr>
          <a:xfrm>
            <a:off x="571472" y="4572008"/>
            <a:ext cx="8229600" cy="1011222"/>
          </a:xfrm>
          <a:prstGeom prst="rect">
            <a:avLst/>
          </a:prstGeom>
        </p:spPr>
        <p:txBody>
          <a:bodyPr vert="horz" anchor="t">
            <a:normAutofit fontScale="97500"/>
            <a:scene3d>
              <a:camera prst="orthographicFront"/>
              <a:lightRig rig="soft" dir="t"/>
            </a:scene3d>
            <a:sp3d prstMaterial="softEdge">
              <a:bevelT w="0" h="0"/>
            </a:sp3d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Рисунок 8" descr="F:\проекты 21-22\биолог+физика\проект\hello_html_7fc97902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4568" y="1700808"/>
            <a:ext cx="4536504" cy="27053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:\проекты 21-22\биолог+физика\на печать\пластиды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04664"/>
            <a:ext cx="3960439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F:\проекты 21-22\биолог+физика\проект\hello_html_7fc97902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006188" y="846964"/>
            <a:ext cx="5308088" cy="41764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3. Обобщения и систематизации знаний.</a:t>
            </a:r>
            <a:endParaRPr lang="ru-RU" sz="32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1481329"/>
            <a:ext cx="3400420" cy="316211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Виды энергии</a:t>
            </a:r>
          </a:p>
          <a:p>
            <a:r>
              <a:rPr lang="ru-RU" sz="1800" b="1" dirty="0" smtClean="0">
                <a:latin typeface="Arial" pitchFamily="34" charset="0"/>
                <a:cs typeface="Arial" pitchFamily="34" charset="0"/>
              </a:rPr>
              <a:t>МЕХАНИЧЕСКАЯ</a:t>
            </a:r>
          </a:p>
          <a:p>
            <a:r>
              <a:rPr lang="ru-RU" sz="1800" b="1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Кинетическая</a:t>
            </a:r>
          </a:p>
          <a:p>
            <a:r>
              <a:rPr lang="ru-RU" sz="1800" b="1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Потенциальная</a:t>
            </a:r>
          </a:p>
          <a:p>
            <a:r>
              <a:rPr lang="ru-RU" sz="1800" b="1" dirty="0" smtClean="0">
                <a:latin typeface="Arial" pitchFamily="34" charset="0"/>
                <a:cs typeface="Arial" pitchFamily="34" charset="0"/>
              </a:rPr>
              <a:t>ТЕПЛОВАЯ</a:t>
            </a:r>
          </a:p>
          <a:p>
            <a:r>
              <a:rPr lang="ru-RU" sz="1800" b="1" dirty="0" smtClean="0">
                <a:latin typeface="Arial" pitchFamily="34" charset="0"/>
                <a:cs typeface="Arial" pitchFamily="34" charset="0"/>
              </a:rPr>
              <a:t>ЭЛЕКТРИЧЕСКАЯ</a:t>
            </a:r>
          </a:p>
          <a:p>
            <a:r>
              <a:rPr lang="ru-RU" sz="1800" b="1" dirty="0" smtClean="0">
                <a:latin typeface="Arial" pitchFamily="34" charset="0"/>
                <a:cs typeface="Arial" pitchFamily="34" charset="0"/>
              </a:rPr>
              <a:t>СВЕТОВАЯ </a:t>
            </a:r>
          </a:p>
          <a:p>
            <a:r>
              <a:rPr lang="ru-RU" sz="1800" b="1" dirty="0" smtClean="0">
                <a:latin typeface="Arial" pitchFamily="34" charset="0"/>
                <a:cs typeface="Arial" pitchFamily="34" charset="0"/>
              </a:rPr>
              <a:t>ЯДЕРНАЯ</a:t>
            </a:r>
            <a:endParaRPr lang="ru-RU" sz="18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Содержимое 7" descr="photocint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48187" y="1422973"/>
            <a:ext cx="4357718" cy="3058085"/>
          </a:xfrm>
          <a:prstGeom prst="rect">
            <a:avLst/>
          </a:prstGeom>
        </p:spPr>
      </p:pic>
      <p:sp>
        <p:nvSpPr>
          <p:cNvPr id="6" name="Заголовок 2"/>
          <p:cNvSpPr txBox="1">
            <a:spLocks/>
          </p:cNvSpPr>
          <p:nvPr/>
        </p:nvSpPr>
        <p:spPr>
          <a:xfrm>
            <a:off x="357158" y="4714884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7" name="Заголовок 2"/>
          <p:cNvSpPr txBox="1">
            <a:spLocks/>
          </p:cNvSpPr>
          <p:nvPr/>
        </p:nvSpPr>
        <p:spPr>
          <a:xfrm>
            <a:off x="428596" y="4786322"/>
            <a:ext cx="8229600" cy="857248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 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img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500042"/>
            <a:ext cx="4968552" cy="3288998"/>
          </a:xfrm>
        </p:spPr>
      </p:pic>
      <p:sp>
        <p:nvSpPr>
          <p:cNvPr id="3" name="Заголовок 2"/>
          <p:cNvSpPr txBox="1">
            <a:spLocks/>
          </p:cNvSpPr>
          <p:nvPr/>
        </p:nvSpPr>
        <p:spPr>
          <a:xfrm>
            <a:off x="755576" y="5445224"/>
            <a:ext cx="8229600" cy="857248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Учащиеся делают вывод : будет ли являться клетка – аккумулятором энергии. В каком виде она накапливается в клетке?</a:t>
            </a:r>
          </a:p>
        </p:txBody>
      </p:sp>
      <p:pic>
        <p:nvPicPr>
          <p:cNvPr id="4" name="Рисунок 3" descr="F:\проекты 21-22\биолог+физика\проект\аккумулятор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916832"/>
            <a:ext cx="3090058" cy="306768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539552" y="3789040"/>
            <a:ext cx="51845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Основной принцип работы любого аккумуляторного элемента — протекание в нем обратимой электрохимической реакции, т. е. при приложении к контактам элемента постоянного напряжения, на его пластинах (электродах) накапливается электрическая энергия, при приложении нагрузки — происходит ее расходование. Причем протекает такая реакция на протяжении большого количества циклов заряда/разряда.</a:t>
            </a: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28794" y="714356"/>
            <a:ext cx="5913061" cy="3703785"/>
          </a:xfrm>
        </p:spPr>
      </p:pic>
      <p:sp>
        <p:nvSpPr>
          <p:cNvPr id="3" name="Заголовок 2"/>
          <p:cNvSpPr txBox="1">
            <a:spLocks/>
          </p:cNvSpPr>
          <p:nvPr/>
        </p:nvSpPr>
        <p:spPr>
          <a:xfrm>
            <a:off x="428596" y="4786322"/>
            <a:ext cx="8229600" cy="857248"/>
          </a:xfrm>
          <a:prstGeom prst="rect">
            <a:avLst/>
          </a:prstGeom>
        </p:spPr>
        <p:txBody>
          <a:bodyPr vert="horz" rtlCol="0" anchor="ctr">
            <a:normAutofit fontScale="25000" lnSpcReduction="2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lvl="0">
              <a:spcBef>
                <a:spcPct val="0"/>
              </a:spcBef>
              <a:defRPr/>
            </a:pPr>
            <a:r>
              <a:rPr lang="ru-RU" sz="6400" dirty="0">
                <a:latin typeface="Arial" panose="020B0604020202020204" pitchFamily="34" charset="0"/>
                <a:cs typeface="Arial" panose="020B0604020202020204" pitchFamily="34" charset="0"/>
              </a:rPr>
              <a:t>Базовый принцип действия </a:t>
            </a:r>
            <a:r>
              <a:rPr lang="ru-RU" sz="6400" b="1" dirty="0">
                <a:latin typeface="Arial" panose="020B0604020202020204" pitchFamily="34" charset="0"/>
                <a:cs typeface="Arial" panose="020B0604020202020204" pitchFamily="34" charset="0"/>
              </a:rPr>
              <a:t>трансформатора</a:t>
            </a:r>
            <a:r>
              <a:rPr lang="ru-RU" sz="64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6400" dirty="0" smtClean="0">
                <a:latin typeface="Arial" panose="020B0604020202020204" pitchFamily="34" charset="0"/>
                <a:cs typeface="Arial" panose="020B0604020202020204" pitchFamily="34" charset="0"/>
              </a:rPr>
              <a:t>состоит </a:t>
            </a:r>
            <a:r>
              <a:rPr lang="ru-RU" sz="6400" dirty="0">
                <a:latin typeface="Arial" panose="020B0604020202020204" pitchFamily="34" charset="0"/>
                <a:cs typeface="Arial" panose="020B0604020202020204" pitchFamily="34" charset="0"/>
              </a:rPr>
              <a:t>в том, что в основе его работы лежит явление электромагнитной индукции. Одну из катушек – первичную подключают к источнику переменного тока. Протекающий по первичной обмотке переменный ток создаёт переменный магнитный поток, пронизывающий сердечник – </a:t>
            </a:r>
            <a:r>
              <a:rPr lang="ru-RU" sz="6400" dirty="0" err="1">
                <a:latin typeface="Arial" panose="020B0604020202020204" pitchFamily="34" charset="0"/>
                <a:cs typeface="Arial" panose="020B0604020202020204" pitchFamily="34" charset="0"/>
              </a:rPr>
              <a:t>магнитопровод</a:t>
            </a:r>
            <a:r>
              <a:rPr lang="ru-RU" sz="6400" dirty="0">
                <a:latin typeface="Arial" panose="020B0604020202020204" pitchFamily="34" charset="0"/>
                <a:cs typeface="Arial" panose="020B0604020202020204" pitchFamily="34" charset="0"/>
              </a:rPr>
              <a:t>. Изменяющийся в сердечнике магнитный поток создаёт ЭДС индукции во второй катушке.</a:t>
            </a:r>
            <a:endParaRPr lang="ru-RU" sz="6400" dirty="0" smtClean="0"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 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7250" y="3356992"/>
            <a:ext cx="735115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Электрическая машина, преобразующая механическую энергию в электрическую энергию переменного тока. Большинство генераторов переменного тока используют вращающееся магнитное поле. Принцип работы генератора заключается в преобразовании механической энергии в электрическую путем вращения проволочной катушки в магнитном поле. Электрический ток вырабатывается и тогда, когда силовые линии движущегося магнита пересекают витки проволочной катушки. Электроны перемещаются по направлению к положительному полюсу магнита, а электрический ток течет от положительного полюса к отрицательному. До тех пор, пока силовые линии магнитного поля пересекают катушку, в проводнике индуцируется электрический ток...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804410" y="1412776"/>
            <a:ext cx="28982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ГЕНЕРАТОР </a:t>
            </a:r>
          </a:p>
          <a:p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ПЕРЕМЕННОГО ТОКА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7" name="Picture 3" descr="F:\проекты 21-22\биолог+физика\проект\i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211941"/>
            <a:ext cx="371475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7041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00034" y="857232"/>
            <a:ext cx="4019266" cy="2357454"/>
          </a:xfrm>
        </p:spPr>
      </p:pic>
      <p:sp>
        <p:nvSpPr>
          <p:cNvPr id="3" name="Заголовок 2"/>
          <p:cNvSpPr txBox="1">
            <a:spLocks/>
          </p:cNvSpPr>
          <p:nvPr/>
        </p:nvSpPr>
        <p:spPr>
          <a:xfrm>
            <a:off x="428596" y="4857760"/>
            <a:ext cx="8229600" cy="1143008"/>
          </a:xfrm>
          <a:prstGeom prst="rect">
            <a:avLst/>
          </a:prstGeom>
        </p:spPr>
        <p:txBody>
          <a:bodyPr vert="horz" rtlCol="0" anchor="ctr">
            <a:normAutofit fontScale="70000" lnSpcReduction="2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>
              <a:spcBef>
                <a:spcPct val="0"/>
              </a:spcBef>
              <a:defRPr/>
            </a:pPr>
            <a:r>
              <a:rPr lang="ru-RU" sz="2000" dirty="0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Краткий рассказ о приборе генераторе, способном вырабатывать энергию, демонстрируют опыт по выработке энергии света. </a:t>
            </a:r>
            <a:r>
              <a:rPr lang="ru-RU" sz="2000" dirty="0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Учащимся предлагают подумать является ли клетка генератором  (на примере энергетического обмена).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500" dirty="0" smtClean="0"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 smtClean="0"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 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5" name="Содержимое 3" descr="img1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8024" y="1412776"/>
            <a:ext cx="4141694" cy="30369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714348" y="1071546"/>
          <a:ext cx="82296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Название органоидов клетки</a:t>
                      </a:r>
                    </a:p>
                    <a:p>
                      <a:endParaRPr lang="ru-RU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Биологические явления или процесс</a:t>
                      </a:r>
                    </a:p>
                    <a:p>
                      <a:endParaRPr lang="ru-RU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Физическое устройство, осуществляющее</a:t>
                      </a:r>
                      <a:r>
                        <a:rPr lang="ru-RU" sz="24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процесс</a:t>
                      </a:r>
                      <a:endParaRPr lang="ru-RU" sz="2400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endParaRPr lang="ru-RU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/>
            <a:r>
              <a:rPr lang="ru-RU" sz="3600" b="0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4. Закрепление материала</a:t>
            </a:r>
            <a:r>
              <a:rPr lang="ru-RU" sz="4400" b="0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ru-RU" sz="4400" b="0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lang="ru-RU" dirty="0"/>
          </a:p>
        </p:txBody>
      </p:sp>
      <p:pic>
        <p:nvPicPr>
          <p:cNvPr id="5" name="Рисунок 4" descr="C:\Users\Павел\Desktop\0018-019-Funktsii-mitokhondrij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4143380"/>
            <a:ext cx="3000428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G:\0019-020-Plastidy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00892" y="4214818"/>
            <a:ext cx="1900238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Заголовок 2"/>
          <p:cNvSpPr txBox="1">
            <a:spLocks/>
          </p:cNvSpPr>
          <p:nvPr/>
        </p:nvSpPr>
        <p:spPr>
          <a:xfrm>
            <a:off x="428596" y="5643578"/>
            <a:ext cx="8229600" cy="500066"/>
          </a:xfrm>
          <a:prstGeom prst="rect">
            <a:avLst/>
          </a:prstGeom>
        </p:spPr>
        <p:txBody>
          <a:bodyPr vert="horz" rtlCol="0" anchor="ctr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Учащиеся делают вывод, что клетка работает как аккумулятор (накопитель), генератор (создатель), и преобразователь (трансформатор).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 smtClean="0"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 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00034" y="1214421"/>
          <a:ext cx="8286810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2270"/>
                <a:gridCol w="2762270"/>
                <a:gridCol w="2762270"/>
              </a:tblGrid>
              <a:tr h="1340166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Название органоидов клетки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</a:rPr>
                        <a:t>Биологические явления или процесс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</a:rPr>
                        <a:t>Физическое устройство, осуществляющее</a:t>
                      </a:r>
                      <a:r>
                        <a:rPr lang="ru-RU" sz="2400" baseline="0" dirty="0" smtClean="0">
                          <a:solidFill>
                            <a:schemeClr val="tx1"/>
                          </a:solidFill>
                        </a:rPr>
                        <a:t> процесс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1370144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Arial" pitchFamily="34" charset="0"/>
                          <a:cs typeface="Arial" pitchFamily="34" charset="0"/>
                        </a:rPr>
                        <a:t>Пластиды</a:t>
                      </a:r>
                      <a:endParaRPr lang="ru-RU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Фотосинтез-накопление и преобразование энергии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Arial" pitchFamily="34" charset="0"/>
                          <a:cs typeface="Arial" pitchFamily="34" charset="0"/>
                        </a:rPr>
                        <a:t>Аккумулятор, трансформатор</a:t>
                      </a:r>
                      <a:endParaRPr lang="ru-RU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402984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Arial" pitchFamily="34" charset="0"/>
                          <a:cs typeface="Arial" pitchFamily="34" charset="0"/>
                        </a:rPr>
                        <a:t>Митохондрии</a:t>
                      </a:r>
                      <a:endParaRPr lang="ru-RU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Arial" pitchFamily="34" charset="0"/>
                          <a:cs typeface="Arial" pitchFamily="34" charset="0"/>
                        </a:rPr>
                        <a:t>Синтез АТФ</a:t>
                      </a:r>
                      <a:endParaRPr lang="ru-RU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Arial" pitchFamily="34" charset="0"/>
                          <a:cs typeface="Arial" pitchFamily="34" charset="0"/>
                        </a:rPr>
                        <a:t>Генератор</a:t>
                      </a:r>
                      <a:endParaRPr lang="ru-RU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Рисунок 4" descr="C:\Users\Павел\Desktop\0018-019-Funktsii-mitokhondrij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4857760"/>
            <a:ext cx="3286148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G:\0019-020-Plastidy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00760" y="4786322"/>
            <a:ext cx="2114552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Содержимое 1"/>
          <p:cNvSpPr txBox="1">
            <a:spLocks/>
          </p:cNvSpPr>
          <p:nvPr/>
        </p:nvSpPr>
        <p:spPr>
          <a:xfrm>
            <a:off x="500034" y="428604"/>
            <a:ext cx="8229600" cy="7143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65760" marR="0" lvl="0" indent="-256032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Клетка- накопитель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. Накапливает органические вещества и неорганические вещества подобно аккумулятору. В нужный момент АТФ расщепляется и отдает энергию.</a:t>
            </a:r>
          </a:p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Клетка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– создатель энергии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. В ней есть энергетические станции – митохондрии и пластиды. Клетка работает как генератор.</a:t>
            </a:r>
          </a:p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Клетка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– усилитель, то есть преобразователь энергии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. Преобразует один вид энергии в другой, является трансформатором.</a:t>
            </a:r>
          </a:p>
          <a:p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0" dirty="0" smtClean="0">
                <a:effectLst/>
                <a:latin typeface="Arial" pitchFamily="34" charset="0"/>
                <a:cs typeface="Arial" pitchFamily="34" charset="0"/>
              </a:rPr>
              <a:t>ВЫВОДЫ</a:t>
            </a:r>
            <a:endParaRPr lang="ru-RU" sz="3200" b="0" dirty="0"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278</TotalTime>
  <Words>433</Words>
  <Application>Microsoft Office PowerPoint</Application>
  <PresentationFormat>Экран (4:3)</PresentationFormat>
  <Paragraphs>62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Открытая</vt:lpstr>
      <vt:lpstr>Интегрированный урок по физике и  биологии  </vt:lpstr>
      <vt:lpstr>Презентация PowerPoint</vt:lpstr>
      <vt:lpstr>    Цель: Сравнить клетку с физическими приборами</vt:lpstr>
      <vt:lpstr>Задачи: - повторить основные положения клеточной теории, строение и            функции основных органоидов клетки в создании и накоплении и преобразовании энергии; - доказать, что клетка – накопитель, создатель и преобразователь энергии на примере энергетического обмена и фотосинтеза; показать действие законов физики в  жизнедеятельности клетки; -познакомить учащихся с ролью различных видов энергии в живой и неживой природе. - раскрыть взаимосвязь биологии и физики на уровне клетки, а также  расширить знания о науках бионика и биофизика. </vt:lpstr>
      <vt:lpstr>Этапы урока: 1. Организационный этап.</vt:lpstr>
      <vt:lpstr> 2. Актуализация знаний.</vt:lpstr>
      <vt:lpstr>Презентация PowerPoint</vt:lpstr>
      <vt:lpstr>3. Обобщения и систематизации знаний.</vt:lpstr>
      <vt:lpstr>Презентация PowerPoint</vt:lpstr>
      <vt:lpstr>Презентация PowerPoint</vt:lpstr>
      <vt:lpstr>Презентация PowerPoint</vt:lpstr>
      <vt:lpstr>Презентация PowerPoint</vt:lpstr>
      <vt:lpstr>4. Закрепление материала </vt:lpstr>
      <vt:lpstr>Презентация PowerPoint</vt:lpstr>
      <vt:lpstr>ВЫВОДЫ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Действие законов физики в жизнедеятельности клетки</dc:title>
  <dc:creator>Yulia</dc:creator>
  <cp:lastModifiedBy>user</cp:lastModifiedBy>
  <cp:revision>33</cp:revision>
  <dcterms:created xsi:type="dcterms:W3CDTF">2017-12-02T11:59:59Z</dcterms:created>
  <dcterms:modified xsi:type="dcterms:W3CDTF">2022-05-05T14:10:33Z</dcterms:modified>
</cp:coreProperties>
</file>