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5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5" d="100"/>
          <a:sy n="55" d="100"/>
        </p:scale>
        <p:origin x="739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A4F382-CD16-41E7-9142-8EF7D6491533}" type="datetimeFigureOut">
              <a:rPr lang="ru-RU" smtClean="0"/>
              <a:t>26.02.2022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186F4E-50DC-49AC-B529-F1E7F0D4B8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58276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86F4E-50DC-49AC-B529-F1E7F0D4B8CC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7492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86F4E-50DC-49AC-B529-F1E7F0D4B8CC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77380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C2A2B-63FA-4424-9CC1-FE623C4FF162}" type="datetimeFigureOut">
              <a:rPr lang="ru-RU" smtClean="0"/>
              <a:t>26.02.2022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DA0B2-3580-4EA7-AFA1-8172BD583D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210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C2A2B-63FA-4424-9CC1-FE623C4FF162}" type="datetimeFigureOut">
              <a:rPr lang="ru-RU" smtClean="0"/>
              <a:t>26.02.2022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DA0B2-3580-4EA7-AFA1-8172BD583D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46862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C2A2B-63FA-4424-9CC1-FE623C4FF162}" type="datetimeFigureOut">
              <a:rPr lang="ru-RU" smtClean="0"/>
              <a:t>26.02.2022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DA0B2-3580-4EA7-AFA1-8172BD583D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8278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C2A2B-63FA-4424-9CC1-FE623C4FF162}" type="datetimeFigureOut">
              <a:rPr lang="ru-RU" smtClean="0"/>
              <a:t>26.02.2022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DA0B2-3580-4EA7-AFA1-8172BD583D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9463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C2A2B-63FA-4424-9CC1-FE623C4FF162}" type="datetimeFigureOut">
              <a:rPr lang="ru-RU" smtClean="0"/>
              <a:t>26.02.2022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DA0B2-3580-4EA7-AFA1-8172BD583D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4402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C2A2B-63FA-4424-9CC1-FE623C4FF162}" type="datetimeFigureOut">
              <a:rPr lang="ru-RU" smtClean="0"/>
              <a:t>26.02.2022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DA0B2-3580-4EA7-AFA1-8172BD583D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38479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C2A2B-63FA-4424-9CC1-FE623C4FF162}" type="datetimeFigureOut">
              <a:rPr lang="ru-RU" smtClean="0"/>
              <a:t>26.02.2022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DA0B2-3580-4EA7-AFA1-8172BD583D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71302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C2A2B-63FA-4424-9CC1-FE623C4FF162}" type="datetimeFigureOut">
              <a:rPr lang="ru-RU" smtClean="0"/>
              <a:t>26.02.2022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DA0B2-3580-4EA7-AFA1-8172BD583D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78188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C2A2B-63FA-4424-9CC1-FE623C4FF162}" type="datetimeFigureOut">
              <a:rPr lang="ru-RU" smtClean="0"/>
              <a:t>26.02.2022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DA0B2-3580-4EA7-AFA1-8172BD583D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3398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C2A2B-63FA-4424-9CC1-FE623C4FF162}" type="datetimeFigureOut">
              <a:rPr lang="ru-RU" smtClean="0"/>
              <a:t>26.02.2022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DA0B2-3580-4EA7-AFA1-8172BD583D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47815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C2A2B-63FA-4424-9CC1-FE623C4FF162}" type="datetimeFigureOut">
              <a:rPr lang="ru-RU" smtClean="0"/>
              <a:t>26.02.2022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DA0B2-3580-4EA7-AFA1-8172BD583DAB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547857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C2A2B-63FA-4424-9CC1-FE623C4FF162}" type="datetimeFigureOut">
              <a:rPr lang="ru-RU" smtClean="0"/>
              <a:t>26.02.2022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DA0B2-3580-4EA7-AFA1-8172BD583D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94429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C2A2B-63FA-4424-9CC1-FE623C4FF162}" type="datetimeFigureOut">
              <a:rPr lang="ru-RU" smtClean="0"/>
              <a:t>26.02.2022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DA0B2-3580-4EA7-AFA1-8172BD583DAB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836898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C2A2B-63FA-4424-9CC1-FE623C4FF162}" type="datetimeFigureOut">
              <a:rPr lang="ru-RU" smtClean="0"/>
              <a:t>26.02.2022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DA0B2-3580-4EA7-AFA1-8172BD583D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9117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C2A2B-63FA-4424-9CC1-FE623C4FF162}" type="datetimeFigureOut">
              <a:rPr lang="ru-RU" smtClean="0"/>
              <a:t>26.02.2022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DA0B2-3580-4EA7-AFA1-8172BD583D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16834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C2A2B-63FA-4424-9CC1-FE623C4FF162}" type="datetimeFigureOut">
              <a:rPr lang="ru-RU" smtClean="0"/>
              <a:t>26.02.2022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DA0B2-3580-4EA7-AFA1-8172BD583D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7004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8C2A2B-63FA-4424-9CC1-FE623C4FF162}" type="datetimeFigureOut">
              <a:rPr lang="ru-RU" smtClean="0"/>
              <a:t>26.02.2022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B8DA0B2-3580-4EA7-AFA1-8172BD583D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6670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f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f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9685866" cy="13208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Индивидуальная работа с учащимися как  показатель повышения качества обучения.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470074" y="1856509"/>
            <a:ext cx="5306290" cy="4320454"/>
          </a:xfrm>
        </p:spPr>
        <p:txBody>
          <a:bodyPr>
            <a:normAutofit fontScale="92500"/>
          </a:bodyPr>
          <a:lstStyle/>
          <a:p>
            <a:r>
              <a:rPr lang="ru-RU" sz="2400" dirty="0" smtClean="0">
                <a:solidFill>
                  <a:schemeClr val="tx1"/>
                </a:solidFill>
              </a:rPr>
              <a:t>Автор:</a:t>
            </a:r>
          </a:p>
          <a:p>
            <a:r>
              <a:rPr lang="ru-RU" sz="3200" b="1" dirty="0" smtClean="0">
                <a:solidFill>
                  <a:schemeClr val="tx1"/>
                </a:solidFill>
              </a:rPr>
              <a:t>Сергиенко Татьяна </a:t>
            </a:r>
            <a:r>
              <a:rPr lang="ru-RU" sz="3200" b="1" dirty="0">
                <a:solidFill>
                  <a:schemeClr val="tx1"/>
                </a:solidFill>
              </a:rPr>
              <a:t> </a:t>
            </a:r>
            <a:r>
              <a:rPr lang="ru-RU" sz="3200" b="1" dirty="0" smtClean="0">
                <a:solidFill>
                  <a:schemeClr val="tx1"/>
                </a:solidFill>
              </a:rPr>
              <a:t> Александровна</a:t>
            </a:r>
          </a:p>
          <a:p>
            <a:r>
              <a:rPr lang="ru-RU" sz="2000" b="1" dirty="0" smtClean="0">
                <a:solidFill>
                  <a:schemeClr val="tx1"/>
                </a:solidFill>
              </a:rPr>
              <a:t>Педагог дополнительного образования высшей квалификационной категории, руководитель детского объединения «Юный корреспондент»</a:t>
            </a:r>
          </a:p>
          <a:p>
            <a:r>
              <a:rPr lang="ru-RU" sz="2000" b="1" dirty="0" smtClean="0">
                <a:solidFill>
                  <a:schemeClr val="tx1"/>
                </a:solidFill>
              </a:rPr>
              <a:t> МАНУ ДО Дом художественного творчества детей</a:t>
            </a:r>
          </a:p>
          <a:p>
            <a:r>
              <a:rPr lang="ru-RU" sz="2000" b="1" dirty="0" smtClean="0">
                <a:solidFill>
                  <a:schemeClr val="tx1"/>
                </a:solidFill>
              </a:rPr>
              <a:t>МО </a:t>
            </a:r>
            <a:r>
              <a:rPr lang="ru-RU" sz="2000" b="1" dirty="0" err="1" smtClean="0">
                <a:solidFill>
                  <a:schemeClr val="tx1"/>
                </a:solidFill>
              </a:rPr>
              <a:t>Кореновский</a:t>
            </a:r>
            <a:r>
              <a:rPr lang="ru-RU" sz="2000" b="1" dirty="0" smtClean="0">
                <a:solidFill>
                  <a:schemeClr val="tx1"/>
                </a:solidFill>
              </a:rPr>
              <a:t> район</a:t>
            </a:r>
          </a:p>
          <a:p>
            <a:r>
              <a:rPr lang="ru-RU" sz="2000" b="1" dirty="0">
                <a:solidFill>
                  <a:schemeClr val="tx1"/>
                </a:solidFill>
              </a:rPr>
              <a:t> </a:t>
            </a:r>
            <a:r>
              <a:rPr lang="ru-RU" sz="2000" b="1" dirty="0" smtClean="0">
                <a:solidFill>
                  <a:schemeClr val="tx1"/>
                </a:solidFill>
              </a:rPr>
              <a:t>                             2022 год</a:t>
            </a:r>
            <a:endParaRPr lang="ru-RU" sz="2000" b="1" dirty="0">
              <a:solidFill>
                <a:schemeClr val="tx1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818" y="2100697"/>
            <a:ext cx="5110785" cy="3407856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69818" y="2100698"/>
            <a:ext cx="5110785" cy="3407855"/>
          </a:xfrm>
        </p:spPr>
        <p:txBody>
          <a:bodyPr>
            <a:normAutofit fontScale="92500"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184613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07252"/>
            <a:ext cx="10515600" cy="1325563"/>
          </a:xfrm>
        </p:spPr>
        <p:txBody>
          <a:bodyPr>
            <a:noAutofit/>
          </a:bodyPr>
          <a:lstStyle/>
          <a:p>
            <a:r>
              <a:rPr lang="ru-RU" sz="4800" b="1" dirty="0">
                <a:solidFill>
                  <a:srgbClr val="FF0000"/>
                </a:solidFill>
              </a:rPr>
              <a:t>В</a:t>
            </a:r>
            <a:r>
              <a:rPr lang="ru-RU" sz="4800" b="1" dirty="0" smtClean="0">
                <a:solidFill>
                  <a:srgbClr val="FF0000"/>
                </a:solidFill>
              </a:rPr>
              <a:t>нимание к каждому учащемуся!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24692" y="1632815"/>
            <a:ext cx="4736678" cy="4408546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Индивидуальный подход в обучении -  внимание к каждому </a:t>
            </a:r>
            <a:r>
              <a:rPr lang="ru-RU" sz="2400" b="1" dirty="0" smtClean="0"/>
              <a:t>ребенку</a:t>
            </a:r>
            <a:r>
              <a:rPr lang="ru-RU" sz="2400" b="1" dirty="0" smtClean="0"/>
              <a:t>, </a:t>
            </a:r>
            <a:r>
              <a:rPr lang="ru-RU" sz="2400" b="1" dirty="0" smtClean="0"/>
              <a:t>его творческой индивидуальности, </a:t>
            </a:r>
            <a:r>
              <a:rPr lang="ru-RU" sz="2400" b="1" dirty="0" smtClean="0"/>
              <a:t>т.е. </a:t>
            </a:r>
            <a:r>
              <a:rPr lang="ru-RU" sz="2400" b="1" dirty="0" smtClean="0"/>
              <a:t>разумное сочетание фронтальных, групповых и индивидуальных занятий </a:t>
            </a:r>
            <a:r>
              <a:rPr lang="ru-RU" sz="2400" b="1" dirty="0" smtClean="0"/>
              <a:t>– </a:t>
            </a:r>
            <a:r>
              <a:rPr lang="ru-RU" sz="2400" b="1" dirty="0" smtClean="0"/>
              <a:t>важные условия </a:t>
            </a:r>
            <a:r>
              <a:rPr lang="ru-RU" sz="2400" b="1" dirty="0" smtClean="0"/>
              <a:t>для </a:t>
            </a:r>
            <a:r>
              <a:rPr lang="ru-RU" sz="2400" b="1" dirty="0" smtClean="0"/>
              <a:t>повышения качества обучения и развития каждого учащегося</a:t>
            </a:r>
            <a:r>
              <a:rPr lang="ru-RU" sz="2400" b="1" dirty="0" smtClean="0"/>
              <a:t>.</a:t>
            </a:r>
          </a:p>
          <a:p>
            <a:endParaRPr lang="ru-RU" sz="20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861369" y="1715222"/>
            <a:ext cx="6283036" cy="4187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0668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7225" y="401782"/>
            <a:ext cx="8596668" cy="1320800"/>
          </a:xfrm>
        </p:spPr>
        <p:txBody>
          <a:bodyPr>
            <a:no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</a:rPr>
              <a:t>Индивидуальные беседы и консультации </a:t>
            </a:r>
            <a:endParaRPr lang="ru-RU" sz="4400" b="1" dirty="0">
              <a:solidFill>
                <a:srgbClr val="FF0000"/>
              </a:solidFill>
            </a:endParaRPr>
          </a:p>
        </p:txBody>
      </p:sp>
      <p:pic>
        <p:nvPicPr>
          <p:cNvPr id="3" name="Объект 2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53" y="2160589"/>
            <a:ext cx="5174365" cy="3880773"/>
          </a:xfr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89970" y="1371601"/>
            <a:ext cx="6090648" cy="4669762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>На каждом занятии и во внеурочное время по мере необходимости с </a:t>
            </a:r>
            <a:r>
              <a:rPr lang="ru-RU" sz="2800" b="1" dirty="0" err="1" smtClean="0"/>
              <a:t>юнкорами</a:t>
            </a:r>
            <a:r>
              <a:rPr lang="ru-RU" sz="2800" b="1" dirty="0" smtClean="0"/>
              <a:t> обязательно проводятся  </a:t>
            </a:r>
            <a:r>
              <a:rPr lang="ru-RU" sz="2800" b="1" dirty="0" smtClean="0"/>
              <a:t>ин</a:t>
            </a:r>
            <a:r>
              <a:rPr lang="ru-RU" sz="2800" b="1" dirty="0" smtClean="0"/>
              <a:t>дивидуальные беседы и консультации, например, как интереснее выполнить и оформить заданную работу, где взять нужную информацию, и т.д.</a:t>
            </a:r>
            <a:r>
              <a:rPr lang="ru-RU" sz="2400" b="1" dirty="0" smtClean="0"/>
              <a:t> 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9129420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</a:rPr>
              <a:t>Дидактические упражнения</a:t>
            </a:r>
            <a:endParaRPr lang="ru-RU" sz="4400" b="1" dirty="0">
              <a:solidFill>
                <a:srgbClr val="FF000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61370" y="2189018"/>
            <a:ext cx="5240622" cy="3149600"/>
          </a:xfrm>
          <a:prstGeom prst="rect">
            <a:avLst/>
          </a:prstGeo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2326" y="1330037"/>
            <a:ext cx="6511637" cy="5126182"/>
          </a:xfrm>
        </p:spPr>
        <p:txBody>
          <a:bodyPr>
            <a:normAutofit/>
          </a:bodyPr>
          <a:lstStyle/>
          <a:p>
            <a:r>
              <a:rPr lang="ru-RU" sz="2600" b="1" dirty="0" smtClean="0"/>
              <a:t>Наш девиз: «Больше практики!». Чтобы научить детей писать  яркие, интересные  информационные заметки, корреспонденции, литературно-художественные зарисовки, очерки и статьи – нужно обязательно использовать в работе индивидуальные дидактические упражнения, например «Рисуем словами</a:t>
            </a:r>
            <a:r>
              <a:rPr lang="ru-RU" sz="2600" dirty="0" smtClean="0"/>
              <a:t>», </a:t>
            </a:r>
            <a:r>
              <a:rPr lang="ru-RU" sz="2600" b="1" dirty="0" smtClean="0"/>
              <a:t>«Скажи наоборот», «Подбери пословицу», «Придумай яркий  заголовок» и т.д.</a:t>
            </a:r>
            <a:endParaRPr lang="ru-RU" sz="2600" b="1" dirty="0"/>
          </a:p>
        </p:txBody>
      </p:sp>
    </p:spTree>
    <p:extLst>
      <p:ext uri="{BB962C8B-B14F-4D97-AF65-F5344CB8AC3E}">
        <p14:creationId xmlns:p14="http://schemas.microsoft.com/office/powerpoint/2010/main" val="30820181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26727" y="609600"/>
            <a:ext cx="5375564" cy="1177636"/>
          </a:xfrm>
        </p:spPr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</a:rPr>
              <a:t> Самоконтроль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24691" y="0"/>
            <a:ext cx="5902036" cy="6858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dirty="0" err="1" smtClean="0"/>
              <a:t>Юнкор</a:t>
            </a:r>
            <a:r>
              <a:rPr lang="ru-RU" sz="2800" dirty="0" smtClean="0"/>
              <a:t>, выполнив задание, сдает мне свой текст. Я вношу свои поправки и отправляю эту работу в сетевую папку редакции районной газеты. Но прежде чем текст будет опубликован, он еще пройдет правку корректора и редактора. Газета вышла - наше занятие начинается с анализа материалов свежего номера. Очень хороший результат дает такой прием, как самоконтроль, то есть  сравнение  учащимся содержания своего авторского текста с публикацией в газетной полосе.   </a:t>
            </a:r>
            <a:endParaRPr lang="ru-RU" sz="28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6727" y="2050472"/>
            <a:ext cx="5997273" cy="3575252"/>
          </a:xfrm>
        </p:spPr>
      </p:pic>
    </p:spTree>
    <p:extLst>
      <p:ext uri="{BB962C8B-B14F-4D97-AF65-F5344CB8AC3E}">
        <p14:creationId xmlns:p14="http://schemas.microsoft.com/office/powerpoint/2010/main" val="6761445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221673"/>
            <a:ext cx="8596668" cy="748145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</a:rPr>
              <a:t>Подготовка к поступлению в ВУЗ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861369" y="1537855"/>
            <a:ext cx="6859576" cy="5001489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Кроме результатов ЕГЭ по русскому языку и литературе, обществознанию, при поступлении на факультет журналистики абитуриентам надо пройти  творческое испытание, состоящее из портфолио, сочинения и собеседования. Портфолио для поступления готовится за последние три года. Портфолио моих десяти выпускников-студентов, которое у всех получило высший балл - это тоже большая индивидуальная </a:t>
            </a:r>
            <a:r>
              <a:rPr lang="ru-RU" sz="2400" b="1" dirty="0" err="1" smtClean="0"/>
              <a:t>работа.Также</a:t>
            </a:r>
            <a:r>
              <a:rPr lang="ru-RU" sz="2400" b="1" dirty="0" smtClean="0"/>
              <a:t> высокие результаты у выпускников –</a:t>
            </a:r>
            <a:r>
              <a:rPr lang="ru-RU" sz="2400" b="1" dirty="0" err="1" smtClean="0"/>
              <a:t>юнкоров</a:t>
            </a:r>
            <a:r>
              <a:rPr lang="ru-RU" sz="2400" b="1" dirty="0" smtClean="0"/>
              <a:t> по сочинению и собеседованию. </a:t>
            </a:r>
          </a:p>
          <a:p>
            <a:endParaRPr lang="ru-RU" sz="2000" b="1" dirty="0"/>
          </a:p>
        </p:txBody>
      </p:sp>
      <p:pic>
        <p:nvPicPr>
          <p:cNvPr id="9" name="Объект 8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709" y="1327423"/>
            <a:ext cx="3740727" cy="5612463"/>
          </a:xfrm>
        </p:spPr>
      </p:pic>
    </p:spTree>
    <p:extLst>
      <p:ext uri="{BB962C8B-B14F-4D97-AF65-F5344CB8AC3E}">
        <p14:creationId xmlns:p14="http://schemas.microsoft.com/office/powerpoint/2010/main" val="21799990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507" y="263236"/>
            <a:ext cx="8596668" cy="817419"/>
          </a:xfrm>
        </p:spPr>
        <p:txBody>
          <a:bodyPr/>
          <a:lstStyle/>
          <a:p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smtClean="0">
                <a:solidFill>
                  <a:srgbClr val="FF0000"/>
                </a:solidFill>
              </a:rPr>
              <a:t>Творческие и </a:t>
            </a:r>
            <a:r>
              <a:rPr lang="ru-RU" b="1" dirty="0" smtClean="0">
                <a:solidFill>
                  <a:srgbClr val="FF0000"/>
                </a:solidFill>
              </a:rPr>
              <a:t>спе</a:t>
            </a:r>
            <a:r>
              <a:rPr lang="ru-RU" b="1" dirty="0" smtClean="0">
                <a:solidFill>
                  <a:srgbClr val="FF0000"/>
                </a:solidFill>
              </a:rPr>
              <a:t>циальные </a:t>
            </a:r>
            <a:r>
              <a:rPr lang="ru-RU" b="1" dirty="0" smtClean="0">
                <a:solidFill>
                  <a:srgbClr val="FF0000"/>
                </a:solidFill>
              </a:rPr>
              <a:t>проекты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431" y="1302327"/>
            <a:ext cx="4064000" cy="3048000"/>
          </a:xfrm>
        </p:spPr>
      </p:pic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5943600" y="1080655"/>
            <a:ext cx="5874327" cy="5541818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Успех любого проекта зависит от многих факторов, в том числе и от индивидуальной работы с каждым из его участников. Например, проект «</a:t>
            </a:r>
            <a:r>
              <a:rPr lang="ru-RU" sz="2400" b="1" dirty="0" err="1" smtClean="0"/>
              <a:t>Юнкоры</a:t>
            </a:r>
            <a:r>
              <a:rPr lang="ru-RU" sz="2400" b="1" dirty="0" smtClean="0"/>
              <a:t> в погонах» работает с 2018 года и продолжает развиваться. «Набирает обороты» проект «Письмо солдату», запущенный осенью 2021 года. Здесь очень много приходится работать индивидуально с каждым </a:t>
            </a:r>
            <a:r>
              <a:rPr lang="ru-RU" sz="2400" b="1" dirty="0" err="1" smtClean="0"/>
              <a:t>юнкором</a:t>
            </a:r>
            <a:r>
              <a:rPr lang="ru-RU" sz="2400" b="1" dirty="0" smtClean="0"/>
              <a:t>, ведь современные школьники совершенно не умели писать письма и даже подписывать почтовый конверт… </a:t>
            </a:r>
            <a:endParaRPr lang="ru-RU" sz="24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679" y="4065790"/>
            <a:ext cx="4182218" cy="2792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2253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96982"/>
            <a:ext cx="5219168" cy="845127"/>
          </a:xfrm>
        </p:spPr>
        <p:txBody>
          <a:bodyPr>
            <a:norm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</a:rPr>
              <a:t>Наши результаты</a:t>
            </a:r>
            <a:endParaRPr lang="ru-RU" sz="44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597" y="1052945"/>
            <a:ext cx="5808311" cy="5569528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Только за последние пять лет, не считая нескольких сотен побед на муниципальных, всероссийских и международных конкурсах, у нас около 50-ти краевых дипломов победителей, в том числе «губернаторского» конкурса талантливой молодежи Кубани в сфере СМИ, один «</a:t>
            </a:r>
            <a:r>
              <a:rPr lang="ru-RU" sz="2400" b="1" dirty="0" err="1" smtClean="0"/>
              <a:t>Юнкор</a:t>
            </a:r>
            <a:r>
              <a:rPr lang="ru-RU" sz="2400" b="1" dirty="0" smtClean="0"/>
              <a:t> Кубани-2019», пять званий «Золото нации», наша команда входит в пятерку сильнейших в крае вместе с Сочи и Краснодаром, мы делимся опытом с </a:t>
            </a:r>
            <a:r>
              <a:rPr lang="ru-RU" sz="2400" b="1" dirty="0" err="1" smtClean="0"/>
              <a:t>юнкорами</a:t>
            </a:r>
            <a:r>
              <a:rPr lang="ru-RU" sz="2400" b="1" dirty="0" smtClean="0"/>
              <a:t> других регионов страны.</a:t>
            </a:r>
            <a:endParaRPr lang="ru-RU" sz="2400" b="1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6502" y="484909"/>
            <a:ext cx="4044237" cy="5735782"/>
          </a:xfr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5360" y="3865489"/>
            <a:ext cx="2090338" cy="299251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0739" y="484909"/>
            <a:ext cx="2370686" cy="3366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3995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72836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Использованные материалы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3" name="Объект 2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091784" y="2689149"/>
            <a:ext cx="4182218" cy="2353260"/>
          </a:xfrm>
          <a:prstGeom prst="rect">
            <a:avLst/>
          </a:prstGeom>
        </p:spPr>
      </p:pic>
      <p:sp>
        <p:nvSpPr>
          <p:cNvPr id="6" name="Объект 5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/>
              <a:t>В презентации использованы материалы сайта газеты «</a:t>
            </a:r>
            <a:r>
              <a:rPr lang="ru-RU" sz="2000" b="1" dirty="0" err="1" smtClean="0"/>
              <a:t>Кореновские</a:t>
            </a:r>
            <a:r>
              <a:rPr lang="ru-RU" sz="2000" b="1" dirty="0" smtClean="0"/>
              <a:t> вести», архива детского объединения «Юный корреспондент» МАНУ ДО ДХТД МО </a:t>
            </a:r>
            <a:r>
              <a:rPr lang="ru-RU" sz="2000" b="1" dirty="0" err="1" smtClean="0"/>
              <a:t>Кореновский</a:t>
            </a:r>
            <a:r>
              <a:rPr lang="ru-RU" sz="2000" b="1" dirty="0" smtClean="0"/>
              <a:t> район, личного архива </a:t>
            </a:r>
            <a:r>
              <a:rPr lang="ru-RU" sz="2000" b="1" dirty="0" err="1" smtClean="0"/>
              <a:t>Т.А.Сергиенко</a:t>
            </a:r>
            <a:r>
              <a:rPr lang="ru-RU" sz="2000" b="1" dirty="0" smtClean="0"/>
              <a:t>, группы «</a:t>
            </a:r>
            <a:r>
              <a:rPr lang="ru-RU" sz="2000" b="1" dirty="0" err="1" smtClean="0"/>
              <a:t>Юнкор</a:t>
            </a:r>
            <a:r>
              <a:rPr lang="ru-RU" sz="2000" b="1" dirty="0" smtClean="0"/>
              <a:t>» в </a:t>
            </a:r>
            <a:r>
              <a:rPr lang="ru-RU" sz="2000" b="1" dirty="0" err="1" smtClean="0"/>
              <a:t>соцсетях</a:t>
            </a:r>
            <a:r>
              <a:rPr lang="ru-RU" sz="2000" b="1" dirty="0" smtClean="0"/>
              <a:t>.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387463266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254</TotalTime>
  <Words>528</Words>
  <Application>Microsoft Office PowerPoint</Application>
  <PresentationFormat>Широкоэкранный</PresentationFormat>
  <Paragraphs>25</Paragraphs>
  <Slides>9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Trebuchet MS</vt:lpstr>
      <vt:lpstr>Wingdings 3</vt:lpstr>
      <vt:lpstr>Грань</vt:lpstr>
      <vt:lpstr>Индивидуальная работа с учащимися как  показатель повышения качества обучения.</vt:lpstr>
      <vt:lpstr>Внимание к каждому учащемуся!</vt:lpstr>
      <vt:lpstr>Индивидуальные беседы и консультации </vt:lpstr>
      <vt:lpstr>Дидактические упражнения</vt:lpstr>
      <vt:lpstr> Самоконтроль</vt:lpstr>
      <vt:lpstr>Подготовка к поступлению в ВУЗ</vt:lpstr>
      <vt:lpstr> Творческие и специальные проекты</vt:lpstr>
      <vt:lpstr>Наши результаты</vt:lpstr>
      <vt:lpstr>Использованные материалы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Индивидуальная работа с учащимися, как один из показателей повышения качества обучения.</dc:title>
  <dc:creator>LENOVO</dc:creator>
  <cp:lastModifiedBy>LENOVO</cp:lastModifiedBy>
  <cp:revision>25</cp:revision>
  <dcterms:created xsi:type="dcterms:W3CDTF">2022-02-25T19:28:50Z</dcterms:created>
  <dcterms:modified xsi:type="dcterms:W3CDTF">2022-02-26T22:23:22Z</dcterms:modified>
</cp:coreProperties>
</file>