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7" r:id="rId3"/>
    <p:sldId id="277" r:id="rId4"/>
    <p:sldId id="279" r:id="rId5"/>
    <p:sldId id="280" r:id="rId6"/>
    <p:sldId id="282" r:id="rId7"/>
    <p:sldId id="283" r:id="rId8"/>
    <p:sldId id="311" r:id="rId9"/>
    <p:sldId id="312" r:id="rId10"/>
    <p:sldId id="313" r:id="rId11"/>
    <p:sldId id="289" r:id="rId12"/>
    <p:sldId id="290" r:id="rId13"/>
    <p:sldId id="291" r:id="rId14"/>
    <p:sldId id="294" r:id="rId15"/>
    <p:sldId id="295" r:id="rId16"/>
    <p:sldId id="296" r:id="rId17"/>
    <p:sldId id="297" r:id="rId18"/>
    <p:sldId id="298" r:id="rId19"/>
    <p:sldId id="310" r:id="rId20"/>
    <p:sldId id="305" r:id="rId21"/>
    <p:sldId id="306" r:id="rId22"/>
    <p:sldId id="309" r:id="rId23"/>
    <p:sldId id="30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99"/>
    <a:srgbClr val="D60093"/>
    <a:srgbClr val="009900"/>
    <a:srgbClr val="CC0000"/>
    <a:srgbClr val="FFCC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08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AEEE855-074F-431D-8269-1EF2C892E389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A66BBA4-267E-47FD-A251-47DE42AB1E0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53603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71FFD853-921D-4D72-8EC6-81468F047444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747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747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47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ru-RU"/>
          </a:p>
        </p:txBody>
      </p:sp>
      <p:sp>
        <p:nvSpPr>
          <p:cNvPr id="747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3C35AACF-BFEE-47F0-BE07-188A8D977D0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641075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0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63491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492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493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494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495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3496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34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634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3499" name="Rectangle 11"/>
          <p:cNvSpPr>
            <a:spLocks noGrp="1" noChangeArrowheads="1"/>
          </p:cNvSpPr>
          <p:nvPr>
            <p:ph type="dt" sz="quarter" idx="2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fld id="{A4D8BE5B-2896-4959-B9C8-3AD5A80E8481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63500" name="Rectangle 12"/>
          <p:cNvSpPr>
            <a:spLocks noGrp="1" noChangeArrowheads="1"/>
          </p:cNvSpPr>
          <p:nvPr>
            <p:ph type="ftr" sz="quarter" idx="3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3501" name="Rectangle 13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B7B62D9-5D71-4151-97C3-D5118B4CF13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3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4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7" grpId="0"/>
      <p:bldP spid="63498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49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3498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349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49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822C91-4ACD-4713-A1AA-F533D980C77C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53ABCB-7673-4C50-99C9-F3F8FA86AC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968304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AA5AC7-E7C3-48A5-84F5-16E72808AD15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88071C-9ABB-42F7-86F4-B2E12D71383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8673042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883943-A0A9-458B-8F81-403909827EC6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5C3CAB-6B20-43BF-89E7-530FB46F91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6662680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804224-4FA6-4D65-9FEC-EBD23BC68393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884A44-0F0E-431B-85CF-F862B01617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77310427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AF5F440-13A2-45C3-A69B-7F63BB192694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B2E78C-1CCC-49EB-8B1F-82129E1195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653544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73AA0B-132E-4D3B-880C-3E65A83DFD95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7F287-A4F0-45D3-94E3-8B9E76CC3F8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74134302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3C9D62-B7F8-49E7-9425-68CB1F69F8F6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1C366-8819-4F08-BBC8-F29124FC561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30921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F1A5B5-ADDB-4CB5-B129-EE8C16558E57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0F6538-B3A2-4778-9B3B-47B37355F14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082369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C1E11B0-9591-4C30-A9FA-CA2F759AECAD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241B3B-1D91-46F5-B507-291188E36A9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552648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F4D8EB-85FA-4A23-9C83-B7C7EA5C3C5C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D71F42-CD9F-4A79-BAFA-102288897122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762442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6246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6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6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2182 h 2182"/>
                <a:gd name="T4" fmla="*/ 4897 w 4897"/>
                <a:gd name="T5" fmla="*/ 2182 h 2182"/>
                <a:gd name="T6" fmla="*/ 4897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>
                <a:gd name="T0" fmla="*/ 0 w 29"/>
                <a:gd name="T1" fmla="*/ 0 h 2161"/>
                <a:gd name="T2" fmla="*/ 0 w 29"/>
                <a:gd name="T3" fmla="*/ 2161 h 2161"/>
                <a:gd name="T4" fmla="*/ 29 w 29"/>
                <a:gd name="T5" fmla="*/ 2161 h 2161"/>
                <a:gd name="T6" fmla="*/ 27 w 29"/>
                <a:gd name="T7" fmla="*/ 27 h 2161"/>
                <a:gd name="T8" fmla="*/ 0 w 29"/>
                <a:gd name="T9" fmla="*/ 0 h 2161"/>
                <a:gd name="T10" fmla="*/ 0 w 29"/>
                <a:gd name="T11" fmla="*/ 0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>
                <a:gd name="T0" fmla="*/ 0 w 29"/>
                <a:gd name="T1" fmla="*/ 1416 h 1416"/>
                <a:gd name="T2" fmla="*/ 29 w 29"/>
                <a:gd name="T3" fmla="*/ 1416 h 1416"/>
                <a:gd name="T4" fmla="*/ 28 w 29"/>
                <a:gd name="T5" fmla="*/ 24 h 1416"/>
                <a:gd name="T6" fmla="*/ 0 w 29"/>
                <a:gd name="T7" fmla="*/ 0 h 1416"/>
                <a:gd name="T8" fmla="*/ 0 w 29"/>
                <a:gd name="T9" fmla="*/ 1416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>
                <a:gd name="T0" fmla="*/ 0 w 5387"/>
                <a:gd name="T1" fmla="*/ 0 h 149"/>
                <a:gd name="T2" fmla="*/ 0 w 5387"/>
                <a:gd name="T3" fmla="*/ 149 h 149"/>
                <a:gd name="T4" fmla="*/ 5387 w 5387"/>
                <a:gd name="T5" fmla="*/ 149 h 149"/>
                <a:gd name="T6" fmla="*/ 5387 w 5387"/>
                <a:gd name="T7" fmla="*/ 0 h 149"/>
                <a:gd name="T8" fmla="*/ 0 w 5387"/>
                <a:gd name="T9" fmla="*/ 0 h 149"/>
                <a:gd name="T10" fmla="*/ 0 w 538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47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>
                <a:gd name="T0" fmla="*/ 0 w 30"/>
                <a:gd name="T1" fmla="*/ 0 h 1416"/>
                <a:gd name="T2" fmla="*/ 0 w 30"/>
                <a:gd name="T3" fmla="*/ 1416 h 1416"/>
                <a:gd name="T4" fmla="*/ 29 w 30"/>
                <a:gd name="T5" fmla="*/ 1416 h 1416"/>
                <a:gd name="T6" fmla="*/ 30 w 30"/>
                <a:gd name="T7" fmla="*/ 27 h 1416"/>
                <a:gd name="T8" fmla="*/ 0 w 30"/>
                <a:gd name="T9" fmla="*/ 0 h 1416"/>
                <a:gd name="T10" fmla="*/ 0 w 30"/>
                <a:gd name="T11" fmla="*/ 0 h 1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24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8974C1D-2801-4A1C-909E-0E7F13D2A881}" type="datetimeFigureOut">
              <a:rPr lang="ru-RU"/>
              <a:pPr/>
              <a:t>31.03.2019</a:t>
            </a:fld>
            <a:endParaRPr lang="ru-RU"/>
          </a:p>
        </p:txBody>
      </p:sp>
      <p:sp>
        <p:nvSpPr>
          <p:cNvPr id="624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24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E1B18C68-9192-4672-8A5D-183562B06044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247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6247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24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24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4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2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4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2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2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24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8" grpId="0"/>
      <p:bldP spid="6247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4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4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4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4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4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4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4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4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4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24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24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kill.ru/images/2006/09/01/157553.jp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4213" y="188913"/>
            <a:ext cx="7773987" cy="3096071"/>
          </a:xfrm>
        </p:spPr>
        <p:txBody>
          <a:bodyPr/>
          <a:lstStyle/>
          <a:p>
            <a:pPr algn="ctr"/>
            <a:r>
              <a:rPr lang="ru-RU" sz="3200" i="1" dirty="0" smtClean="0">
                <a:solidFill>
                  <a:srgbClr val="FFFF00"/>
                </a:solidFill>
              </a:rPr>
              <a:t>Мастер </a:t>
            </a:r>
            <a:r>
              <a:rPr lang="ru-RU" sz="3200" i="1" dirty="0" smtClean="0">
                <a:solidFill>
                  <a:srgbClr val="FFFF00"/>
                </a:solidFill>
              </a:rPr>
              <a:t>класс</a:t>
            </a:r>
            <a:r>
              <a:rPr lang="ru-RU" sz="3200" i="1" dirty="0" smtClean="0">
                <a:solidFill>
                  <a:srgbClr val="FFFF00"/>
                </a:solidFill>
              </a:rPr>
              <a:t>, в </a:t>
            </a:r>
            <a:r>
              <a:rPr lang="ru-RU" sz="3200" i="1" smtClean="0">
                <a:solidFill>
                  <a:srgbClr val="FFFF00"/>
                </a:solidFill>
              </a:rPr>
              <a:t>рамках районного семинара ,</a:t>
            </a:r>
            <a:r>
              <a:rPr lang="ru-RU" sz="3200" i="1" smtClean="0">
                <a:solidFill>
                  <a:srgbClr val="FFFF00"/>
                </a:solidFill>
              </a:rPr>
              <a:t> </a:t>
            </a:r>
            <a:r>
              <a:rPr lang="ru-RU" sz="3200" i="1" dirty="0" smtClean="0">
                <a:solidFill>
                  <a:srgbClr val="FFFF00"/>
                </a:solidFill>
              </a:rPr>
              <a:t>на тему:</a:t>
            </a:r>
            <a:br>
              <a:rPr lang="ru-RU" sz="3200" i="1" dirty="0" smtClean="0">
                <a:solidFill>
                  <a:srgbClr val="FFFF00"/>
                </a:solidFill>
              </a:rPr>
            </a:br>
            <a:r>
              <a:rPr lang="ru-RU" sz="3200" i="1" dirty="0" smtClean="0">
                <a:solidFill>
                  <a:srgbClr val="FFFF00"/>
                </a:solidFill>
              </a:rPr>
              <a:t>«Агрессия </a:t>
            </a:r>
            <a:r>
              <a:rPr lang="ru-RU" sz="3200" i="1" dirty="0">
                <a:solidFill>
                  <a:srgbClr val="FFFF00"/>
                </a:solidFill>
              </a:rPr>
              <a:t>и агрессивность.</a:t>
            </a:r>
            <a:br>
              <a:rPr lang="ru-RU" sz="3200" i="1" dirty="0">
                <a:solidFill>
                  <a:srgbClr val="FFFF00"/>
                </a:solidFill>
              </a:rPr>
            </a:br>
            <a:r>
              <a:rPr lang="ru-RU" sz="3200" i="1" dirty="0">
                <a:solidFill>
                  <a:srgbClr val="FFFF00"/>
                </a:solidFill>
              </a:rPr>
              <a:t>Понятие, виды, рекомендации </a:t>
            </a:r>
            <a:r>
              <a:rPr lang="ru-RU" sz="3200" i="1" dirty="0" smtClean="0">
                <a:solidFill>
                  <a:srgbClr val="FFFF00"/>
                </a:solidFill>
              </a:rPr>
              <a:t>педагогам…»</a:t>
            </a:r>
            <a:endParaRPr lang="ru-RU" sz="3200" i="1" dirty="0">
              <a:solidFill>
                <a:srgbClr val="FFFF00"/>
              </a:solidFill>
            </a:endParaRPr>
          </a:p>
        </p:txBody>
      </p:sp>
      <p:pic>
        <p:nvPicPr>
          <p:cNvPr id="2057" name="Picture 5" descr="C:\Documents and Settings\User_2\Рабочий стол\КАРТИНКИ - ДЕТСКАЯ АГРЕССИЯ\det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29001"/>
            <a:ext cx="4897338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44475"/>
            <a:ext cx="8385175" cy="881063"/>
          </a:xfrm>
        </p:spPr>
        <p:txBody>
          <a:bodyPr/>
          <a:lstStyle/>
          <a:p>
            <a:pPr algn="ctr"/>
            <a:r>
              <a:rPr lang="ru-RU">
                <a:solidFill>
                  <a:srgbClr val="CC0000"/>
                </a:solidFill>
                <a:latin typeface="Georgia" pitchFamily="18" charset="0"/>
              </a:rPr>
              <a:t>Что такое агрессия?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1628775"/>
            <a:ext cx="4392613" cy="489585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u="sng">
                <a:solidFill>
                  <a:srgbClr val="000099"/>
                </a:solidFill>
                <a:latin typeface="Georgia" pitchFamily="18" charset="0"/>
              </a:rPr>
              <a:t>Агрессия </a:t>
            </a:r>
            <a:r>
              <a:rPr lang="ru-RU" b="1">
                <a:solidFill>
                  <a:srgbClr val="000099"/>
                </a:solidFill>
                <a:latin typeface="Georgia" pitchFamily="18" charset="0"/>
              </a:rPr>
              <a:t>– это любая форма поведения, нацеленная на оскорбление или причинение вреда другому живому существу, не желающему подобного обращения.</a:t>
            </a:r>
          </a:p>
        </p:txBody>
      </p:sp>
      <p:sp>
        <p:nvSpPr>
          <p:cNvPr id="3077" name="Rectangle 5"/>
          <p:cNvSpPr>
            <a:spLocks noGrp="1" noRot="1" noChangeArrowheads="1"/>
          </p:cNvSpPr>
          <p:nvPr>
            <p:ph type="body" sz="half" idx="2"/>
          </p:nvPr>
        </p:nvSpPr>
        <p:spPr>
          <a:xfrm>
            <a:off x="4643438" y="1412875"/>
            <a:ext cx="4202112" cy="468312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u="sng">
                <a:solidFill>
                  <a:srgbClr val="FFFF00"/>
                </a:solidFill>
                <a:latin typeface="Georgia" pitchFamily="18" charset="0"/>
              </a:rPr>
              <a:t>Агрессия </a:t>
            </a:r>
            <a:r>
              <a:rPr lang="ru-RU" b="1">
                <a:solidFill>
                  <a:srgbClr val="FFFF00"/>
                </a:solidFill>
                <a:latin typeface="Georgia" pitchFamily="18" charset="0"/>
              </a:rPr>
              <a:t>– врожденное и неотъемлемое свойство любого  человека.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u="sng">
                <a:solidFill>
                  <a:srgbClr val="FFFF00"/>
                </a:solidFill>
                <a:latin typeface="Georgia" pitchFamily="18" charset="0"/>
              </a:rPr>
              <a:t>Агрессия </a:t>
            </a:r>
            <a:r>
              <a:rPr lang="ru-RU" b="1">
                <a:solidFill>
                  <a:srgbClr val="FFFF00"/>
                </a:solidFill>
                <a:latin typeface="Georgia" pitchFamily="18" charset="0"/>
              </a:rPr>
              <a:t>– внутренняя сила, дающая человеку возможность противостоять внешним силам.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44475"/>
            <a:ext cx="8385175" cy="792163"/>
          </a:xfrm>
        </p:spPr>
        <p:txBody>
          <a:bodyPr/>
          <a:lstStyle/>
          <a:p>
            <a:pPr algn="ctr"/>
            <a:r>
              <a:rPr lang="ru-RU" sz="4000">
                <a:solidFill>
                  <a:srgbClr val="CC0000"/>
                </a:solidFill>
                <a:latin typeface="Georgia" pitchFamily="18" charset="0"/>
              </a:rPr>
              <a:t>Виды агрессии</a:t>
            </a:r>
            <a:br>
              <a:rPr lang="ru-RU" sz="4000">
                <a:solidFill>
                  <a:srgbClr val="CC0000"/>
                </a:solidFill>
                <a:latin typeface="Georgia" pitchFamily="18" charset="0"/>
              </a:rPr>
            </a:br>
            <a:r>
              <a:rPr lang="ru-RU" sz="3600" b="0">
                <a:solidFill>
                  <a:srgbClr val="000099"/>
                </a:solidFill>
                <a:latin typeface="Georgia" pitchFamily="18" charset="0"/>
              </a:rPr>
              <a:t>Физическая агрессия-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68413"/>
            <a:ext cx="8496300" cy="5329237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>
                <a:latin typeface="Georgia" pitchFamily="18" charset="0"/>
              </a:rPr>
              <a:t>использование физической силы против другого лица</a:t>
            </a:r>
          </a:p>
          <a:p>
            <a:pPr algn="ctr">
              <a:buFont typeface="Wingdings" pitchFamily="2" charset="2"/>
              <a:buNone/>
            </a:pPr>
            <a:endParaRPr lang="ru-RU" sz="3600">
              <a:latin typeface="Georgia" pitchFamily="18" charset="0"/>
            </a:endParaRPr>
          </a:p>
        </p:txBody>
      </p:sp>
      <p:pic>
        <p:nvPicPr>
          <p:cNvPr id="23556" name="Picture 4" descr="10905-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924175"/>
            <a:ext cx="45370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44475"/>
            <a:ext cx="8385175" cy="792163"/>
          </a:xfrm>
        </p:spPr>
        <p:txBody>
          <a:bodyPr/>
          <a:lstStyle/>
          <a:p>
            <a:pPr algn="ctr"/>
            <a:r>
              <a:rPr lang="ru-RU" sz="3600" b="0">
                <a:solidFill>
                  <a:srgbClr val="000099"/>
                </a:solidFill>
                <a:latin typeface="Georgia" pitchFamily="18" charset="0"/>
              </a:rPr>
              <a:t>Вербальная агрессия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052513"/>
            <a:ext cx="8569325" cy="5472112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>
                <a:latin typeface="Georgia" pitchFamily="18" charset="0"/>
              </a:rPr>
              <a:t>выражение негативных чувств через крик, визг,  так и через  словесную форму (угрозы, проклятия, оскорбления)</a:t>
            </a:r>
            <a:r>
              <a:rPr lang="ru-RU"/>
              <a:t> </a:t>
            </a:r>
          </a:p>
        </p:txBody>
      </p:sp>
      <p:pic>
        <p:nvPicPr>
          <p:cNvPr id="25604" name="Picture 5" descr="Картинка 22 из 9512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997200"/>
            <a:ext cx="5076825" cy="375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3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4" name="Line 10"/>
          <p:cNvSpPr>
            <a:spLocks noChangeShapeType="1"/>
          </p:cNvSpPr>
          <p:nvPr/>
        </p:nvSpPr>
        <p:spPr bwMode="auto">
          <a:xfrm>
            <a:off x="2484438" y="105251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635" name="Line 11"/>
          <p:cNvSpPr>
            <a:spLocks noChangeShapeType="1"/>
          </p:cNvSpPr>
          <p:nvPr/>
        </p:nvSpPr>
        <p:spPr bwMode="auto">
          <a:xfrm>
            <a:off x="6948488" y="981075"/>
            <a:ext cx="0" cy="5032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6636" name="Picture 4" descr="psyho15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6" y="5143512"/>
            <a:ext cx="1897343" cy="1556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1585079"/>
            <a:ext cx="75608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А.Басс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А.Дарки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выделяют 5 видов агрессии: физическая (действия против кого-либо), раздражение (вспыльчивость, грубость), вербальная (угрозы, крики, ругательства), косвенная (сплетни, злобные шутки,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топание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выкрики в толпе), негативизм (манера поведения). Все эти виды агрессии можно наблюдать у людей всех возрастов, а иногда они проявляются с самого раннего возраста.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600" b="0">
                <a:solidFill>
                  <a:srgbClr val="000099"/>
                </a:solidFill>
                <a:latin typeface="Georgia" pitchFamily="18" charset="0"/>
              </a:rPr>
              <a:t>    </a:t>
            </a:r>
            <a:r>
              <a:rPr lang="ru-RU" sz="3200">
                <a:solidFill>
                  <a:srgbClr val="000099"/>
                </a:solidFill>
                <a:latin typeface="Georgia" pitchFamily="18" charset="0"/>
              </a:rPr>
              <a:t>Аутоагрессия             Гетероагрессия</a:t>
            </a:r>
          </a:p>
        </p:txBody>
      </p:sp>
      <p:sp>
        <p:nvSpPr>
          <p:cNvPr id="28677" name="Rectangle 5"/>
          <p:cNvSpPr>
            <a:spLocks noGrp="1" noRot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>
                <a:latin typeface="Georgia" pitchFamily="18" charset="0"/>
              </a:rPr>
              <a:t>направлена на себя (самоуничижение, саморазрушающее поведение, психосоматические заболевания)</a:t>
            </a:r>
          </a:p>
        </p:txBody>
      </p:sp>
      <p:sp>
        <p:nvSpPr>
          <p:cNvPr id="28678" name="Rectangle 6"/>
          <p:cNvSpPr>
            <a:spLocks noGrp="1" noRot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dirty="0">
                <a:latin typeface="Georgia" pitchFamily="18" charset="0"/>
              </a:rPr>
              <a:t>направлена на окружающих (побои, угрозы, оскорбления, ненормативная </a:t>
            </a:r>
            <a:r>
              <a:rPr lang="ru-RU" dirty="0" smtClean="0">
                <a:latin typeface="Georgia" pitchFamily="18" charset="0"/>
              </a:rPr>
              <a:t>лексика, шантаж)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2484438" y="1196975"/>
            <a:ext cx="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7092950" y="11969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28681" name="Picture 4" descr="C:\Documents and Settings\User_2\Рабочий стол\КАРТИНКИ - ДЕТСКАЯ АГРЕССИЯ\2d65d2b8e16745026c8a99f395d60371uniqueidcmcimage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4508500"/>
            <a:ext cx="32416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2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>
                <a:solidFill>
                  <a:srgbClr val="CC0000"/>
                </a:solidFill>
              </a:rPr>
              <a:t>Что такое агрессивность?</a:t>
            </a:r>
          </a:p>
        </p:txBody>
      </p:sp>
      <p:sp>
        <p:nvSpPr>
          <p:cNvPr id="29702" name="Rectangle 6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3600" dirty="0">
                <a:solidFill>
                  <a:srgbClr val="000099"/>
                </a:solidFill>
              </a:rPr>
              <a:t>Если </a:t>
            </a:r>
            <a:r>
              <a:rPr lang="ru-RU" sz="3600" dirty="0">
                <a:solidFill>
                  <a:srgbClr val="CC0000"/>
                </a:solidFill>
              </a:rPr>
              <a:t>агрессия </a:t>
            </a:r>
            <a:r>
              <a:rPr lang="ru-RU" sz="3600" dirty="0">
                <a:solidFill>
                  <a:srgbClr val="000099"/>
                </a:solidFill>
              </a:rPr>
              <a:t>рассматривается как отдельные действия, поступки, то </a:t>
            </a:r>
          </a:p>
          <a:p>
            <a:pPr algn="ctr">
              <a:buFont typeface="Wingdings" pitchFamily="2" charset="2"/>
              <a:buNone/>
            </a:pPr>
            <a:r>
              <a:rPr lang="ru-RU" sz="3600" dirty="0">
                <a:solidFill>
                  <a:srgbClr val="CC0000"/>
                </a:solidFill>
              </a:rPr>
              <a:t>агрессивность</a:t>
            </a:r>
            <a:r>
              <a:rPr lang="ru-RU" sz="3600" dirty="0">
                <a:solidFill>
                  <a:srgbClr val="000099"/>
                </a:solidFill>
              </a:rPr>
              <a:t> – </a:t>
            </a:r>
            <a:r>
              <a:rPr lang="ru-RU" sz="3600" dirty="0" smtClean="0">
                <a:solidFill>
                  <a:srgbClr val="000099"/>
                </a:solidFill>
              </a:rPr>
              <a:t>свойство </a:t>
            </a:r>
            <a:r>
              <a:rPr lang="ru-RU" sz="3600" dirty="0">
                <a:solidFill>
                  <a:srgbClr val="000099"/>
                </a:solidFill>
              </a:rPr>
              <a:t>личности</a:t>
            </a:r>
            <a:r>
              <a:rPr lang="ru-RU" sz="3600" dirty="0" smtClean="0">
                <a:solidFill>
                  <a:srgbClr val="000099"/>
                </a:solidFill>
              </a:rPr>
              <a:t>, склонность </a:t>
            </a:r>
            <a:r>
              <a:rPr lang="ru-RU" sz="3600" dirty="0">
                <a:solidFill>
                  <a:srgbClr val="000099"/>
                </a:solidFill>
              </a:rPr>
              <a:t>воспринимать поведение другого как </a:t>
            </a:r>
            <a:r>
              <a:rPr lang="ru-RU" sz="3600" dirty="0" smtClean="0">
                <a:solidFill>
                  <a:srgbClr val="000099"/>
                </a:solidFill>
              </a:rPr>
              <a:t>изначально враждебное</a:t>
            </a:r>
            <a:r>
              <a:rPr lang="ru-RU" sz="3600" dirty="0">
                <a:solidFill>
                  <a:srgbClr val="000099"/>
                </a:solidFill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2656"/>
            <a:ext cx="8007350" cy="5763344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b="1" dirty="0" smtClean="0"/>
              <a:t>Факторы</a:t>
            </a:r>
            <a:r>
              <a:rPr lang="ru-RU" sz="2800" b="1" dirty="0"/>
              <a:t>, влияющие на появление агрессии</a:t>
            </a:r>
            <a:r>
              <a:rPr lang="ru-RU" sz="2800" b="1" dirty="0" smtClean="0"/>
              <a:t>.</a:t>
            </a:r>
          </a:p>
          <a:p>
            <a:r>
              <a:rPr lang="ru-RU" sz="2800" dirty="0"/>
              <a:t>- некоторые соматические заболевания и заболевания головного мозга, ; индивидуальные особенности человека </a:t>
            </a:r>
            <a:endParaRPr lang="ru-RU" sz="2800" dirty="0" smtClean="0"/>
          </a:p>
          <a:p>
            <a:r>
              <a:rPr lang="ru-RU" sz="2800" dirty="0"/>
              <a:t>стиль воспитания в семье- агрессивное поведение является отражением тех отношений, которые малыш наблюдает дома</a:t>
            </a:r>
            <a:r>
              <a:rPr lang="ru-RU" sz="2800" dirty="0" smtClean="0"/>
              <a:t>.</a:t>
            </a:r>
          </a:p>
          <a:p>
            <a:r>
              <a:rPr lang="ru-RU" sz="2800" dirty="0"/>
              <a:t>- повсеместная демонстрация сцен насилия в кино </a:t>
            </a:r>
            <a:endParaRPr lang="ru-RU" sz="2800" dirty="0" smtClean="0"/>
          </a:p>
          <a:p>
            <a:r>
              <a:rPr lang="ru-RU" sz="2800" dirty="0"/>
              <a:t>- нестабильная социально-экономическая </a:t>
            </a:r>
            <a:r>
              <a:rPr lang="ru-RU" sz="2800" dirty="0" smtClean="0"/>
              <a:t>обстановка</a:t>
            </a:r>
          </a:p>
          <a:p>
            <a:r>
              <a:rPr lang="ru-RU" sz="2800" dirty="0" smtClean="0"/>
              <a:t>- </a:t>
            </a:r>
            <a:r>
              <a:rPr lang="ru-RU" sz="2800" dirty="0"/>
              <a:t>социально-культурный статус семьи и т.п.</a:t>
            </a:r>
            <a:endParaRPr lang="ru-RU" sz="2800" dirty="0" smtClean="0"/>
          </a:p>
          <a:p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40777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8522022" cy="576334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Агрессивное поведение проявляется как</a:t>
            </a:r>
            <a:r>
              <a:rPr lang="ru-RU" b="1" dirty="0" smtClean="0"/>
              <a:t>:</a:t>
            </a:r>
          </a:p>
          <a:p>
            <a:pPr algn="just"/>
            <a:r>
              <a:rPr lang="ru-RU" dirty="0"/>
              <a:t>стремление привлечь внимание </a:t>
            </a:r>
            <a:r>
              <a:rPr lang="ru-RU" dirty="0" smtClean="0"/>
              <a:t>окружающих</a:t>
            </a:r>
          </a:p>
          <a:p>
            <a:pPr algn="just"/>
            <a:r>
              <a:rPr lang="ru-RU" dirty="0"/>
              <a:t>удовлетворение потребности в чем-либо </a:t>
            </a:r>
            <a:endParaRPr lang="ru-RU" dirty="0" smtClean="0"/>
          </a:p>
          <a:p>
            <a:pPr algn="just"/>
            <a:r>
              <a:rPr lang="ru-RU" dirty="0"/>
              <a:t>защита от окружающего мира </a:t>
            </a:r>
            <a:endParaRPr lang="ru-RU" dirty="0" smtClean="0"/>
          </a:p>
          <a:p>
            <a:pPr algn="just"/>
            <a:r>
              <a:rPr lang="ru-RU" dirty="0"/>
              <a:t>разрядка, снятие напряжения, направленные как на других, так и на себя </a:t>
            </a:r>
            <a:endParaRPr lang="en-US" dirty="0" smtClean="0"/>
          </a:p>
          <a:p>
            <a:pPr algn="just"/>
            <a:r>
              <a:rPr lang="ru-RU" dirty="0" smtClean="0"/>
              <a:t>просьба о любви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7354076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0"/>
            <a:ext cx="8007350" cy="6096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dirty="0"/>
              <a:t>АГРЕССИВНЫЙ РЕБЕНОК:</a:t>
            </a:r>
          </a:p>
          <a:p>
            <a:pPr marL="0" indent="0">
              <a:buNone/>
            </a:pPr>
            <a:r>
              <a:rPr lang="ru-RU" sz="1800" dirty="0"/>
              <a:t>1.не понимает чувств и переживаний других людей;</a:t>
            </a:r>
          </a:p>
          <a:p>
            <a:pPr marL="0" indent="0">
              <a:buNone/>
            </a:pPr>
            <a:r>
              <a:rPr lang="ru-RU" sz="1800" dirty="0"/>
              <a:t>2.ощущает себя отверженным;</a:t>
            </a:r>
          </a:p>
          <a:p>
            <a:pPr marL="0" indent="0">
              <a:buNone/>
            </a:pPr>
            <a:r>
              <a:rPr lang="ru-RU" sz="1800" dirty="0"/>
              <a:t>3.часто ругается со взрослыми;</a:t>
            </a:r>
          </a:p>
          <a:p>
            <a:pPr marL="0" indent="0">
              <a:buNone/>
            </a:pPr>
            <a:r>
              <a:rPr lang="ru-RU" sz="1800" dirty="0"/>
              <a:t>4.создает конфликтные ситуации;</a:t>
            </a:r>
          </a:p>
          <a:p>
            <a:pPr marL="0" indent="0">
              <a:buNone/>
            </a:pPr>
            <a:r>
              <a:rPr lang="ru-RU" sz="1800" dirty="0" smtClean="0"/>
              <a:t>5.сваливает вину на других;</a:t>
            </a:r>
          </a:p>
          <a:p>
            <a:pPr marL="0" indent="0">
              <a:buNone/>
            </a:pPr>
            <a:r>
              <a:rPr lang="ru-RU" sz="1800" dirty="0" smtClean="0"/>
              <a:t>6.часто </a:t>
            </a:r>
            <a:r>
              <a:rPr lang="ru-RU" sz="1800" dirty="0"/>
              <a:t>спорит со взрослыми;</a:t>
            </a:r>
          </a:p>
          <a:p>
            <a:pPr marL="0" indent="0">
              <a:buNone/>
            </a:pPr>
            <a:r>
              <a:rPr lang="ru-RU" sz="1800" dirty="0"/>
              <a:t>7.теряет контроль над собой;</a:t>
            </a:r>
          </a:p>
          <a:p>
            <a:pPr marL="0" indent="0">
              <a:buNone/>
            </a:pPr>
            <a:r>
              <a:rPr lang="ru-RU" sz="1800" dirty="0"/>
              <a:t>8.импульсивен (только в момент агрессии);</a:t>
            </a:r>
          </a:p>
          <a:p>
            <a:pPr marL="0" indent="0">
              <a:buNone/>
            </a:pPr>
            <a:r>
              <a:rPr lang="ru-RU" sz="1800" dirty="0"/>
              <a:t>9.часто дерется;</a:t>
            </a:r>
          </a:p>
          <a:p>
            <a:pPr marL="0" indent="0">
              <a:buNone/>
            </a:pPr>
            <a:r>
              <a:rPr lang="ru-RU" sz="1800" dirty="0" smtClean="0"/>
              <a:t>10.не </a:t>
            </a:r>
            <a:r>
              <a:rPr lang="ru-RU" sz="1800" dirty="0"/>
              <a:t>может адекватно оценить свое поведение;</a:t>
            </a:r>
          </a:p>
          <a:p>
            <a:pPr marL="0" indent="0">
              <a:buNone/>
            </a:pPr>
            <a:r>
              <a:rPr lang="ru-RU" sz="1800" dirty="0"/>
              <a:t>11.имеет мускульное напряжение (руки, ладонь, скулы);</a:t>
            </a:r>
          </a:p>
          <a:p>
            <a:pPr marL="0" indent="0">
              <a:buNone/>
            </a:pPr>
            <a:r>
              <a:rPr lang="ru-RU" sz="1800" dirty="0"/>
              <a:t>12.часто специально раздражает взрослых;</a:t>
            </a:r>
          </a:p>
          <a:p>
            <a:pPr marL="0" indent="0">
              <a:buNone/>
            </a:pPr>
            <a:r>
              <a:rPr lang="ru-RU" sz="1800" dirty="0"/>
              <a:t>13.толкает, ломает, крушит все кругом;</a:t>
            </a:r>
          </a:p>
          <a:p>
            <a:pPr marL="0" indent="0">
              <a:buNone/>
            </a:pPr>
            <a:r>
              <a:rPr lang="ru-RU" sz="1800" dirty="0"/>
              <a:t>14.завистлив, мстителен;</a:t>
            </a:r>
          </a:p>
          <a:p>
            <a:pPr marL="0" indent="0">
              <a:buNone/>
            </a:pPr>
            <a:r>
              <a:rPr lang="ru-RU" sz="1800" dirty="0"/>
              <a:t>15.раздражителен;</a:t>
            </a:r>
          </a:p>
          <a:p>
            <a:pPr marL="0" indent="0">
              <a:buNone/>
            </a:pPr>
            <a:r>
              <a:rPr lang="ru-RU" sz="1800" dirty="0"/>
              <a:t>16.винит других в своих ошибках;</a:t>
            </a:r>
          </a:p>
          <a:p>
            <a:pPr marL="0" indent="0">
              <a:buNone/>
            </a:pPr>
            <a:r>
              <a:rPr lang="ru-RU" sz="1800" dirty="0"/>
              <a:t>17.стремится разозлить маму, </a:t>
            </a:r>
            <a:r>
              <a:rPr lang="ru-RU" sz="1800" dirty="0" smtClean="0"/>
              <a:t>учителя;</a:t>
            </a:r>
            <a:endParaRPr lang="ru-RU" sz="1800" dirty="0"/>
          </a:p>
          <a:p>
            <a:pPr marL="0" indent="0">
              <a:buNone/>
            </a:pPr>
            <a:r>
              <a:rPr lang="ru-RU" sz="1800" dirty="0"/>
              <a:t>18.думает, что он не хуже других;</a:t>
            </a:r>
          </a:p>
          <a:p>
            <a:pPr marL="0" indent="0">
              <a:buNone/>
            </a:pPr>
            <a:r>
              <a:rPr lang="ru-RU" sz="1800" dirty="0"/>
              <a:t>19.имеет низкий уровень </a:t>
            </a:r>
            <a:r>
              <a:rPr lang="ru-RU" sz="1800" dirty="0" err="1"/>
              <a:t>эмпатии</a:t>
            </a:r>
            <a:r>
              <a:rPr lang="ru-RU" sz="1800" dirty="0"/>
              <a:t>;</a:t>
            </a:r>
          </a:p>
          <a:p>
            <a:pPr marL="0" indent="0">
              <a:buNone/>
            </a:pPr>
            <a:r>
              <a:rPr lang="ru-RU" sz="1800" dirty="0"/>
              <a:t>20.часто сердится и отказывается что-либо делать.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97830718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288" y="274638"/>
            <a:ext cx="8291512" cy="850900"/>
          </a:xfrm>
        </p:spPr>
        <p:txBody>
          <a:bodyPr/>
          <a:lstStyle/>
          <a:p>
            <a:pPr algn="ctr"/>
            <a:r>
              <a:rPr lang="ru-RU" sz="3600">
                <a:solidFill>
                  <a:srgbClr val="CC0000"/>
                </a:solidFill>
                <a:latin typeface="Georgia" pitchFamily="18" charset="0"/>
              </a:rPr>
              <a:t>Рекомендации по общению с агрессивным ребенком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12875"/>
            <a:ext cx="8229600" cy="5184775"/>
          </a:xfrm>
        </p:spPr>
        <p:txBody>
          <a:bodyPr/>
          <a:lstStyle/>
          <a:p>
            <a:pPr marL="609600" indent="-609600" algn="just">
              <a:lnSpc>
                <a:spcPct val="80000"/>
              </a:lnSpc>
              <a:buFontTx/>
              <a:buNone/>
            </a:pP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1. Спокойное отношение в случае незначительной агрессии.</a:t>
            </a: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400" dirty="0">
                <a:latin typeface="Georgia" pitchFamily="18" charset="0"/>
              </a:rPr>
              <a:t>полное игнорирование реакций ребенка - весьма мощный способ  прекращения нежелательного поведения;</a:t>
            </a:r>
            <a:br>
              <a:rPr lang="ru-RU" sz="2400" dirty="0">
                <a:latin typeface="Georgia" pitchFamily="18" charset="0"/>
              </a:rPr>
            </a:br>
            <a:endParaRPr lang="ru-RU" sz="2400" dirty="0">
              <a:latin typeface="Georgia" pitchFamily="18" charset="0"/>
            </a:endParaRP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400" dirty="0">
                <a:latin typeface="Georgia" pitchFamily="18" charset="0"/>
              </a:rPr>
              <a:t>выражение понимания чувств ребенка </a:t>
            </a: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None/>
            </a:pPr>
            <a:r>
              <a:rPr lang="ru-RU" sz="2400" dirty="0">
                <a:latin typeface="Georgia" pitchFamily="18" charset="0"/>
              </a:rPr>
              <a:t>("Конечно, тебе обидно...");</a:t>
            </a:r>
            <a:br>
              <a:rPr lang="ru-RU" sz="2400" dirty="0">
                <a:latin typeface="Georgia" pitchFamily="18" charset="0"/>
              </a:rPr>
            </a:br>
            <a:endParaRPr lang="ru-RU" sz="2400" dirty="0">
              <a:latin typeface="Georgia" pitchFamily="18" charset="0"/>
            </a:endParaRP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400" dirty="0">
                <a:latin typeface="Georgia" pitchFamily="18" charset="0"/>
              </a:rPr>
              <a:t>переключение внимания, предложение какого-либо задания ("Помоги мне, пожалуйста, </a:t>
            </a:r>
            <a:r>
              <a:rPr lang="ru-RU" sz="2400" dirty="0" smtClean="0">
                <a:latin typeface="Georgia" pitchFamily="18" charset="0"/>
              </a:rPr>
              <a:t>……");</a:t>
            </a:r>
            <a:r>
              <a:rPr lang="ru-RU" sz="2400" dirty="0">
                <a:latin typeface="Georgia" pitchFamily="18" charset="0"/>
              </a:rPr>
              <a:t/>
            </a:r>
            <a:br>
              <a:rPr lang="ru-RU" sz="2400" dirty="0">
                <a:latin typeface="Georgia" pitchFamily="18" charset="0"/>
              </a:rPr>
            </a:br>
            <a:endParaRPr lang="ru-RU" sz="2400" dirty="0">
              <a:latin typeface="Georgia" pitchFamily="18" charset="0"/>
            </a:endParaRP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400" dirty="0">
                <a:latin typeface="Georgia" pitchFamily="18" charset="0"/>
              </a:rPr>
              <a:t>позитивное обозначение поведения</a:t>
            </a:r>
          </a:p>
          <a:p>
            <a:pPr marL="609600" indent="-609600"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None/>
            </a:pPr>
            <a:r>
              <a:rPr lang="ru-RU" sz="2400" dirty="0">
                <a:latin typeface="Georgia" pitchFamily="18" charset="0"/>
              </a:rPr>
              <a:t> ("Ты злишься потому, что ты устал").</a:t>
            </a:r>
            <a:r>
              <a:rPr lang="ru-RU" sz="2400" dirty="0"/>
              <a:t> </a:t>
            </a:r>
          </a:p>
          <a:p>
            <a:pPr marL="609600" indent="-609600" algn="ctr">
              <a:lnSpc>
                <a:spcPct val="80000"/>
              </a:lnSpc>
            </a:pPr>
            <a:endParaRPr lang="ru-RU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404813"/>
            <a:ext cx="8229600" cy="6048375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2. Акцентирование внимания на поступках (поведении), а не на личности.</a:t>
            </a:r>
          </a:p>
          <a:p>
            <a:pPr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>
                <a:latin typeface="Georgia" pitchFamily="18" charset="0"/>
              </a:rPr>
              <a:t>констатация факта ("ты ведешь себя </a:t>
            </a:r>
            <a:r>
              <a:rPr lang="ru-RU" sz="2800" dirty="0" smtClean="0">
                <a:latin typeface="Georgia" pitchFamily="18" charset="0"/>
              </a:rPr>
              <a:t>агрессивно, ты злишься?");</a:t>
            </a:r>
            <a:endParaRPr lang="ru-RU" sz="2800" dirty="0">
              <a:latin typeface="Georgia" pitchFamily="18" charset="0"/>
            </a:endParaRPr>
          </a:p>
          <a:p>
            <a:pPr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>
                <a:latin typeface="Georgia" pitchFamily="18" charset="0"/>
              </a:rPr>
              <a:t>раскрытие мотивов агрессивного поведения ("Ты хочешь меня обидеть?", "Ты хочешь продемонстрировать силу?");</a:t>
            </a:r>
          </a:p>
          <a:p>
            <a:pPr algn="ctr">
              <a:lnSpc>
                <a:spcPct val="8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>
                <a:latin typeface="Georgia" pitchFamily="18" charset="0"/>
              </a:rPr>
              <a:t>обнаружение своих собственных чувств по отношению к нежелательному поведению ("Мне не нравится, когда со мной говорят в таком тоне", "Я </a:t>
            </a:r>
            <a:r>
              <a:rPr lang="ru-RU" sz="2800" dirty="0" smtClean="0">
                <a:latin typeface="Georgia" pitchFamily="18" charset="0"/>
              </a:rPr>
              <a:t>расстраиваюсь, </a:t>
            </a:r>
            <a:r>
              <a:rPr lang="ru-RU" sz="2800" dirty="0">
                <a:latin typeface="Georgia" pitchFamily="18" charset="0"/>
              </a:rPr>
              <a:t>когда на меня кто-то громко </a:t>
            </a:r>
            <a:r>
              <a:rPr lang="ru-RU" sz="2800" dirty="0" smtClean="0">
                <a:latin typeface="Georgia" pitchFamily="18" charset="0"/>
              </a:rPr>
              <a:t>кричит»</a:t>
            </a:r>
            <a:endParaRPr lang="ru-RU" sz="2800" dirty="0">
              <a:latin typeface="Georg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29600" cy="4103688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3.</a:t>
            </a:r>
            <a:r>
              <a:rPr lang="ru-RU" sz="2800" b="1" i="1" dirty="0">
                <a:solidFill>
                  <a:srgbClr val="D60093"/>
                </a:solidFill>
                <a:latin typeface="Georgia" pitchFamily="18" charset="0"/>
              </a:rPr>
              <a:t> </a:t>
            </a: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Контроль над собственными негативными эмоциями.</a:t>
            </a:r>
          </a:p>
          <a:p>
            <a:pPr algn="ctr">
              <a:buFont typeface="Wingdings" pitchFamily="2" charset="2"/>
              <a:buNone/>
            </a:pPr>
            <a:r>
              <a:rPr lang="ru-RU" sz="2800" b="1" dirty="0" smtClean="0">
                <a:latin typeface="Georgia" pitchFamily="18" charset="0"/>
              </a:rPr>
              <a:t>Советы старшеклассников педагогам: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b="1" dirty="0" smtClean="0">
                <a:latin typeface="Georgia" pitchFamily="18" charset="0"/>
              </a:rPr>
              <a:t>Уметь слушать и услышать учащихся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b="1" dirty="0" smtClean="0">
                <a:latin typeface="Georgia" pitchFamily="18" charset="0"/>
              </a:rPr>
              <a:t>В случае проявления агрессии – не нагружать ребенка еще больше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b="1" dirty="0" smtClean="0">
                <a:latin typeface="Georgia" pitchFamily="18" charset="0"/>
              </a:rPr>
              <a:t>Учиться самим не быть агрессивными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b="1" dirty="0" smtClean="0">
                <a:latin typeface="Georgia" pitchFamily="18" charset="0"/>
              </a:rPr>
              <a:t>Проводить мероприятия по снятию напряжения, стресса 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ru-RU" sz="2800" b="1" dirty="0" smtClean="0">
                <a:latin typeface="Georgia" pitchFamily="18" charset="0"/>
              </a:rPr>
              <a:t>Отдыхать, читать книги, смотреть фильмы, играть в игры, в карты, </a:t>
            </a:r>
            <a:endParaRPr lang="ru-RU" sz="2800" b="1" dirty="0">
              <a:latin typeface="Georgia" pitchFamily="18" charset="0"/>
            </a:endParaRPr>
          </a:p>
        </p:txBody>
      </p:sp>
      <p:pic>
        <p:nvPicPr>
          <p:cNvPr id="37893" name="Picture 5" descr="ЗОЖ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5507"/>
          <a:stretch>
            <a:fillRect/>
          </a:stretch>
        </p:blipFill>
        <p:spPr bwMode="auto">
          <a:xfrm>
            <a:off x="7738289" y="5357826"/>
            <a:ext cx="1405711" cy="130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29600" cy="619125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4</a:t>
            </a:r>
            <a:r>
              <a:rPr lang="ru-RU" b="1" i="1" dirty="0" smtClean="0">
                <a:solidFill>
                  <a:srgbClr val="000099"/>
                </a:solidFill>
                <a:latin typeface="Georgia" pitchFamily="18" charset="0"/>
              </a:rPr>
              <a:t>. </a:t>
            </a: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Сохранение положительной репутации ребенка</a:t>
            </a:r>
          </a:p>
          <a:p>
            <a:pPr algn="ctr">
              <a:lnSpc>
                <a:spcPct val="9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публично минимизировать вину ребенка ("Ты не важно себя чувствуешь", "Ты не хотел его обидеть"), но в беседе с глазу на глаз показать истину;</a:t>
            </a:r>
          </a:p>
          <a:p>
            <a:pPr algn="ctr">
              <a:lnSpc>
                <a:spcPct val="9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не требовать полного подчинения, позволить ребенку выполнить ваше требование по-своему;</a:t>
            </a:r>
          </a:p>
          <a:p>
            <a:pPr algn="ctr">
              <a:lnSpc>
                <a:spcPct val="90000"/>
              </a:lnSpc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предложить ребенку компромисс, договор с взаимными уступками.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60350"/>
            <a:ext cx="8229600" cy="6264275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5</a:t>
            </a:r>
            <a:r>
              <a:rPr lang="ru-RU" b="1" i="1" dirty="0" smtClean="0">
                <a:solidFill>
                  <a:srgbClr val="000099"/>
                </a:solidFill>
                <a:latin typeface="Georgia" pitchFamily="18" charset="0"/>
              </a:rPr>
              <a:t>. </a:t>
            </a: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Демонстрация модели неагрессивного поведения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/>
              <a:t> </a:t>
            </a:r>
            <a:r>
              <a:rPr lang="ru-RU" dirty="0">
                <a:latin typeface="Georgia" pitchFamily="18" charset="0"/>
              </a:rPr>
              <a:t>пауза, дающая возможность ребенку успокоиться;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внушение </a:t>
            </a:r>
            <a:r>
              <a:rPr lang="ru-RU" dirty="0" smtClean="0">
                <a:latin typeface="Georgia" pitchFamily="18" charset="0"/>
              </a:rPr>
              <a:t>спокойствия;</a:t>
            </a:r>
            <a:endParaRPr lang="ru-RU" dirty="0">
              <a:latin typeface="Georgia" pitchFamily="18" charset="0"/>
            </a:endParaRP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 smtClean="0">
                <a:latin typeface="Georgia" pitchFamily="18" charset="0"/>
              </a:rPr>
              <a:t>использование </a:t>
            </a:r>
            <a:r>
              <a:rPr lang="ru-RU" dirty="0">
                <a:latin typeface="Georgia" pitchFamily="18" charset="0"/>
              </a:rPr>
              <a:t>юмора;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признание чувств ребенка.</a:t>
            </a:r>
            <a:r>
              <a:rPr lang="ru-RU" dirty="0"/>
              <a:t> </a:t>
            </a:r>
          </a:p>
        </p:txBody>
      </p:sp>
      <p:pic>
        <p:nvPicPr>
          <p:cNvPr id="41988" name="Picture 4" descr="28_01_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005263"/>
            <a:ext cx="23034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29600" cy="61912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6</a:t>
            </a:r>
            <a:r>
              <a:rPr lang="ru-RU" b="1" i="1" dirty="0" smtClean="0">
                <a:solidFill>
                  <a:srgbClr val="000099"/>
                </a:solidFill>
                <a:latin typeface="Georgia" pitchFamily="18" charset="0"/>
              </a:rPr>
              <a:t>. </a:t>
            </a:r>
            <a:r>
              <a:rPr lang="ru-RU" b="1" i="1" dirty="0">
                <a:solidFill>
                  <a:srgbClr val="000099"/>
                </a:solidFill>
                <a:latin typeface="Georgia" pitchFamily="18" charset="0"/>
              </a:rPr>
              <a:t>Предупреждение агрессивных действий детей</a:t>
            </a:r>
            <a:r>
              <a:rPr lang="ru-RU" dirty="0">
                <a:solidFill>
                  <a:srgbClr val="000099"/>
                </a:solidFill>
                <a:latin typeface="Georgia" pitchFamily="18" charset="0"/>
              </a:rPr>
              <a:t> </a:t>
            </a:r>
          </a:p>
          <a:p>
            <a:pPr algn="ctr"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никогда не следует поощрять ребенка за проявленную агрессивность;</a:t>
            </a:r>
          </a:p>
          <a:p>
            <a:pPr algn="ctr"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в необходимых случаях такого ребенка успокаивает временная изоляция с кратким разъяснением причины;</a:t>
            </a:r>
          </a:p>
          <a:p>
            <a:pPr algn="ctr">
              <a:buClr>
                <a:srgbClr val="CC0000"/>
              </a:buClr>
              <a:buFont typeface="Wingdings" pitchFamily="2" charset="2"/>
              <a:buChar char="q"/>
            </a:pPr>
            <a:r>
              <a:rPr lang="ru-RU" dirty="0">
                <a:latin typeface="Georgia" pitchFamily="18" charset="0"/>
              </a:rPr>
              <a:t>если ребенок готов к нанесению удара (укусу и т.д.), то лучше быстро остановить его и резко предупредить его “Нельзя!”.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29600" cy="61912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7</a:t>
            </a:r>
            <a:r>
              <a:rPr lang="ru-RU" sz="2800" b="1" i="1" dirty="0" smtClean="0">
                <a:solidFill>
                  <a:srgbClr val="000099"/>
                </a:solidFill>
                <a:latin typeface="Georgia" pitchFamily="18" charset="0"/>
              </a:rPr>
              <a:t>.Обращение </a:t>
            </a:r>
            <a:r>
              <a:rPr lang="ru-RU" sz="2800" b="1" i="1" dirty="0">
                <a:solidFill>
                  <a:srgbClr val="000099"/>
                </a:solidFill>
                <a:latin typeface="Georgia" pitchFamily="18" charset="0"/>
              </a:rPr>
              <a:t>с ребенком после агрессивного поведения: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 smtClean="0">
                <a:latin typeface="Georgia" pitchFamily="18" charset="0"/>
              </a:rPr>
              <a:t>искать </a:t>
            </a:r>
            <a:r>
              <a:rPr lang="ru-RU" sz="2800" dirty="0">
                <a:latin typeface="Georgia" pitchFamily="18" charset="0"/>
              </a:rPr>
              <a:t>выход по переориентации его энергии по социально правильному руслу;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>
                <a:latin typeface="Georgia" pitchFamily="18" charset="0"/>
              </a:rPr>
              <a:t>следует помнить: частые наказания неэффективны, а безнаказанность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</a:pPr>
            <a:r>
              <a:rPr lang="ru-RU" sz="2800" dirty="0">
                <a:latin typeface="Georgia" pitchFamily="18" charset="0"/>
              </a:rPr>
              <a:t>    еще больше портит;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800" dirty="0">
                <a:latin typeface="Georgia" pitchFamily="18" charset="0"/>
              </a:rPr>
              <a:t>придумать новые приемы 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</a:pPr>
            <a:r>
              <a:rPr lang="ru-RU" sz="2800" dirty="0">
                <a:latin typeface="Georgia" pitchFamily="18" charset="0"/>
              </a:rPr>
              <a:t>переключения ребенка на новые виды</a:t>
            </a:r>
          </a:p>
          <a:p>
            <a:pPr>
              <a:buClr>
                <a:srgbClr val="CC0000"/>
              </a:buClr>
              <a:buFont typeface="Wingdings" pitchFamily="2" charset="2"/>
              <a:buNone/>
            </a:pPr>
            <a:r>
              <a:rPr lang="ru-RU" sz="2800" dirty="0">
                <a:latin typeface="Georgia" pitchFamily="18" charset="0"/>
              </a:rPr>
              <a:t>отношений (игра, самообслуживание и т.д.).</a:t>
            </a:r>
          </a:p>
        </p:txBody>
      </p:sp>
      <p:pic>
        <p:nvPicPr>
          <p:cNvPr id="44035" name="Picture 4" descr="1243943104_1220798897_pe-127-06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33056"/>
            <a:ext cx="1944688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333375"/>
            <a:ext cx="8291513" cy="46799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sz="2400" b="1" i="1" dirty="0">
                <a:solidFill>
                  <a:srgbClr val="000099"/>
                </a:solidFill>
                <a:latin typeface="Georgia" pitchFamily="18" charset="0"/>
              </a:rPr>
              <a:t>8</a:t>
            </a:r>
            <a:r>
              <a:rPr lang="ru-RU" sz="2400" b="1" i="1" dirty="0" smtClean="0">
                <a:solidFill>
                  <a:srgbClr val="000099"/>
                </a:solidFill>
                <a:latin typeface="Georgia" pitchFamily="18" charset="0"/>
              </a:rPr>
              <a:t>. </a:t>
            </a:r>
            <a:r>
              <a:rPr lang="ru-RU" sz="2400" b="1" i="1" dirty="0">
                <a:solidFill>
                  <a:srgbClr val="000099"/>
                </a:solidFill>
                <a:latin typeface="Georgia" pitchFamily="18" charset="0"/>
              </a:rPr>
              <a:t>Обучение ребенка техникам и способам управления собственным гневом. Развитие контроля над деструктивными эмоциями.</a:t>
            </a:r>
            <a:endParaRPr lang="ru-RU" sz="2400" dirty="0">
              <a:solidFill>
                <a:srgbClr val="000099"/>
              </a:solidFill>
              <a:latin typeface="Georgia" pitchFamily="18" charset="0"/>
            </a:endParaRP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Комкать и рвать бумагу.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Бить подушку или боксерскую грушу.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Топать ногами.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Написать на бумаге все слова, которые хочется сказать, скомкать и выбросить бумагу.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Втирать пластилин в картонку или бумагу.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>
                <a:latin typeface="Georgia" pitchFamily="18" charset="0"/>
              </a:rPr>
              <a:t>Посчитать до </a:t>
            </a:r>
            <a:r>
              <a:rPr lang="ru-RU" sz="2000" dirty="0" smtClean="0">
                <a:latin typeface="Georgia" pitchFamily="18" charset="0"/>
              </a:rPr>
              <a:t>десяти, сделать дыхательную гимнастику</a:t>
            </a:r>
            <a:endParaRPr lang="ru-RU" sz="2000" dirty="0">
              <a:latin typeface="Georgia" pitchFamily="18" charset="0"/>
            </a:endParaRP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Georgia" pitchFamily="18" charset="0"/>
              </a:rPr>
              <a:t>Скакать на скакалке.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Georgia" pitchFamily="18" charset="0"/>
              </a:rPr>
              <a:t>Громко </a:t>
            </a:r>
            <a:r>
              <a:rPr lang="ru-RU" sz="2000" dirty="0">
                <a:latin typeface="Georgia" pitchFamily="18" charset="0"/>
              </a:rPr>
              <a:t>спеть любимую песню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Georgia" pitchFamily="18" charset="0"/>
              </a:rPr>
              <a:t>Пометать </a:t>
            </a:r>
            <a:r>
              <a:rPr lang="ru-RU" sz="2000" dirty="0">
                <a:latin typeface="Georgia" pitchFamily="18" charset="0"/>
              </a:rPr>
              <a:t>дротики в мишень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Georgia" pitchFamily="18" charset="0"/>
              </a:rPr>
              <a:t>Пускать </a:t>
            </a:r>
            <a:r>
              <a:rPr lang="ru-RU" sz="2000" dirty="0">
                <a:latin typeface="Georgia" pitchFamily="18" charset="0"/>
              </a:rPr>
              <a:t>мыльные пузыри, лопать их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>
              <a:buClr>
                <a:srgbClr val="CC0000"/>
              </a:buClr>
              <a:buFont typeface="Wingdings" pitchFamily="2" charset="2"/>
              <a:buChar char="q"/>
            </a:pPr>
            <a:r>
              <a:rPr lang="ru-RU" sz="2000" dirty="0" smtClean="0">
                <a:latin typeface="Georgia" pitchFamily="18" charset="0"/>
              </a:rPr>
              <a:t>Пробежать </a:t>
            </a:r>
            <a:r>
              <a:rPr lang="ru-RU" sz="2000" dirty="0">
                <a:latin typeface="Georgia" pitchFamily="18" charset="0"/>
              </a:rPr>
              <a:t>по детской площадке  или стадиону</a:t>
            </a:r>
            <a:r>
              <a:rPr lang="ru-RU" sz="2000" dirty="0" smtClean="0">
                <a:latin typeface="Georgia" pitchFamily="18" charset="0"/>
              </a:rPr>
              <a:t>.</a:t>
            </a:r>
          </a:p>
          <a:p>
            <a:pPr>
              <a:buClr>
                <a:srgbClr val="CC0000"/>
              </a:buClr>
              <a:buNone/>
            </a:pPr>
            <a:r>
              <a:rPr lang="ru-RU" sz="2000" dirty="0" smtClean="0">
                <a:latin typeface="Georgia" pitchFamily="18" charset="0"/>
              </a:rPr>
              <a:t>«</a:t>
            </a:r>
            <a:r>
              <a:rPr lang="ru-RU" sz="2000" dirty="0">
                <a:latin typeface="Georgia" pitchFamily="18" charset="0"/>
              </a:rPr>
              <a:t>Попинать» </a:t>
            </a:r>
            <a:r>
              <a:rPr lang="ru-RU" sz="2000" dirty="0" smtClean="0">
                <a:latin typeface="Georgia" pitchFamily="18" charset="0"/>
              </a:rPr>
              <a:t>подушку, быстрыми </a:t>
            </a:r>
            <a:r>
              <a:rPr lang="ru-RU" sz="2000" dirty="0">
                <a:latin typeface="Georgia" pitchFamily="18" charset="0"/>
              </a:rPr>
              <a:t>движениями рук нарисовать обидчика, а затем зачеркать </a:t>
            </a:r>
            <a:r>
              <a:rPr lang="ru-RU" sz="2000" dirty="0" smtClean="0">
                <a:latin typeface="Georgia" pitchFamily="18" charset="0"/>
              </a:rPr>
              <a:t>его. </a:t>
            </a:r>
            <a:r>
              <a:rPr lang="ru-RU" sz="2000" dirty="0">
                <a:latin typeface="Georgia" pitchFamily="18" charset="0"/>
              </a:rPr>
              <a:t>	Слепить из пластилина (соленого теста) фигуру обидчика и сломать её.</a:t>
            </a:r>
          </a:p>
          <a:p>
            <a:pPr>
              <a:buClr>
                <a:srgbClr val="CC0000"/>
              </a:buClr>
              <a:buNone/>
            </a:pPr>
            <a:endParaRPr lang="ru-RU" sz="2000" dirty="0">
              <a:latin typeface="Georgia" pitchFamily="18" charset="0"/>
            </a:endParaRPr>
          </a:p>
        </p:txBody>
      </p:sp>
      <p:pic>
        <p:nvPicPr>
          <p:cNvPr id="45061" name="Picture 5" descr="6360872-little-girl-is-learning-to-use-colorful-play-dough-in-a-well-lit-room-near-windo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3141661"/>
            <a:ext cx="16748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6" descr="82e88d2fa058c003c2b448b993248a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1557338"/>
            <a:ext cx="1584325" cy="136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1857364"/>
            <a:ext cx="4508407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b="1" u="sng" dirty="0" smtClean="0"/>
              <a:t>«</a:t>
            </a:r>
            <a:r>
              <a:rPr lang="ru-RU" b="1" u="sng" dirty="0" err="1" smtClean="0"/>
              <a:t>Обзывалки</a:t>
            </a:r>
            <a:r>
              <a:rPr lang="ru-RU" b="1" u="sng" dirty="0" smtClean="0"/>
              <a:t>», </a:t>
            </a:r>
            <a:r>
              <a:rPr lang="ru-RU" i="1" dirty="0" smtClean="0"/>
              <a:t>«А ты, ..., морковка!» </a:t>
            </a:r>
            <a:endParaRPr lang="ru-RU" b="1" u="sng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 «Мешочек для криков»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«Листок гнева» 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«</a:t>
            </a:r>
            <a:r>
              <a:rPr lang="ru-RU" dirty="0" err="1" smtClean="0"/>
              <a:t>Толкалки</a:t>
            </a:r>
            <a:r>
              <a:rPr lang="ru-RU" dirty="0" smtClean="0"/>
              <a:t>»</a:t>
            </a:r>
          </a:p>
          <a:p>
            <a:pPr>
              <a:buFont typeface="Arial" pitchFamily="34" charset="0"/>
              <a:buChar char="•"/>
            </a:pPr>
            <a:r>
              <a:rPr lang="ru-RU" b="1" dirty="0" smtClean="0"/>
              <a:t>«Два барана»</a:t>
            </a:r>
          </a:p>
          <a:p>
            <a:pPr algn="ctr"/>
            <a:r>
              <a:rPr lang="ru-RU" b="1" dirty="0" smtClean="0"/>
              <a:t> все эти игры для учащихся начальных классов, они помогут избавиться от гнева, снять напряжение </a:t>
            </a: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pic>
        <p:nvPicPr>
          <p:cNvPr id="3" name="Рисунок 2" descr="hello_html_289cc820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928802"/>
            <a:ext cx="2849880" cy="284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464647"/>
            <a:ext cx="9144000" cy="81868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b="1" dirty="0" smtClean="0"/>
          </a:p>
          <a:p>
            <a:pPr algn="ctr"/>
            <a:r>
              <a:rPr lang="ru-RU" sz="2000" b="1" dirty="0" smtClean="0"/>
              <a:t>Релаксационные упражнения</a:t>
            </a:r>
          </a:p>
          <a:p>
            <a:r>
              <a:rPr lang="ru-RU" sz="2000" dirty="0" smtClean="0"/>
              <a:t>1.	Упражнение «Гора с плеч». «Когда ты очень устал, тебе тяжело, хочется лечь, а надо еще что-то сделать, сбрось «гору с плеч». Встань, широко расставив ноги, подними плечи, отведи их назад и опусти. Сделай это упражнение 5-6 раз, и тебе станет легче».</a:t>
            </a:r>
          </a:p>
          <a:p>
            <a:r>
              <a:rPr lang="ru-RU" sz="2000" dirty="0" smtClean="0"/>
              <a:t>2.	Упражнение «Солнечный зайка». «Солнечный зайчик заглянул тебе в глаза. Закрой их. Он побежал по лицу, нежно погладь его ладонями: сначала лобик, носик, ротик, щечки, погладь голову, шею, животик, ручки, ножки, он забрался за шиворот- погладь и там. Он любит и ласкает тебя, а ты погладь его и подружись с ним».</a:t>
            </a:r>
          </a:p>
          <a:p>
            <a:r>
              <a:rPr lang="ru-RU" sz="2000" dirty="0" smtClean="0"/>
              <a:t>3.	Упражнение «Врасти в землю». «Попробуй сильно-сильно надавить пятками на пол, руки сожми в кулаки, крепко стисни зубы. Ты могучее, крепкое дерево, у тебя сильные корни и никакие ветры тебе не страшны».</a:t>
            </a:r>
          </a:p>
          <a:p>
            <a:r>
              <a:rPr lang="ru-RU" sz="2000" dirty="0" smtClean="0"/>
              <a:t>4.	Упражнение «Возьми себя в руки». «Как только ты почувствуешь, что хочется кого-то стукнуть, что-то крикнуть, обхвати ладонями локти и сильно прижми руки к груди- это поза выдержанного человека. Ты- хозяин своих эмоций».</a:t>
            </a:r>
          </a:p>
          <a:p>
            <a:r>
              <a:rPr lang="ru-RU" sz="2000" dirty="0" smtClean="0"/>
              <a:t>5.	Упражнение «Ты- лев». «Закрой глаза. Представь льва, царя зверей- сильного, могучего, уверенного в себе, спокойного и мудрого. 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3608537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97346"/>
            <a:ext cx="8748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u="sng" dirty="0"/>
              <a:t>Типичными неправильными действиями взрослого, усиливающими напряжение и агрессию, являются:</a:t>
            </a:r>
          </a:p>
          <a:p>
            <a:r>
              <a:rPr lang="ru-RU" sz="2000" dirty="0"/>
              <a:t>- повышение голоса, изменение тона на угрожающий;</a:t>
            </a:r>
          </a:p>
          <a:p>
            <a:r>
              <a:rPr lang="ru-RU" sz="2000" dirty="0"/>
              <a:t>- демонстрация власти ("Учитель здесь пока еще я", "Будет так, как я скажу");</a:t>
            </a:r>
          </a:p>
          <a:p>
            <a:r>
              <a:rPr lang="ru-RU" sz="2000" dirty="0"/>
              <a:t>- крик, негодование;</a:t>
            </a:r>
          </a:p>
          <a:p>
            <a:r>
              <a:rPr lang="ru-RU" sz="2000" dirty="0"/>
              <a:t>- агрессивные позы и жесты: сжатые челюсти, перекрещенные или сцепленные руки, разговор "сквозь зубы";</a:t>
            </a:r>
          </a:p>
          <a:p>
            <a:r>
              <a:rPr lang="ru-RU" sz="2000" dirty="0"/>
              <a:t>- сарказм, насмешки, высмеивание и передразнивание;</a:t>
            </a:r>
          </a:p>
          <a:p>
            <a:r>
              <a:rPr lang="ru-RU" sz="2000" dirty="0"/>
              <a:t>- негативная оценка личности ребенка, его близких или друзей;</a:t>
            </a:r>
          </a:p>
          <a:p>
            <a:r>
              <a:rPr lang="ru-RU" sz="2000" dirty="0"/>
              <a:t>- использование физической силы;</a:t>
            </a:r>
          </a:p>
          <a:p>
            <a:r>
              <a:rPr lang="ru-RU" sz="2000" dirty="0"/>
              <a:t>- втягивание в конфликт посторонних людей;</a:t>
            </a:r>
          </a:p>
          <a:p>
            <a:r>
              <a:rPr lang="ru-RU" sz="2000" dirty="0"/>
              <a:t>- непреклонное настаивание на своей правоте;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нотации</a:t>
            </a:r>
            <a:r>
              <a:rPr lang="ru-RU" sz="2000" dirty="0"/>
              <a:t>, проповеди, "чтение морали", - наказания или угрозы </a:t>
            </a:r>
            <a:endParaRPr lang="ru-RU" sz="2000" dirty="0" smtClean="0"/>
          </a:p>
          <a:p>
            <a:pPr marL="342900" indent="-342900">
              <a:buFontTx/>
              <a:buChar char="-"/>
            </a:pPr>
            <a:r>
              <a:rPr lang="ru-RU" sz="2000" dirty="0"/>
              <a:t>- сравнение ребенка с другими детьми - не в его пользу;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- команды, жесткие требования, давление;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- оправдания, подкуп, награды.</a:t>
            </a:r>
          </a:p>
          <a:p>
            <a:pPr marL="342900" indent="-342900"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4115246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979712"/>
            <a:ext cx="8892480" cy="97872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r>
              <a:rPr lang="ru-RU" sz="1600" b="1" dirty="0" smtClean="0"/>
              <a:t>Исследование </a:t>
            </a:r>
            <a:r>
              <a:rPr lang="ru-RU" sz="1600" b="1" dirty="0"/>
              <a:t>уровня агрессивности ребенка.</a:t>
            </a:r>
          </a:p>
          <a:p>
            <a:r>
              <a:rPr lang="ru-RU" sz="1600" b="1" dirty="0" smtClean="0"/>
              <a:t>Каждый </a:t>
            </a:r>
            <a:r>
              <a:rPr lang="ru-RU" sz="1600" b="1" dirty="0"/>
              <a:t>положительный ответ на каждое из предложенных утверждений оценивается в 1 балл.</a:t>
            </a:r>
          </a:p>
          <a:p>
            <a:r>
              <a:rPr lang="ru-RU" sz="1600" dirty="0" smtClean="0"/>
              <a:t>1.Временами </a:t>
            </a:r>
            <a:r>
              <a:rPr lang="ru-RU" sz="1600" dirty="0"/>
              <a:t>кажется, что в него вселился злой дух.</a:t>
            </a:r>
          </a:p>
          <a:p>
            <a:r>
              <a:rPr lang="ru-RU" sz="1600" dirty="0" smtClean="0"/>
              <a:t>2.Он </a:t>
            </a:r>
            <a:r>
              <a:rPr lang="ru-RU" sz="1600" dirty="0"/>
              <a:t>не может промолчать, когда чем-то недоволен.</a:t>
            </a:r>
          </a:p>
          <a:p>
            <a:r>
              <a:rPr lang="ru-RU" sz="1600" dirty="0" smtClean="0"/>
              <a:t>3.Когда </a:t>
            </a:r>
            <a:r>
              <a:rPr lang="ru-RU" sz="1600" dirty="0"/>
              <a:t>кто-то причиняет ему зло, он обязательно старается отплатить тем же.</a:t>
            </a:r>
          </a:p>
          <a:p>
            <a:r>
              <a:rPr lang="ru-RU" sz="1600" dirty="0" smtClean="0"/>
              <a:t>4. Иногда </a:t>
            </a:r>
            <a:r>
              <a:rPr lang="ru-RU" sz="1600" dirty="0"/>
              <a:t>ему без всякой причины хочется выругаться.</a:t>
            </a:r>
          </a:p>
          <a:p>
            <a:r>
              <a:rPr lang="ru-RU" sz="1600" dirty="0" smtClean="0"/>
              <a:t>5. Бывает</a:t>
            </a:r>
            <a:r>
              <a:rPr lang="ru-RU" sz="1600" dirty="0"/>
              <a:t>, что он с удовольствием ломает игрушки, что-то разбивает, потрошит.</a:t>
            </a:r>
          </a:p>
          <a:p>
            <a:r>
              <a:rPr lang="ru-RU" sz="1600" dirty="0" smtClean="0"/>
              <a:t>6. Иногда </a:t>
            </a:r>
            <a:r>
              <a:rPr lang="ru-RU" sz="1600" dirty="0"/>
              <a:t>он так настаивает на чем-то, что окружающие теряют терпение.</a:t>
            </a:r>
          </a:p>
          <a:p>
            <a:r>
              <a:rPr lang="ru-RU" sz="1600" dirty="0" smtClean="0"/>
              <a:t>7. Он </a:t>
            </a:r>
            <a:r>
              <a:rPr lang="ru-RU" sz="1600" dirty="0"/>
              <a:t>не прочь подразнить животных.</a:t>
            </a:r>
          </a:p>
          <a:p>
            <a:r>
              <a:rPr lang="ru-RU" sz="1600" dirty="0" smtClean="0"/>
              <a:t>8. Переспорить </a:t>
            </a:r>
            <a:r>
              <a:rPr lang="ru-RU" sz="1600" dirty="0"/>
              <a:t>его трудно.</a:t>
            </a:r>
          </a:p>
          <a:p>
            <a:r>
              <a:rPr lang="ru-RU" sz="1600" dirty="0" smtClean="0"/>
              <a:t>9. Очень </a:t>
            </a:r>
            <a:r>
              <a:rPr lang="ru-RU" sz="1600" dirty="0"/>
              <a:t>сердится, когда ему кажется, что кто-то над ним подшучивает.</a:t>
            </a:r>
          </a:p>
          <a:p>
            <a:r>
              <a:rPr lang="ru-RU" sz="1600" dirty="0" smtClean="0"/>
              <a:t>10. Иногда </a:t>
            </a:r>
            <a:r>
              <a:rPr lang="ru-RU" sz="1600" dirty="0"/>
              <a:t>у него вспыхивает желание сделать что-то </a:t>
            </a:r>
            <a:r>
              <a:rPr lang="ru-RU" sz="1600" dirty="0" smtClean="0"/>
              <a:t>плохое.</a:t>
            </a:r>
            <a:endParaRPr lang="ru-RU" sz="1600" dirty="0"/>
          </a:p>
          <a:p>
            <a:r>
              <a:rPr lang="ru-RU" sz="1600" dirty="0" smtClean="0"/>
              <a:t>11. В </a:t>
            </a:r>
            <a:r>
              <a:rPr lang="ru-RU" sz="1600" dirty="0"/>
              <a:t>ответ на обычные распоряжения стремится сделать все наоборот.</a:t>
            </a:r>
          </a:p>
          <a:p>
            <a:r>
              <a:rPr lang="ru-RU" sz="1600" dirty="0" smtClean="0"/>
              <a:t>12. Часто </a:t>
            </a:r>
            <a:r>
              <a:rPr lang="ru-RU" sz="1600" dirty="0"/>
              <a:t>не по возрасту ворчлив.</a:t>
            </a:r>
          </a:p>
          <a:p>
            <a:r>
              <a:rPr lang="ru-RU" sz="1600" dirty="0" smtClean="0"/>
              <a:t>13. Воспринимает </a:t>
            </a:r>
            <a:r>
              <a:rPr lang="ru-RU" sz="1600" dirty="0"/>
              <a:t>себя как самостоятельного и решительного.</a:t>
            </a:r>
          </a:p>
          <a:p>
            <a:r>
              <a:rPr lang="ru-RU" sz="1600" dirty="0" smtClean="0"/>
              <a:t>14.Любит </a:t>
            </a:r>
            <a:r>
              <a:rPr lang="ru-RU" sz="1600" dirty="0"/>
              <a:t>быть первым, командовать, подчинять себе других.</a:t>
            </a:r>
          </a:p>
          <a:p>
            <a:r>
              <a:rPr lang="ru-RU" sz="1600" dirty="0" smtClean="0"/>
              <a:t>15.Неудачи </a:t>
            </a:r>
            <a:r>
              <a:rPr lang="ru-RU" sz="1600" dirty="0"/>
              <a:t>вызывают у него сильное раздражение, желание найти виноватых.</a:t>
            </a:r>
          </a:p>
          <a:p>
            <a:r>
              <a:rPr lang="ru-RU" sz="1600" dirty="0" smtClean="0"/>
              <a:t>16. Легко </a:t>
            </a:r>
            <a:r>
              <a:rPr lang="ru-RU" sz="1600" dirty="0"/>
              <a:t>ссорится, вступает в драку.</a:t>
            </a:r>
          </a:p>
          <a:p>
            <a:r>
              <a:rPr lang="ru-RU" sz="1600" dirty="0" smtClean="0"/>
              <a:t>17. Старается </a:t>
            </a:r>
            <a:r>
              <a:rPr lang="ru-RU" sz="1600" dirty="0"/>
              <a:t>общаться с младшими и физически более слабыми.</a:t>
            </a:r>
          </a:p>
          <a:p>
            <a:r>
              <a:rPr lang="ru-RU" sz="1600" dirty="0" smtClean="0"/>
              <a:t>18. У </a:t>
            </a:r>
            <a:r>
              <a:rPr lang="ru-RU" sz="1600" dirty="0"/>
              <a:t>него нередки приступы мрачной раздражительности.</a:t>
            </a:r>
          </a:p>
          <a:p>
            <a:r>
              <a:rPr lang="ru-RU" sz="1600" dirty="0" smtClean="0"/>
              <a:t>19. Не </a:t>
            </a:r>
            <a:r>
              <a:rPr lang="ru-RU" sz="1600" dirty="0"/>
              <a:t>считается со сверстниками, не уступает, не делится.</a:t>
            </a:r>
          </a:p>
          <a:p>
            <a:r>
              <a:rPr lang="ru-RU" sz="1600" dirty="0" smtClean="0"/>
              <a:t>20. Уверен</a:t>
            </a:r>
            <a:r>
              <a:rPr lang="ru-RU" sz="1600" dirty="0"/>
              <a:t>, что любое задание выполнит лучше всех.</a:t>
            </a:r>
          </a:p>
          <a:p>
            <a:r>
              <a:rPr lang="ru-RU" sz="1600" dirty="0"/>
              <a:t>Показатели:</a:t>
            </a:r>
          </a:p>
          <a:p>
            <a:r>
              <a:rPr lang="ru-RU" sz="1600" dirty="0"/>
              <a:t>Высокая агрессивность – 15-20 баллов.</a:t>
            </a:r>
          </a:p>
          <a:p>
            <a:r>
              <a:rPr lang="ru-RU" sz="1600" dirty="0"/>
              <a:t>Средняя агрессивность – 7-14 баллов.</a:t>
            </a:r>
          </a:p>
          <a:p>
            <a:r>
              <a:rPr lang="ru-RU" sz="1600" dirty="0"/>
              <a:t>Низкая агрессивность – 1-6 баллов.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i="1">
                <a:solidFill>
                  <a:srgbClr val="FFFF00"/>
                </a:solidFill>
                <a:latin typeface="Verdana" pitchFamily="34" charset="0"/>
              </a:rPr>
              <a:t>СПАСИБО ЗА ВНИМАНИЕ!</a:t>
            </a:r>
          </a:p>
        </p:txBody>
      </p:sp>
      <p:pic>
        <p:nvPicPr>
          <p:cNvPr id="73732" name="Picture 4" descr="motivator-1720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20" t="4114" r="3752" b="20036"/>
          <a:stretch>
            <a:fillRect/>
          </a:stretch>
        </p:blipFill>
        <p:spPr>
          <a:xfrm>
            <a:off x="468313" y="1484313"/>
            <a:ext cx="8351837" cy="5184775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3733" name="Picture 5" descr="234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1628775"/>
            <a:ext cx="10064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4" name="Picture 6" descr="B_Fly12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581525"/>
            <a:ext cx="733425" cy="866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735" name="Picture 7" descr="B_Fly14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2492375"/>
            <a:ext cx="1247775" cy="1152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37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373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3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рава">
  <a:themeElements>
    <a:clrScheme name="Трава 3">
      <a:dk1>
        <a:srgbClr val="56925A"/>
      </a:dk1>
      <a:lt1>
        <a:srgbClr val="FFFFFF"/>
      </a:lt1>
      <a:dk2>
        <a:srgbClr val="6FB56D"/>
      </a:dk2>
      <a:lt2>
        <a:srgbClr val="FFFFCC"/>
      </a:lt2>
      <a:accent1>
        <a:srgbClr val="2B877C"/>
      </a:accent1>
      <a:accent2>
        <a:srgbClr val="5A9A5F"/>
      </a:accent2>
      <a:accent3>
        <a:srgbClr val="BBD7BA"/>
      </a:accent3>
      <a:accent4>
        <a:srgbClr val="DADADA"/>
      </a:accent4>
      <a:accent5>
        <a:srgbClr val="ACC3BF"/>
      </a:accent5>
      <a:accent6>
        <a:srgbClr val="518B55"/>
      </a:accent6>
      <a:hlink>
        <a:srgbClr val="99FF33"/>
      </a:hlink>
      <a:folHlink>
        <a:srgbClr val="DDFFBB"/>
      </a:folHlink>
    </a:clrScheme>
    <a:fontScheme name="Трава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рава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рава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рава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863</TotalTime>
  <Words>1265</Words>
  <Application>Microsoft Office PowerPoint</Application>
  <PresentationFormat>Экран (4:3)</PresentationFormat>
  <Paragraphs>172</Paragraphs>
  <Slides>23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Трава</vt:lpstr>
      <vt:lpstr>Мастер класс, в рамках районного семинара , на тему: «Агрессия и агрессивность. Понятие, виды, рекомендации педагогам…»</vt:lpstr>
      <vt:lpstr>Что такое агрессия?</vt:lpstr>
      <vt:lpstr>Виды агрессии Физическая агрессия- </vt:lpstr>
      <vt:lpstr>Вербальная агрессия</vt:lpstr>
      <vt:lpstr>Слайд 5</vt:lpstr>
      <vt:lpstr>    Аутоагрессия             Гетероагрессия</vt:lpstr>
      <vt:lpstr>Что такое агрессивность?</vt:lpstr>
      <vt:lpstr>Слайд 8</vt:lpstr>
      <vt:lpstr>Слайд 9</vt:lpstr>
      <vt:lpstr>Слайд 10</vt:lpstr>
      <vt:lpstr>Рекомендации по общению с агрессивным ребенком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Агрессивный ребенок</dc:title>
  <dc:creator>5psy.ru - первый психологический портал</dc:creator>
  <cp:lastModifiedBy>user</cp:lastModifiedBy>
  <cp:revision>32</cp:revision>
  <dcterms:created xsi:type="dcterms:W3CDTF">2009-06-21T04:49:18Z</dcterms:created>
  <dcterms:modified xsi:type="dcterms:W3CDTF">2019-03-31T08:59:47Z</dcterms:modified>
</cp:coreProperties>
</file>