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>
      <p:cViewPr varScale="1">
        <p:scale>
          <a:sx n="50" d="100"/>
          <a:sy n="50" d="100"/>
        </p:scale>
        <p:origin x="-1258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CAE654-61EF-4BF2-A530-FDE5E0D41FC1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E2E20-0E26-4E09-B743-AF8F4D32261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E2E20-0E26-4E09-B743-AF8F4D32261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6E2E20-0E26-4E09-B743-AF8F4D322619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5A5B54-F047-4D6E-95FF-A33DACD5DFB7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DB782-8ABF-4BC9-8FF4-CBC326750E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5A5B54-F047-4D6E-95FF-A33DACD5DFB7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DB782-8ABF-4BC9-8FF4-CBC326750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5A5B54-F047-4D6E-95FF-A33DACD5DFB7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DB782-8ABF-4BC9-8FF4-CBC326750E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5A5B54-F047-4D6E-95FF-A33DACD5DFB7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DB782-8ABF-4BC9-8FF4-CBC326750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5A5B54-F047-4D6E-95FF-A33DACD5DFB7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DB782-8ABF-4BC9-8FF4-CBC326750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5A5B54-F047-4D6E-95FF-A33DACD5DFB7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DB782-8ABF-4BC9-8FF4-CBC326750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5A5B54-F047-4D6E-95FF-A33DACD5DFB7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DB782-8ABF-4BC9-8FF4-CBC326750E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5A5B54-F047-4D6E-95FF-A33DACD5DFB7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DB782-8ABF-4BC9-8FF4-CBC326750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5A5B54-F047-4D6E-95FF-A33DACD5DFB7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DB782-8ABF-4BC9-8FF4-CBC326750E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5A5B54-F047-4D6E-95FF-A33DACD5DFB7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DB782-8ABF-4BC9-8FF4-CBC326750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5A5B54-F047-4D6E-95FF-A33DACD5DFB7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BDB782-8ABF-4BC9-8FF4-CBC326750E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CC5A5B54-F047-4D6E-95FF-A33DACD5DFB7}" type="datetimeFigureOut">
              <a:rPr lang="ru-RU" smtClean="0"/>
              <a:pPr/>
              <a:t>28.04.2012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5BDB782-8ABF-4BC9-8FF4-CBC326750EF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476672"/>
            <a:ext cx="7704856" cy="923330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НОВЫЕ ВИДЫ СПОРТА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26" name="Picture 2" descr="C:\Users\Александр\Desktop\1297447551_cycle-b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876348">
            <a:off x="473049" y="1391374"/>
            <a:ext cx="2959596" cy="2136290"/>
          </a:xfrm>
          <a:prstGeom prst="rect">
            <a:avLst/>
          </a:prstGeom>
          <a:noFill/>
        </p:spPr>
      </p:pic>
      <p:pic>
        <p:nvPicPr>
          <p:cNvPr id="1029" name="Picture 5" descr="C:\Users\Александр\Desktop\schachboxen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86874">
            <a:off x="5430546" y="1853234"/>
            <a:ext cx="3729203" cy="2796902"/>
          </a:xfrm>
          <a:prstGeom prst="rect">
            <a:avLst/>
          </a:prstGeom>
          <a:noFill/>
        </p:spPr>
      </p:pic>
      <p:pic>
        <p:nvPicPr>
          <p:cNvPr id="14" name="Picture 9" descr="C:\Users\Александр\Desktop\images_09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3933056"/>
            <a:ext cx="1932441" cy="1410682"/>
          </a:xfrm>
          <a:prstGeom prst="rect">
            <a:avLst/>
          </a:prstGeom>
          <a:noFill/>
        </p:spPr>
      </p:pic>
      <p:pic>
        <p:nvPicPr>
          <p:cNvPr id="31746" name="Picture 2" descr="C:\Users\Александр\Desktop\V_charlidinge_2110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23429">
            <a:off x="3367071" y="1309137"/>
            <a:ext cx="2185152" cy="2913536"/>
          </a:xfrm>
          <a:prstGeom prst="rect">
            <a:avLst/>
          </a:prstGeom>
          <a:noFill/>
        </p:spPr>
      </p:pic>
      <p:pic>
        <p:nvPicPr>
          <p:cNvPr id="31747" name="Picture 3" descr="C:\Users\Александр\Desktop\paddle_board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518054">
            <a:off x="5965869" y="4557832"/>
            <a:ext cx="3425952" cy="2237232"/>
          </a:xfrm>
          <a:prstGeom prst="rect">
            <a:avLst/>
          </a:prstGeom>
          <a:noFill/>
        </p:spPr>
      </p:pic>
      <p:pic>
        <p:nvPicPr>
          <p:cNvPr id="31748" name="Picture 4" descr="C:\Users\Александр\Desktop\kealana_tandem_champs_Thur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736289">
            <a:off x="30826" y="4678742"/>
            <a:ext cx="2516569" cy="2259320"/>
          </a:xfrm>
          <a:prstGeom prst="rect">
            <a:avLst/>
          </a:prstGeom>
          <a:noFill/>
        </p:spPr>
      </p:pic>
      <p:pic>
        <p:nvPicPr>
          <p:cNvPr id="31749" name="Picture 5" descr="C:\Users\Александр\Desktop\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67944" y="5301208"/>
            <a:ext cx="3110880" cy="1885382"/>
          </a:xfrm>
          <a:prstGeom prst="rect">
            <a:avLst/>
          </a:prstGeom>
          <a:noFill/>
        </p:spPr>
      </p:pic>
      <p:pic>
        <p:nvPicPr>
          <p:cNvPr id="31750" name="Picture 6" descr="C:\Users\Александр\Desktop\478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2996952"/>
            <a:ext cx="2625080" cy="1752241"/>
          </a:xfrm>
          <a:prstGeom prst="rect">
            <a:avLst/>
          </a:prstGeom>
          <a:noFill/>
        </p:spPr>
      </p:pic>
      <p:pic>
        <p:nvPicPr>
          <p:cNvPr id="31751" name="Picture 7" descr="C:\Users\Александр\Desktop\13170548389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1073399">
            <a:off x="2273664" y="3687305"/>
            <a:ext cx="2438400" cy="1828800"/>
          </a:xfrm>
          <a:prstGeom prst="rect">
            <a:avLst/>
          </a:prstGeom>
          <a:noFill/>
        </p:spPr>
      </p:pic>
      <p:pic>
        <p:nvPicPr>
          <p:cNvPr id="31752" name="Picture 8" descr="C:\Users\Александр\Desktop\13raion_parkur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21189286">
            <a:off x="1861914" y="5293125"/>
            <a:ext cx="2388096" cy="179107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8244408" cy="11247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91143" y="260648"/>
            <a:ext cx="696171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ДЖОЛИ ДЖАМПИНГ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52" name="Picture 4" descr="C:\Users\Александр\Desktop\2536559_2_644x4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412776"/>
            <a:ext cx="4686300" cy="3512820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 rot="10800000" flipV="1">
            <a:off x="1435608" y="5085184"/>
            <a:ext cx="7168840" cy="1584176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Джоли-джампинг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– это совсем молодой, но очень перспективный вид спорта. В его основе лежит использование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джоли-джампера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– специального тренажера для прыжков и бега. Он обладает легкостью, прочностью, надежностью.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07904" y="0"/>
            <a:ext cx="5436096" cy="6858000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В 2004 году австрийский изобретатель Александр Бок, запатентовав своё изобретение под названием "специальный тренажер для бега и прыжков", сам того не подозревая, подарил миру новый вид спорта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джоли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джампинг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. Это приспособление изначально предназначалось для тренировки ног. Само по себе оно представляет рессору, сделанную из стекловолокна. Рессора крепится к специальной раме, которая в свою очередь закрепляется на ноге, охватывая ногу от ступни до колена.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74" name="Picture 2" descr="C:\Users\Александр\Desktop\237_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4067944" cy="576064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924944"/>
            <a:ext cx="9144000" cy="393305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Само приспособление придумано Боком очень удачно, словно продолжение ноги. Тренажёр очень похож на копыто, на конце которого имеется резиновая подошва. Данная конструкция ещё хороша тем, что ноги к ней быстро привыкают.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Одев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«копыта» впервые любой человек легко и быстро обучается ходьбе и прыжкам. Уже во время первой тренировки можно опробовать простейшие трюки на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джампере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. Благодаря изобретению Александром Боком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джампера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у человека появляется возможность бегать со скоростью до 32 км в час и прыгать в высоту более 2-х метров. 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098" name="Picture 2" descr="C:\Users\Александр\Desktop\5ca2d9a85ee1fc51b2dc0b8a023a6cc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0"/>
            <a:ext cx="6264696" cy="288032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28800"/>
            <a:ext cx="5580112" cy="5229200"/>
          </a:xfrm>
        </p:spPr>
        <p:txBody>
          <a:bodyPr>
            <a:normAutofit lnSpcReduction="10000"/>
          </a:bodyPr>
          <a:lstStyle/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Советские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учёные пытались изобрести «сапоги-скороходы» ещё в 1973 году. </a:t>
            </a:r>
            <a:endParaRPr lang="ru-RU" sz="25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Тогда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они делали попытки оснастить такое приспособление двигателями внутреннего сгорания. Но это изобретение изначально получалось очень громоздким. </a:t>
            </a:r>
            <a:endParaRPr lang="ru-RU" sz="25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Затем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им удалось сделать его более компактным, и возможно у них бы всё получилось, если б не пришлось остановить работу в связи с распадом СССР. </a:t>
            </a:r>
            <a:endParaRPr lang="ru-RU" sz="25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Создание сапог </a:t>
            </a:r>
          </a:p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скороходов до Бока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7" name="Picture 3" descr="C:\Users\Александр\Desktop\Untitled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895040"/>
            <a:ext cx="3707904" cy="496296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861048"/>
            <a:ext cx="9144000" cy="2996952"/>
          </a:xfrm>
        </p:spPr>
        <p:txBody>
          <a:bodyPr>
            <a:normAutofit/>
          </a:bodyPr>
          <a:lstStyle/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До них «сапоги-скороходы» пытались изобрести в США. </a:t>
            </a:r>
            <a:endParaRPr lang="ru-RU" sz="25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Двое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профессиональных акробатов Билл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Гаффни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и Том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Уивер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в 1954 г. соорудили «ходули-кузнечики». </a:t>
            </a:r>
            <a:endParaRPr lang="ru-RU" sz="25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Это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приспособление позволяло им прыгать в высоту до 3-х метров и бегать большими шагами, но из-за громоздкости ими могли пользоваться только профессиональные акробаты-трюкачи.</a:t>
            </a:r>
          </a:p>
          <a:p>
            <a:endParaRPr lang="ru-RU" dirty="0"/>
          </a:p>
        </p:txBody>
      </p:sp>
      <p:pic>
        <p:nvPicPr>
          <p:cNvPr id="2050" name="Picture 2" descr="C:\Users\Александр\Desktop\9facf05d614096b382e86cfe5048be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429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59832" y="0"/>
            <a:ext cx="6084168" cy="6858000"/>
          </a:xfrm>
        </p:spPr>
        <p:txBody>
          <a:bodyPr>
            <a:noAutofit/>
          </a:bodyPr>
          <a:lstStyle/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Новый вид спорта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джоли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джампинг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приобрёл популярность не сразу, так как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джамперы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поначалу были мало известны. </a:t>
            </a:r>
            <a:endParaRPr lang="ru-RU" sz="25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Самая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первая реклама о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джамперах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была сделана в Швейцарии. В Цюрихе сняли ролик, рекламирующий изобретение Бока на немецком языке. Этот ролик заинтересовал многих любителей экстремальных видов спорта, которые стали заказывать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джамперы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у первых дилеров в Европе. </a:t>
            </a:r>
            <a:endParaRPr lang="ru-RU" sz="25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Само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изобретение они стали называть боками, а себя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бокерами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в честь изобретателя Александра Бока. Так появился новый вид спорта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джоли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джампинг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sz="2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2" descr="C:\Users\Александр\Desktop\b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203848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71800" y="1196752"/>
            <a:ext cx="6372200" cy="5661248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В дальнейшем развитие и распространение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джоли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джампинга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происходило уже благодаря самим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бокерам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. Гуляя по улицам в тренажёрах, они привлекали внимание прохожих , которые естественно не могли не заинтересоваться таким забавным приспособлением на ногах спортсменов и возможностями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джамперов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Лучше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всего и быстрее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бокинг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стал распространяться в Великобритании, затем получил распространение в западной Европе.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Следом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в США и с недавних пор в России и странах СНГ. Теперь практически в каждом городе Европы, где есть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бокеры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, организовываются свои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клубы.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76062" y="0"/>
            <a:ext cx="929613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Распространение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джамперов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075" name="Picture 3" descr="C:\Users\Александр\Desktop\nadzemle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3034286" cy="424285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35896" y="0"/>
            <a:ext cx="5508104" cy="685800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Немаловажным фактором в распространении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джоли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джампинга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является проведение спортивных фестивалей.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В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Европе и США такие фестивали проводятся достаточно часто. На них съезжаются как любители, так и профессионалы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бокинга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из разных городов. На фестивалях проводят конкурсы по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джоли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джампингу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в различных категориях, и затем победителям вручают награды.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Особенно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завораживают своими виртуозными выступлениями акробаты и трюкачи одевшие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джамперы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. К большой радости спортсменов в 2009 году были проведены первые фестивали по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джоли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джампингу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в России и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Украине.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099" name="Picture 3" descr="C:\Users\Александр\Desktop\jollyjumper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52813">
            <a:off x="-173432" y="211921"/>
            <a:ext cx="2817510" cy="2114573"/>
          </a:xfrm>
          <a:prstGeom prst="rect">
            <a:avLst/>
          </a:prstGeom>
          <a:noFill/>
        </p:spPr>
      </p:pic>
      <p:pic>
        <p:nvPicPr>
          <p:cNvPr id="4101" name="Picture 5" descr="C:\Users\Александр\Desktop\jollyjamper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98422">
            <a:off x="148482" y="4354635"/>
            <a:ext cx="3175000" cy="2286000"/>
          </a:xfrm>
          <a:prstGeom prst="rect">
            <a:avLst/>
          </a:prstGeom>
          <a:noFill/>
        </p:spPr>
      </p:pic>
      <p:pic>
        <p:nvPicPr>
          <p:cNvPr id="4102" name="Picture 6" descr="C:\Users\Александр\Desktop\www-tobefox-ru-best-jumper-19-WE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630799">
            <a:off x="-197069" y="1953455"/>
            <a:ext cx="3721088" cy="247975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509120"/>
            <a:ext cx="9144000" cy="2348880"/>
          </a:xfrm>
        </p:spPr>
        <p:txBody>
          <a:bodyPr>
            <a:normAutofit/>
          </a:bodyPr>
          <a:lstStyle/>
          <a:p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Парку́р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(фр.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parkour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, искажённое от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parcours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parcours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du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combattant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— дистанция, полоса препятствий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).</a:t>
            </a:r>
          </a:p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Паркур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— искусство перемещения и преодоления препятствий. Многими занимающимися воспринимается как стиль жизни</a:t>
            </a:r>
            <a:r>
              <a:rPr lang="ru-RU" sz="2500" dirty="0" smtClean="0"/>
              <a:t>.</a:t>
            </a:r>
            <a:endParaRPr lang="ru-RU" sz="25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0"/>
            <a:ext cx="48965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ПАРКУР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123" name="Picture 3" descr="C:\Users\Александр\Desktop\parour_photos_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908720"/>
            <a:ext cx="5400600" cy="359525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0"/>
            <a:ext cx="5148064" cy="6858000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Рождением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паркура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можно считать начало 20-го века, когда была написана книга "Естественные методы физкультуры" Жоржем Ибером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Эта книга спустя некоторое время была взята за основу подготовки французских солдат. Эта система подготовки получила название "боевой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паркур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".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146" name="Picture 2" descr="C:\Users\Александр\Desktop\0_83_8379_13055511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39952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0"/>
            <a:ext cx="5724128" cy="6858000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     Последующее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развитие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паркура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относится к французу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Раймону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Беллю, жизнь которого была тяжела, но он справился и нашел свой путь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     С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раннего возраста он остался без родителей, был в армии, где получил необходимые навыки. После армии он работал пожарным, где его умения были оценены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      В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1973 году родился Давид Белль - младший сын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Раймона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. Он постоянно восхищался успехами своего отца, подражал ему. Его стремление к спорту заставило бросить школу и полностью погрузиться в спорт.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      Он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переехал в Париж, где стал развивать свои таланты. Там же он познакомился со своими будущими последователями, которые организовали знаменитую команду "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Ямакаси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".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170" name="Picture 2" descr="C:\Users\Александр\Desktop\images_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3635896" cy="666936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45632"/>
            <a:ext cx="9144000" cy="3312368"/>
          </a:xfrm>
        </p:spPr>
        <p:txBody>
          <a:bodyPr>
            <a:normAutofit/>
          </a:bodyPr>
          <a:lstStyle/>
          <a:p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Паркур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— это максимально органичное перемещение в окружающей обстановке (например, в городе). Это искусство свободно перемещаться сквозь окружающее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пространство.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Паркур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состоит из элементов, естественных для человеческого тела, он основан на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натуральном методе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methode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naturelle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) и создан для помощи людям.</a:t>
            </a:r>
            <a:endParaRPr lang="ru-RU" sz="2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194" name="Picture 2" descr="C:\Users\Александр\Desktop\13raion_parku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50211">
            <a:off x="-45979" y="250238"/>
            <a:ext cx="5075265" cy="2907704"/>
          </a:xfrm>
          <a:prstGeom prst="rect">
            <a:avLst/>
          </a:prstGeom>
          <a:noFill/>
        </p:spPr>
      </p:pic>
      <p:pic>
        <p:nvPicPr>
          <p:cNvPr id="8195" name="Picture 3" descr="C:\Users\Александр\Desktop\499a4c5d6b7e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90198">
            <a:off x="4555276" y="174593"/>
            <a:ext cx="4015740" cy="30099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0"/>
            <a:ext cx="4860032" cy="6858000"/>
          </a:xfrm>
        </p:spPr>
        <p:txBody>
          <a:bodyPr>
            <a:normAutofit/>
          </a:bodyPr>
          <a:lstStyle/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Сам Давид Белль расширяет понятие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паркура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до философии, иного образа мышления и взгляда на мир.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      Это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в конечном итоге позволяет по-другому смотреть на окружающее пространство, воспринимая «весь мир как тренировочную площадку», не создавая самому себе границ; мысленно превращать в голове обычные преграды в препятствия и находить способы их преодоления, не только на тренировке, но и всюду в повседневной жизни.</a:t>
            </a:r>
            <a:endParaRPr lang="ru-RU" sz="2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218" name="Picture 2" descr="C:\Users\Александр\Desktop\c35a740e2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2"/>
            <a:ext cx="4572000" cy="489654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861048"/>
            <a:ext cx="8892480" cy="2996952"/>
          </a:xfrm>
        </p:spPr>
        <p:txBody>
          <a:bodyPr>
            <a:normAutofit fontScale="92500" lnSpcReduction="20000"/>
          </a:bodyPr>
          <a:lstStyle/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     В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России существование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паркура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началось с команды «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Tracers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» из Москвы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     Основатель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команды Олег Краснянский первый посетил город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Лисс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и познакомился с Давидом Беллем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sz="25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    В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2004 году на пресс-конференции, связанной с Российской премьерой фильма «13 район», Давид Белль делает заявление об основании PAWA (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Parkour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Worldwide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Association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) — Всемирной Ассоциации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Паркура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, первым представительством которой становится российское. </a:t>
            </a:r>
            <a:endParaRPr lang="ru-RU" sz="25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21584" y="0"/>
            <a:ext cx="610083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Российский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паркур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44" name="Picture 4" descr="C:\Users\Александр\Desktop\parku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836712"/>
            <a:ext cx="4699000" cy="30988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005064"/>
            <a:ext cx="9144000" cy="2852936"/>
          </a:xfrm>
        </p:spPr>
        <p:txBody>
          <a:bodyPr>
            <a:normAutofit/>
          </a:bodyPr>
          <a:lstStyle/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    Олег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Краснянский, основатель русской команды «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The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Tracers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», объявлен главой этого представительства, и таким образом получает право вести российский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паркур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от имени Всемирной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Ассоциации.</a:t>
            </a:r>
          </a:p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     Возникновение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PAWA должно было дать толчок к развитию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паркура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по всему миру и отражать истинную суть дисциплины.</a:t>
            </a:r>
            <a:endParaRPr lang="ru-RU" sz="2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267" name="Picture 3" descr="C:\Users\Александр\Desktop\9115702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0"/>
            <a:ext cx="7848872" cy="393119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24544" y="764704"/>
            <a:ext cx="4608512" cy="6093296"/>
          </a:xfrm>
        </p:spPr>
        <p:txBody>
          <a:bodyPr>
            <a:normAutofit lnSpcReduction="10000"/>
          </a:bodyPr>
          <a:lstStyle/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  Эстетическая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гимнастика – новый вид спорта, впервые официально появившийся в Финляндии 10 лет назад. </a:t>
            </a:r>
            <a:endParaRPr lang="ru-RU" sz="25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  Из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этой северной страны он быстро распространился по всему миру и стал популярным. В России всего лишь 5 лет назад – в 2005 году приказом № 459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Федерального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агентства по физической культуре и спорту Российской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 Федерации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официально утверждается новый вид спорта – эстетическая гимнастика</a:t>
            </a:r>
            <a:endParaRPr lang="ru-RU" sz="2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9819" y="0"/>
            <a:ext cx="80043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Эстетическая гимнастика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2290" name="Picture 2" descr="C:\Users\Александр\Desktop\y_3e767b1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764704"/>
            <a:ext cx="4983818" cy="609329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861048"/>
            <a:ext cx="8933688" cy="2996952"/>
          </a:xfrm>
        </p:spPr>
        <p:txBody>
          <a:bodyPr>
            <a:normAutofit/>
          </a:bodyPr>
          <a:lstStyle/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Основным направлением данного вида спорта является -массовость, но также существуют команды, собранные из профессиональных гимнасток. </a:t>
            </a:r>
            <a:endParaRPr lang="ru-RU" sz="25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Среди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этих команд ежегодно проводятся Чемпионаты мира. Эстетическую гимнастику часто называют «синхронным плаванием на суше».</a:t>
            </a:r>
            <a:endParaRPr lang="ru-RU" sz="2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3314" name="Picture 2" descr="C:\Users\Александр\Desktop\mr051016_jm3x9306_st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71703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4509120"/>
            <a:ext cx="9144000" cy="2348880"/>
          </a:xfrm>
        </p:spPr>
        <p:txBody>
          <a:bodyPr>
            <a:normAutofit/>
          </a:bodyPr>
          <a:lstStyle/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Действительно, эти виды спорта очень похожи, только девушки выступают не в бассейне, а в зале. Эстетическая гимнастка – это только командный вид спорта. Команда, состоящая из 6-10 человек показывает композицию, включающую в себя набор определенных элементов.</a:t>
            </a:r>
            <a:endParaRPr lang="ru-RU" sz="2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4340" name="Picture 4" descr="C:\Users\Александр\Desktop\3c15d8fba97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7908" y="908720"/>
            <a:ext cx="5476092" cy="3645024"/>
          </a:xfrm>
          <a:prstGeom prst="rect">
            <a:avLst/>
          </a:prstGeom>
          <a:noFill/>
        </p:spPr>
      </p:pic>
      <p:pic>
        <p:nvPicPr>
          <p:cNvPr id="14341" name="Picture 5" descr="C:\Users\Александр\Desktop\mr100523_img_39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27970">
            <a:off x="101768" y="158112"/>
            <a:ext cx="4108794" cy="273748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43808" y="0"/>
            <a:ext cx="6480720" cy="685800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       Регулярные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занятия этим видом спорта помогут укрепить здоровье, развить правильную осанку и физические качества, освоить простейшие упражнения хореографии, развить такие специфические качества как музыкальность, выразительность, повысить творческую активность.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     Эстетическая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гимнастика является относительно молодым видом спорта, однако ее корни уходят в глубокое прошлое.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      Истоки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её достаточно разнообразны: гимнастические, пластические и ритмические системы, народный и классический танцы, выполняемые с музыкальным сопровождением.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      Все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это способствует воспитанию красоты и выразительности движений занимающихся.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5362" name="Picture 2" descr="C:\Users\Александр\Desktop\d0074b37635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17182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996952"/>
            <a:ext cx="9144000" cy="386104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Содержание и методика занятий эстетической гимнастикой во многом определяются морфологическими и функциональными особенностями женского организма.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В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основу методики преподавания физических упражнений положен принцип биологической целесообразности, поэтому во время занятий эстетической гимнастикой используются умеренные нагрузки, подбираются целостные, динамичные и танцевальные упражнения, наиболее соответствующие особенностям моторики женщин и благоприятно воздействующие на их эмоциональное состояние.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Особенности Эстетической гимнастики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6387" name="Picture 3" descr="C:\Users\Александр\Desktop\x_aba0cb7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293632">
            <a:off x="6666622" y="1200356"/>
            <a:ext cx="2264871" cy="1581395"/>
          </a:xfrm>
          <a:prstGeom prst="rect">
            <a:avLst/>
          </a:prstGeom>
          <a:noFill/>
        </p:spPr>
      </p:pic>
      <p:pic>
        <p:nvPicPr>
          <p:cNvPr id="16388" name="Picture 4" descr="C:\Users\Александр\Desktop\785731850a3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97686">
            <a:off x="225205" y="1162900"/>
            <a:ext cx="2484780" cy="1696640"/>
          </a:xfrm>
          <a:prstGeom prst="rect">
            <a:avLst/>
          </a:prstGeom>
          <a:noFill/>
        </p:spPr>
      </p:pic>
      <p:pic>
        <p:nvPicPr>
          <p:cNvPr id="16389" name="Picture 5" descr="C:\Users\Александр\Desktop\1736609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1628800"/>
            <a:ext cx="2473585" cy="139482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933056"/>
            <a:ext cx="8933688" cy="2924944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На этапе начальной подготовки, занятия почти не отличаются от занятий художественной гимнастикой.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И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ведущие тренеры сборной Финляндии рекомендуют вводить в тренировочный процесс уроки предметной подготовки художественной гимнастики.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На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сегодняшний день в эстетическую гимнастику вводятся давно забытые предметы, бывшие в женской гимнастике. Это вымпела, шарфы, веера и др.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7412" name="Picture 4" descr="C:\Users\Александр\Desktop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0"/>
            <a:ext cx="5688632" cy="378950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52536" y="5013176"/>
            <a:ext cx="9396536" cy="1844824"/>
          </a:xfrm>
        </p:spPr>
        <p:txBody>
          <a:bodyPr>
            <a:noAutofit/>
          </a:bodyPr>
          <a:lstStyle/>
          <a:p>
            <a:pPr algn="ctr"/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Во многих городах России этот вид спорта развивается в высших учебных заведениях. </a:t>
            </a:r>
            <a:endParaRPr lang="ru-RU" sz="25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8434" name="Picture 2" descr="C:\Users\Александр\Desktop\pic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0"/>
            <a:ext cx="7128792" cy="474887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356992"/>
            <a:ext cx="9144000" cy="3501008"/>
          </a:xfrm>
        </p:spPr>
        <p:txBody>
          <a:bodyPr>
            <a:normAutofit fontScale="92500" lnSpcReduction="10000"/>
          </a:bodyPr>
          <a:lstStyle/>
          <a:p>
            <a:r>
              <a:rPr lang="ru-RU" sz="2900" b="1" dirty="0" smtClean="0">
                <a:solidFill>
                  <a:schemeClr val="accent1">
                    <a:lumMod val="50000"/>
                  </a:schemeClr>
                </a:solidFill>
              </a:rPr>
              <a:t>Эстетической гимнастикой решаются следующие задачи: - развитие потребности к движению и пластике; выявление и развитие творческих способностей у занимающихся; -развитие физических качеств в соответствии с физиологическим особенностями организма девочек, девушек, женщин; - формирование правильной осанки; – воспитание физической культуры личности; – воспитание чувства сплоченности и командного единства.</a:t>
            </a:r>
          </a:p>
          <a:p>
            <a:endParaRPr lang="ru-RU" dirty="0"/>
          </a:p>
        </p:txBody>
      </p:sp>
      <p:pic>
        <p:nvPicPr>
          <p:cNvPr id="19458" name="Picture 2" descr="C:\Users\Александр\Desktop\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0"/>
            <a:ext cx="5940152" cy="329946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836712"/>
            <a:ext cx="5148064" cy="6021288"/>
          </a:xfrm>
        </p:spPr>
        <p:txBody>
          <a:bodyPr>
            <a:normAutofit/>
          </a:bodyPr>
          <a:lstStyle/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Не так давно у нас в России появился новый вид спорта –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черлидинг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  <a:endParaRPr lang="ru-RU" sz="25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Он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сразу полюбился широкой публике и стал активно развиваться. </a:t>
            </a:r>
            <a:endParaRPr lang="ru-RU" sz="25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Черлидеры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стали воплощением стиля, здоровья и красоты. Очаровательные команды сопровождают спортивные соревнования, состязаются между собой. К тому же, группа поддержки – частый гость всевозможных мероприятий и празднований.</a:t>
            </a:r>
            <a:endParaRPr lang="ru-RU" sz="2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51720" y="0"/>
            <a:ext cx="482453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Черлидинг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482" name="Picture 2" descr="C:\Users\Александр\Desktop\4917_msg-mi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57300"/>
            <a:ext cx="4191000" cy="56007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96552" y="0"/>
            <a:ext cx="6552728" cy="6858000"/>
          </a:xfrm>
        </p:spPr>
        <p:txBody>
          <a:bodyPr>
            <a:noAutofit/>
          </a:bodyPr>
          <a:lstStyle/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      Основная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черта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черлидинга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– многокомпонентность, обилие элементов, позаимствованных у других спортивных направлений. В нем можно увидеть движения из акробатики, гимнастики, аэробики и хореографии. </a:t>
            </a:r>
            <a:endParaRPr lang="ru-RU" sz="25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    Сложные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элементы спортивных блоков органично переплетаются с танцевальными, создавая интересные комбинации, вызывающие восхищение публики. Чтобы с легкостью исполнять невообразимые трюки и движения, нужно обладать отличной физической подготовкой. </a:t>
            </a:r>
            <a:endParaRPr lang="ru-RU" sz="25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       Поэтому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черлидеры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обычно имеют достойное спортивное или хореографическое образование.</a:t>
            </a:r>
            <a:endParaRPr lang="ru-RU" sz="2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1506" name="Picture 2" descr="C:\Users\Александр\Desktop\x_e97c227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64795" y="0"/>
            <a:ext cx="317920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645024"/>
            <a:ext cx="8933688" cy="3212976"/>
          </a:xfrm>
        </p:spPr>
        <p:txBody>
          <a:bodyPr>
            <a:noAutofit/>
          </a:bodyPr>
          <a:lstStyle/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Первая российская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черлидинговая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команда была создана в 1996 году при Детской Лиге американского футбола (ДЛАФ). Вскоре интерес у девочек к оригинальному виду спорта настолько возрос, что в январе 1998 года появилась Автономная некоммерческая организация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Досуговый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Клуб «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Ассоль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», учрежденный ДЛАФ, главной задачей которого стало развитие программы Группы поддержки спортивных команд. </a:t>
            </a:r>
            <a:endParaRPr lang="ru-RU" sz="2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2530" name="Picture 2" descr="C:\Users\Александр\Desktop\cheerleading_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-1"/>
            <a:ext cx="6624736" cy="371232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2204864"/>
            <a:ext cx="7128792" cy="465313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700" b="1" dirty="0" smtClean="0">
                <a:solidFill>
                  <a:schemeClr val="accent1">
                    <a:lumMod val="50000"/>
                  </a:schemeClr>
                </a:solidFill>
              </a:rPr>
              <a:t>Чуть позже к ней примкнули Региональные Федерации Астрахани, Волгограда, Челябинска, Магнитогорска, Московской области, Перми, Санкт-Петербурга</a:t>
            </a:r>
            <a:r>
              <a:rPr lang="ru-RU" sz="27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ru-RU" sz="27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700" b="1" dirty="0" smtClean="0">
                <a:solidFill>
                  <a:schemeClr val="accent1">
                    <a:lumMod val="50000"/>
                  </a:schemeClr>
                </a:solidFill>
              </a:rPr>
              <a:t>Популярность </a:t>
            </a:r>
            <a:r>
              <a:rPr lang="ru-RU" sz="2700" b="1" dirty="0" err="1" smtClean="0">
                <a:solidFill>
                  <a:schemeClr val="accent1">
                    <a:lumMod val="50000"/>
                  </a:schemeClr>
                </a:solidFill>
              </a:rPr>
              <a:t>черлидинга</a:t>
            </a:r>
            <a:r>
              <a:rPr lang="ru-RU" sz="2700" b="1" dirty="0" smtClean="0">
                <a:solidFill>
                  <a:schemeClr val="accent1">
                    <a:lumMod val="50000"/>
                  </a:schemeClr>
                </a:solidFill>
              </a:rPr>
              <a:t> продолжала стремительно расти, уже в 1999 году во Дворце Спорта «Динамо» состоялись первые соревнования по </a:t>
            </a:r>
            <a:r>
              <a:rPr lang="ru-RU" sz="2700" b="1" dirty="0" err="1" smtClean="0">
                <a:solidFill>
                  <a:schemeClr val="accent1">
                    <a:lumMod val="50000"/>
                  </a:schemeClr>
                </a:solidFill>
              </a:rPr>
              <a:t>черлидингу</a:t>
            </a:r>
            <a:r>
              <a:rPr lang="ru-RU" sz="2700" b="1" dirty="0" smtClean="0">
                <a:solidFill>
                  <a:schemeClr val="accent1">
                    <a:lumMod val="50000"/>
                  </a:schemeClr>
                </a:solidFill>
              </a:rPr>
              <a:t> на Кубок Федерации. </a:t>
            </a:r>
            <a:endParaRPr lang="ru-RU" sz="27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3554" name="Picture 2" descr="C:\Users\Александр\Desktop\cheerleading_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194092">
            <a:off x="-262773" y="279016"/>
            <a:ext cx="3048344" cy="2029326"/>
          </a:xfrm>
          <a:prstGeom prst="rect">
            <a:avLst/>
          </a:prstGeom>
          <a:noFill/>
        </p:spPr>
      </p:pic>
      <p:pic>
        <p:nvPicPr>
          <p:cNvPr id="23555" name="Picture 3" descr="C:\Users\Александр\Desktop\cheerleading_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28276">
            <a:off x="6175364" y="410882"/>
            <a:ext cx="3099666" cy="206349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4048" y="0"/>
            <a:ext cx="4139952" cy="6858000"/>
          </a:xfrm>
        </p:spPr>
        <p:txBody>
          <a:bodyPr>
            <a:normAutofit fontScale="92500" lnSpcReduction="20000"/>
          </a:bodyPr>
          <a:lstStyle/>
          <a:p>
            <a:r>
              <a:rPr lang="ru-RU" sz="2900" b="1" dirty="0" smtClean="0">
                <a:solidFill>
                  <a:schemeClr val="accent1">
                    <a:lumMod val="50000"/>
                  </a:schemeClr>
                </a:solidFill>
              </a:rPr>
              <a:t>Впоследствии эти соревнования стали проводиться ежегодно по определенной программе. </a:t>
            </a:r>
            <a:endParaRPr lang="ru-RU" sz="29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900" b="1" dirty="0" smtClean="0">
                <a:solidFill>
                  <a:schemeClr val="accent1">
                    <a:lumMod val="50000"/>
                  </a:schemeClr>
                </a:solidFill>
              </a:rPr>
              <a:t>12 </a:t>
            </a:r>
            <a:r>
              <a:rPr lang="ru-RU" sz="2900" b="1" dirty="0" smtClean="0">
                <a:solidFill>
                  <a:schemeClr val="accent1">
                    <a:lumMod val="50000"/>
                  </a:schemeClr>
                </a:solidFill>
              </a:rPr>
              <a:t>февраля 2007 года </a:t>
            </a:r>
            <a:r>
              <a:rPr lang="ru-RU" sz="2900" b="1" dirty="0" err="1" smtClean="0">
                <a:solidFill>
                  <a:schemeClr val="accent1">
                    <a:lumMod val="50000"/>
                  </a:schemeClr>
                </a:solidFill>
              </a:rPr>
              <a:t>черлидинг</a:t>
            </a:r>
            <a:r>
              <a:rPr lang="ru-RU" sz="2900" b="1" dirty="0" smtClean="0">
                <a:solidFill>
                  <a:schemeClr val="accent1">
                    <a:lumMod val="50000"/>
                  </a:schemeClr>
                </a:solidFill>
              </a:rPr>
              <a:t> в России был официально признан видом спорта. </a:t>
            </a:r>
            <a:endParaRPr lang="ru-RU" sz="29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900" b="1" dirty="0" smtClean="0">
                <a:solidFill>
                  <a:schemeClr val="accent1">
                    <a:lumMod val="50000"/>
                  </a:schemeClr>
                </a:solidFill>
              </a:rPr>
              <a:t>23 </a:t>
            </a:r>
            <a:r>
              <a:rPr lang="ru-RU" sz="2900" b="1" dirty="0" smtClean="0">
                <a:solidFill>
                  <a:schemeClr val="accent1">
                    <a:lumMod val="50000"/>
                  </a:schemeClr>
                </a:solidFill>
              </a:rPr>
              <a:t>Ноября 2008 года во Дворце Спорта «Динамо» г. Москва (Россия) прошел </a:t>
            </a:r>
            <a:r>
              <a:rPr lang="ru-RU" sz="2900" b="1" dirty="0" err="1" smtClean="0">
                <a:solidFill>
                  <a:schemeClr val="accent1">
                    <a:lumMod val="50000"/>
                  </a:schemeClr>
                </a:solidFill>
              </a:rPr>
              <a:t>I-й</a:t>
            </a:r>
            <a:r>
              <a:rPr lang="ru-RU" sz="2900" b="1" dirty="0" smtClean="0">
                <a:solidFill>
                  <a:schemeClr val="accent1">
                    <a:lumMod val="50000"/>
                  </a:schemeClr>
                </a:solidFill>
              </a:rPr>
              <a:t> Этап Кубка Мира по </a:t>
            </a:r>
            <a:r>
              <a:rPr lang="ru-RU" sz="2900" b="1" dirty="0" err="1" smtClean="0">
                <a:solidFill>
                  <a:schemeClr val="accent1">
                    <a:lumMod val="50000"/>
                  </a:schemeClr>
                </a:solidFill>
              </a:rPr>
              <a:t>черлидингу</a:t>
            </a:r>
            <a:r>
              <a:rPr lang="ru-RU" sz="2900" b="1" dirty="0" smtClean="0">
                <a:solidFill>
                  <a:schemeClr val="accent1">
                    <a:lumMod val="50000"/>
                  </a:schemeClr>
                </a:solidFill>
              </a:rPr>
              <a:t> (IFC </a:t>
            </a:r>
            <a:r>
              <a:rPr lang="ru-RU" sz="2900" b="1" dirty="0" err="1" smtClean="0">
                <a:solidFill>
                  <a:schemeClr val="accent1">
                    <a:lumMod val="50000"/>
                  </a:schemeClr>
                </a:solidFill>
              </a:rPr>
              <a:t>World</a:t>
            </a:r>
            <a:r>
              <a:rPr lang="ru-RU" sz="29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900" b="1" dirty="0" err="1" smtClean="0">
                <a:solidFill>
                  <a:schemeClr val="accent1">
                    <a:lumMod val="50000"/>
                  </a:schemeClr>
                </a:solidFill>
              </a:rPr>
              <a:t>Cup</a:t>
            </a:r>
            <a:r>
              <a:rPr lang="ru-RU" sz="2900" b="1" dirty="0" smtClean="0">
                <a:solidFill>
                  <a:schemeClr val="accent1">
                    <a:lumMod val="50000"/>
                  </a:schemeClr>
                </a:solidFill>
              </a:rPr>
              <a:t> 2008) в котором среди других стран Россия заняла 5 призовых мест. </a:t>
            </a:r>
          </a:p>
          <a:p>
            <a:endParaRPr lang="ru-RU" dirty="0"/>
          </a:p>
        </p:txBody>
      </p:sp>
      <p:pic>
        <p:nvPicPr>
          <p:cNvPr id="24578" name="Picture 2" descr="C:\Users\Александр\Desktop\9daa6d76605d167e941caa2d9a9a2a0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80000" cy="4203700"/>
          </a:xfrm>
          <a:prstGeom prst="rect">
            <a:avLst/>
          </a:prstGeom>
          <a:noFill/>
        </p:spPr>
      </p:pic>
      <p:pic>
        <p:nvPicPr>
          <p:cNvPr id="24580" name="Picture 4" descr="C:\Users\Александр\Desktop\cheerleading_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65104"/>
            <a:ext cx="5334000" cy="22479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3573016"/>
            <a:ext cx="5760640" cy="3284984"/>
          </a:xfrm>
        </p:spPr>
        <p:txBody>
          <a:bodyPr>
            <a:normAutofit/>
          </a:bodyPr>
          <a:lstStyle/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Новый вид спорта назвали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Stand-Up-Paddling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– буквально «гребля стоя», сокращенно – SUP. За менее чем десятилетие SUP покорил практически весь земной шар и сейчас развивается с большей динамикой чем какой-либо другой вид спорта во всем мире.</a:t>
            </a:r>
            <a:endParaRPr lang="ru-RU" sz="2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94381" y="0"/>
            <a:ext cx="675524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Stand –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</a:t>
            </a:r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p- Padding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5602" name="Picture 2" descr="C:\Users\Александр\Desktop\surf-rescu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206287">
            <a:off x="0" y="908720"/>
            <a:ext cx="3688080" cy="2590800"/>
          </a:xfrm>
          <a:prstGeom prst="rect">
            <a:avLst/>
          </a:prstGeom>
          <a:noFill/>
        </p:spPr>
      </p:pic>
      <p:pic>
        <p:nvPicPr>
          <p:cNvPr id="25604" name="Picture 4" descr="C:\Users\Александр\Desktop\stand-up-puddle-surfing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43648">
            <a:off x="5970151" y="1072139"/>
            <a:ext cx="3425952" cy="265176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84349" y="0"/>
            <a:ext cx="817531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История возникновения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0" y="3212976"/>
            <a:ext cx="9144000" cy="3645024"/>
          </a:xfrm>
        </p:spPr>
        <p:txBody>
          <a:bodyPr>
            <a:noAutofit/>
          </a:bodyPr>
          <a:lstStyle/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На гавайском SUP называется "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Ku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Hoe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He'e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Nalu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", что дословно переводится как "стоять, грести веслом,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серфить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на доске, волна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".</a:t>
            </a:r>
            <a:endParaRPr lang="ru-RU" sz="25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Кто именно придумал использовать весло в паре с доской для серфинга точно не известно, но зато точно известно, что SUP (американцы произносят как «САП») берет свое начало (или уходит своими неглубокими корнями) в Гавайские острова, которые известны своими гигантскими волнами и считаются настоящей Меккой всех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</a:rPr>
              <a:t>серфингистов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  <a:endParaRPr lang="ru-RU" sz="2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6626" name="Picture 2" descr="C:\Users\Александр\Desktop\sup usa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6007" y="836712"/>
            <a:ext cx="3747993" cy="2479080"/>
          </a:xfrm>
          <a:prstGeom prst="rect">
            <a:avLst/>
          </a:prstGeom>
          <a:noFill/>
        </p:spPr>
      </p:pic>
      <p:pic>
        <p:nvPicPr>
          <p:cNvPr id="26627" name="Picture 3" descr="C:\Users\Александр\Desktop\z1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908720"/>
            <a:ext cx="3312368" cy="234971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0"/>
            <a:ext cx="4572000" cy="685800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 Первые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серферы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, которые начали использовать весло на доске появились в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Waikiki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примерно в 1950-х годах, когда круизные лайнеры привозили тысячи американцев на Гавайские острова. Конечно же туристы хотели испытать себя в новом виде спорта – серфинге, или хотя бы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посерфить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на каноэ под присмотром местных гидов с пляжа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Waikiki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   Конечно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же не было никакого резона рисковать жизнью и становиться на доску если у тебя не было доказательства в виде фото, как ты катаешься на большой гавайской волне.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7650" name="Picture 2" descr="C:\Users\Александр\Desktop\stand-up-paddle-board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3286125"/>
            <a:ext cx="4724400" cy="3571875"/>
          </a:xfrm>
          <a:prstGeom prst="rect">
            <a:avLst/>
          </a:prstGeom>
          <a:noFill/>
        </p:spPr>
      </p:pic>
      <p:pic>
        <p:nvPicPr>
          <p:cNvPr id="27651" name="Picture 3" descr="C:\Users\Александр\Desktop\jzclassicglide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0"/>
            <a:ext cx="4275689" cy="287082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0528" y="3861048"/>
            <a:ext cx="9114216" cy="2996952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Настоящий ренессанс SUP можно отнести к периоду длинного летнего штиля в 2000-м году, когда довольно длительное время не было волн и именитые гавайские звезды серфинга снова начали использовать весла чтобы поддерживать себя в нормальной физической форме.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Поначалу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весла использовались на больших двухместных досках, и уже вскоре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серферы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поняли насколько интересным может быть такое применение весла в паре с доской.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8674" name="Picture 2" descr="C:\Users\Александр\Desktop\paddle_board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0"/>
            <a:ext cx="5616624" cy="366779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0"/>
            <a:ext cx="4788024" cy="6858000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В 2004-м известный гавайский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серфер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и спасатель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Brian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Keaulana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(ниже на фото) представил SUP как вид спорта на знаменитом серфинг-шоу своего отца -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Buffalo’s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Big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Board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Classic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на острове (и одноименном курорте)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Makaha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. Поскольку шоу было очень популярное – его транслировали многие телеканалы, и «SUP увидел весь мир».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С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этого момента SUP начал набирать молниеносную популярность.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9698" name="Picture 2" descr="C:\Users\Александр\Desktop\imag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321726">
            <a:off x="105232" y="319058"/>
            <a:ext cx="3182853" cy="2568065"/>
          </a:xfrm>
          <a:prstGeom prst="rect">
            <a:avLst/>
          </a:prstGeom>
          <a:noFill/>
        </p:spPr>
      </p:pic>
      <p:pic>
        <p:nvPicPr>
          <p:cNvPr id="29699" name="Picture 3" descr="C:\Users\Александр\Desktop\6341388074802192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54310">
            <a:off x="905280" y="3058464"/>
            <a:ext cx="3582254" cy="2022432"/>
          </a:xfrm>
          <a:prstGeom prst="rect">
            <a:avLst/>
          </a:prstGeom>
          <a:noFill/>
        </p:spPr>
      </p:pic>
      <p:pic>
        <p:nvPicPr>
          <p:cNvPr id="29700" name="Picture 4" descr="C:\Users\Александр\Desktop\sup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15431">
            <a:off x="-109651" y="5028200"/>
            <a:ext cx="2895600" cy="193548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15816" y="836712"/>
            <a:ext cx="6228184" cy="5832648"/>
          </a:xfrm>
        </p:spPr>
        <p:txBody>
          <a:bodyPr>
            <a:normAutofit lnSpcReduction="10000"/>
          </a:bodyPr>
          <a:lstStyle/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   Западные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врачи и тренеры с фитнеса единогласно утверждают что SUP очень полезен и наперегонки пытаются применять его в своих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оздоровительном "Катание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на досках SUP охватывает как поверхностные так и глубокие 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действия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мышц. </a:t>
            </a:r>
            <a:endParaRPr lang="ru-RU" sz="25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При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такого рода физических нагрузках вы используете все тело для достижения нужного баланса и поддержки. </a:t>
            </a:r>
            <a:endParaRPr lang="ru-RU" sz="25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500" b="1" smtClean="0">
                <a:solidFill>
                  <a:schemeClr val="accent1">
                    <a:lumMod val="50000"/>
                  </a:schemeClr>
                </a:solidFill>
              </a:rPr>
              <a:t>        Это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отличный спорт для тех, кому нужны некоторые реабилитационные упражнения в такой уникальной и спокойной обстановке как на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водных </a:t>
            </a: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</a:rPr>
              <a:t>практиках.</a:t>
            </a:r>
            <a:endParaRPr lang="ru-RU" sz="2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18585" y="0"/>
            <a:ext cx="670683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Польза для здоровья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0723" name="Picture 3" descr="C:\Users\Александр\Desktop\8595535-teenage-girl-on-a-stand-up-paddle-boa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3240360" cy="515719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182</TotalTime>
  <Words>2136</Words>
  <Application>Microsoft Office PowerPoint</Application>
  <PresentationFormat>Экран (4:3)</PresentationFormat>
  <Paragraphs>89</Paragraphs>
  <Slides>35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Anastaysha</dc:creator>
  <cp:lastModifiedBy>Anastaysha</cp:lastModifiedBy>
  <cp:revision>19</cp:revision>
  <dcterms:created xsi:type="dcterms:W3CDTF">2012-04-27T11:28:04Z</dcterms:created>
  <dcterms:modified xsi:type="dcterms:W3CDTF">2012-04-28T01:35:54Z</dcterms:modified>
</cp:coreProperties>
</file>