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3"/>
    <p:sldId id="257" r:id="rId4"/>
    <p:sldId id="260" r:id="rId5"/>
    <p:sldId id="258" r:id="rId6"/>
    <p:sldId id="265" r:id="rId7"/>
    <p:sldId id="263" r:id="rId8"/>
    <p:sldId id="266" r:id="rId9"/>
    <p:sldId id="268" r:id="rId10"/>
    <p:sldId id="270" r:id="rId11"/>
    <p:sldId id="272" r:id="rId12"/>
    <p:sldId id="271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59" r:id="rId29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60000"/>
    <a:srgbClr val="CF3A34"/>
    <a:srgbClr val="B2B2B2"/>
    <a:srgbClr val="202020"/>
    <a:srgbClr val="323232"/>
    <a:srgbClr val="CC3300"/>
    <a:srgbClr val="CC0000"/>
    <a:srgbClr val="FF3300"/>
    <a:srgbClr val="990000"/>
    <a:srgbClr val="FF8D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510" y="10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handoutMaster" Target="handoutMasters/handoutMaster1.xml"/><Relationship Id="rId30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C4527FD-C22F-4528-B2BB-24ACAEFD76BE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C4527FD-C22F-4528-B2BB-24ACAEFD76BE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57000">
              <a:schemeClr val="accent1">
                <a:lumMod val="5000"/>
                <a:lumOff val="95000"/>
              </a:schemeClr>
            </a:gs>
            <a:gs pos="58000">
              <a:schemeClr val="accent1">
                <a:lumMod val="45000"/>
                <a:lumOff val="55000"/>
              </a:schemeClr>
            </a:gs>
            <a:gs pos="75000">
              <a:srgbClr val="FF0000">
                <a:alpha val="12000"/>
              </a:srgbClr>
            </a:gs>
            <a:gs pos="96000">
              <a:schemeClr val="accent2">
                <a:lumMod val="7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026" name="Заголовок 1025"/>
          <p:cNvSpPr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t>Click to edit Master title style</a:t>
            </a:r>
          </a:p>
        </p:txBody>
      </p:sp>
      <p:sp>
        <p:nvSpPr>
          <p:cNvPr id="1027" name="Замещающий текст 1026"/>
          <p:cNvSpPr/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028" name="Замещающая дата 1027"/>
          <p:cNvSpPr/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fld id="{760FBDFE-C587-4B4C-A407-44438C67B59E}" type="datetimeFigureOut">
              <a:rPr lang="en-US" smtClean="0"/>
            </a:fld>
            <a:endParaRPr lang="en-US" dirty="0"/>
          </a:p>
        </p:txBody>
      </p:sp>
      <p:sp>
        <p:nvSpPr>
          <p:cNvPr id="1029" name="Замещающий нижний колонтитул 1028"/>
          <p:cNvSpPr/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Замещающий номер слайда 1029"/>
          <p:cNvSpPr/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jpeg"/><Relationship Id="rId2" Type="http://schemas.openxmlformats.org/officeDocument/2006/relationships/image" Target="file:///C:\Users\&#1054;&#1082;&#1089;&#1072;&#1085;&#1072;\AppData\Local\Temp\wps\INetCache\e30223e0ae78c99f1cfd0816307cf3f9" TargetMode="Externa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file:///C:\Users\&#1054;&#1082;&#1089;&#1072;&#1085;&#1072;\AppData\Local\Temp\wps\INetCache\e30223e0ae78c99f1cfd0816307cf3f9" TargetMode="Externa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jpeg"/><Relationship Id="rId2" Type="http://schemas.openxmlformats.org/officeDocument/2006/relationships/image" Target="file:///C:\Users\&#1054;&#1082;&#1089;&#1072;&#1085;&#1072;\AppData\Local\Temp\wps\INetCache\e30223e0ae78c99f1cfd0816307cf3f9" TargetMode="External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file:///C:\Users\&#1054;&#1082;&#1089;&#1072;&#1085;&#1072;\AppData\Local\Temp\wps\INetCache\e30223e0ae78c99f1cfd0816307cf3f9" TargetMode="External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1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2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57000">
              <a:schemeClr val="accent1">
                <a:lumMod val="5000"/>
                <a:lumOff val="95000"/>
              </a:schemeClr>
            </a:gs>
            <a:gs pos="58000">
              <a:schemeClr val="bg1"/>
            </a:gs>
            <a:gs pos="75000">
              <a:srgbClr val="FF0000">
                <a:alpha val="12000"/>
              </a:srgbClr>
            </a:gs>
            <a:gs pos="66000">
              <a:srgbClr val="FF8080">
                <a:alpha val="53000"/>
                <a:lumMod val="44000"/>
                <a:lumOff val="56000"/>
              </a:srgbClr>
            </a:gs>
            <a:gs pos="96000">
              <a:srgbClr val="CF3A3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66435" y="1250950"/>
            <a:ext cx="6038850" cy="5514975"/>
          </a:xfrm>
        </p:spPr>
        <p:txBody>
          <a:bodyPr/>
          <a:p>
            <a:r>
              <a:rPr lang="ru-RU" altLang="en-US" sz="2400" b="1">
                <a:solidFill>
                  <a:srgbClr val="B60000"/>
                </a:solidFill>
                <a:latin typeface="Times New Roman" panose="02020603050405020304" charset="0"/>
                <a:cs typeface="Times New Roman" panose="02020603050405020304" charset="0"/>
              </a:rPr>
              <a:t>Презентация</a:t>
            </a:r>
            <a:endParaRPr lang="ru-RU" altLang="en-US" sz="2400" b="1">
              <a:solidFill>
                <a:srgbClr val="B6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ru-RU" altLang="en-US" sz="10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ru-RU" altLang="en-US" sz="24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ПМ.02 Организация процесса приготовления и приготовление сложной холодной кулинарной продукции</a:t>
            </a:r>
            <a:endParaRPr lang="ru-RU" altLang="en-US" sz="24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ru-RU" altLang="en-US" sz="14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ru-RU" altLang="en-US" sz="24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УП.02 </a:t>
            </a:r>
            <a:endParaRPr lang="ru-RU" altLang="en-US" sz="24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ru-RU" altLang="en-US" sz="2800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Приготовление блюда </a:t>
            </a:r>
            <a:endParaRPr lang="ru-RU" altLang="en-US" sz="28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ru-RU" altLang="en-US" sz="2800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«Сельдь под шубой»</a:t>
            </a:r>
            <a:endParaRPr lang="ru-RU" altLang="en-US" sz="28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ru-RU" altLang="en-US" sz="16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lang="ru-RU" altLang="en-US" sz="20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Подготовила: мастер п/о</a:t>
            </a:r>
            <a:endParaRPr lang="ru-RU" altLang="en-US" sz="20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lang="ru-RU" altLang="en-US" sz="20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Филиппова О.В.</a:t>
            </a:r>
            <a:endParaRPr lang="ru-RU" altLang="en-US" sz="20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endParaRPr lang="ru-RU" altLang="en-US" sz="20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lang="ru-RU" altLang="en-US" sz="2000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сентябрь 2020г.</a:t>
            </a:r>
            <a:endParaRPr lang="ru-RU" altLang="en-US" sz="20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r"/>
            <a:endParaRPr lang="ru-RU" altLang="en-US" sz="20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r"/>
            <a:endParaRPr lang="ru-RU" altLang="en-US" sz="24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ru-RU" altLang="en-US" sz="24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00" name="Текстовое поле 99"/>
          <p:cNvSpPr txBox="1"/>
          <p:nvPr/>
        </p:nvSpPr>
        <p:spPr>
          <a:xfrm>
            <a:off x="322580" y="340360"/>
            <a:ext cx="11482705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ctr"/>
            <a:r>
              <a:rPr lang="en-US" b="1">
                <a:latin typeface="Times New Roman" panose="02020603050405020304" charset="0"/>
                <a:ea typeface="SimSun" panose="02010600030101010101" pitchFamily="2" charset="-122"/>
              </a:rPr>
              <a:t>Смоленское областное государственное бюджетное профессиональное образовательное учреждение«Сафоновский индустриально - технологический техникум»</a:t>
            </a:r>
            <a:endParaRPr lang="ru-RU" altLang="en-US"/>
          </a:p>
        </p:txBody>
      </p:sp>
      <p:pic>
        <p:nvPicPr>
          <p:cNvPr id="4" name="Изображение 3"/>
          <p:cNvPicPr/>
          <p:nvPr/>
        </p:nvPicPr>
        <p:blipFill>
          <a:blip r:embed="rId1"/>
          <a:stretch>
            <a:fillRect/>
          </a:stretch>
        </p:blipFill>
        <p:spPr>
          <a:xfrm>
            <a:off x="789305" y="1250950"/>
            <a:ext cx="4850130" cy="3502025"/>
          </a:xfrm>
          <a:prstGeom prst="rect">
            <a:avLst/>
          </a:prstGeom>
          <a:noFill/>
          <a:ln w="9525">
            <a:solidFill>
              <a:srgbClr val="FF0000"/>
            </a:solidFill>
          </a:ln>
          <a:effectLst>
            <a:reflection blurRad="6350" stA="50000" endA="300" endPos="90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57000">
              <a:schemeClr val="accent1">
                <a:lumMod val="5000"/>
                <a:lumOff val="95000"/>
              </a:schemeClr>
            </a:gs>
            <a:gs pos="58000">
              <a:schemeClr val="bg1"/>
            </a:gs>
            <a:gs pos="75000">
              <a:srgbClr val="FF0000">
                <a:alpha val="12000"/>
              </a:srgbClr>
            </a:gs>
            <a:gs pos="66000">
              <a:srgbClr val="FF8080">
                <a:alpha val="53000"/>
                <a:lumMod val="44000"/>
                <a:lumOff val="56000"/>
              </a:srgbClr>
            </a:gs>
            <a:gs pos="96000">
              <a:srgbClr val="CF3A3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7695" y="442595"/>
            <a:ext cx="11197590" cy="2706370"/>
          </a:xfrm>
        </p:spPr>
        <p:txBody>
          <a:bodyPr/>
          <a:p>
            <a:r>
              <a:rPr lang="ru-RU" altLang="en-US" sz="2800" b="1">
                <a:solidFill>
                  <a:srgbClr val="B60000"/>
                </a:solidFill>
                <a:latin typeface="Times New Roman" panose="02020603050405020304" charset="0"/>
                <a:cs typeface="Times New Roman" panose="02020603050405020304" charset="0"/>
              </a:rPr>
              <a:t>Содержание</a:t>
            </a:r>
            <a:endParaRPr lang="ru-RU" altLang="en-US" sz="10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ru-RU" altLang="en-US" sz="24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1. Краткая история появления блюда «Сельдь под шубой»</a:t>
            </a:r>
            <a:endParaRPr lang="ru-RU" altLang="en-US" sz="24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ru-RU" altLang="en-US" sz="24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2. Рецептура. ТТК на блюдо «Сельдь под шубой»</a:t>
            </a:r>
            <a:endParaRPr lang="ru-RU" altLang="en-US" sz="24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ru-RU" altLang="en-US" sz="24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3. Рецептура на соус-майонез</a:t>
            </a:r>
            <a:endParaRPr lang="ru-RU" altLang="en-US" sz="24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ru-RU" altLang="en-US" sz="24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4. Варианты подачи и оформления блюда «Сельдь под шубой»</a:t>
            </a:r>
            <a:endParaRPr lang="ru-RU" altLang="en-US" sz="24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ru-RU" altLang="en-US" sz="24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5. Использованные источники</a:t>
            </a:r>
            <a:endParaRPr lang="ru-RU" altLang="en-US" sz="24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ru-RU" altLang="en-US" sz="24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r"/>
            <a:endParaRPr lang="ru-RU" altLang="en-US" sz="20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r"/>
            <a:endParaRPr lang="ru-RU" altLang="en-US" sz="24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ru-RU" altLang="en-US" sz="24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" name="Изображение 1"/>
          <p:cNvPicPr/>
          <p:nvPr/>
        </p:nvPicPr>
        <p:blipFill>
          <a:blip r:embed="rId1"/>
          <a:srcRect t="14262" b="10840"/>
          <a:stretch>
            <a:fillRect/>
          </a:stretch>
        </p:blipFill>
        <p:spPr>
          <a:xfrm>
            <a:off x="3295650" y="3063240"/>
            <a:ext cx="5601335" cy="32626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57000">
              <a:schemeClr val="accent1">
                <a:lumMod val="5000"/>
                <a:lumOff val="95000"/>
              </a:schemeClr>
            </a:gs>
            <a:gs pos="58000">
              <a:schemeClr val="bg1"/>
            </a:gs>
            <a:gs pos="75000">
              <a:srgbClr val="FF0000">
                <a:alpha val="12000"/>
              </a:srgbClr>
            </a:gs>
            <a:gs pos="66000">
              <a:srgbClr val="FF8080">
                <a:alpha val="53000"/>
                <a:lumMod val="44000"/>
                <a:lumOff val="56000"/>
              </a:srgbClr>
            </a:gs>
            <a:gs pos="96000">
              <a:srgbClr val="CF3A3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7210" y="1250950"/>
            <a:ext cx="6986905" cy="5324475"/>
          </a:xfrm>
        </p:spPr>
        <p:txBody>
          <a:bodyPr/>
          <a:p>
            <a:r>
              <a:rPr lang="ru-RU" altLang="en-US" sz="2400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Первые европейские аналоги самого советского салата</a:t>
            </a:r>
            <a:endParaRPr lang="ru-RU" altLang="en-US" sz="24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ru-RU" altLang="en-US" sz="24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Кушанье, в состав которого входили ингредиенты, характерные для современной «сельди под шубой», было известно как «селёдочный салат» уже в XIX веке в кулинарных книгах Скандинавии и Северной Германии.</a:t>
            </a:r>
            <a:endParaRPr lang="ru-RU" altLang="en-US" sz="24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ru-RU" altLang="en-US" sz="24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 поваренном сборнике, изданном в Англии в 1845 году, хранится рецепт шведской вариации «селёдочного салата». В нем норвежскую сельдь выкладывали на тарелку и покрывали слоями из свеклы, картофеля, соленых огурцов, а затем усыпали мелко нарубленными яйцами.</a:t>
            </a:r>
            <a:endParaRPr lang="ru-RU" altLang="en-US" sz="24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ru-RU" altLang="en-US" sz="24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r"/>
            <a:endParaRPr lang="ru-RU" altLang="en-US" sz="20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r"/>
            <a:endParaRPr lang="ru-RU" altLang="en-US" sz="24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ru-RU" altLang="en-US" sz="24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00" name="Текстовое поле 99"/>
          <p:cNvSpPr txBox="1"/>
          <p:nvPr/>
        </p:nvSpPr>
        <p:spPr>
          <a:xfrm>
            <a:off x="322580" y="340360"/>
            <a:ext cx="11482705" cy="81470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</a:ln>
        </p:spPr>
        <p:txBody>
          <a:bodyPr wrap="square">
            <a:spAutoFit/>
          </a:bodyPr>
          <a:p>
            <a:pPr indent="0" algn="ctr"/>
            <a:endParaRPr lang="ru-RU" altLang="en-US" sz="9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r>
              <a:rPr lang="ru-RU" altLang="en-US" sz="2800" b="1">
                <a:latin typeface="Times New Roman" panose="02020603050405020304" charset="0"/>
                <a:cs typeface="Times New Roman" panose="02020603050405020304" charset="0"/>
              </a:rPr>
              <a:t>Краткая история появления блюда «Сельдь под шубой»</a:t>
            </a:r>
            <a:endParaRPr lang="ru-RU" altLang="en-US" sz="28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endParaRPr lang="ru-RU" altLang="en-US" sz="10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01" name="Изображение 100"/>
          <p:cNvPicPr/>
          <p:nvPr/>
        </p:nvPicPr>
        <p:blipFill>
          <a:blip r:embed="rId1" r:link="rId2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Изображение 1" descr="IMG_23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3350" y="1565275"/>
            <a:ext cx="3976370" cy="2647950"/>
          </a:xfrm>
          <a:prstGeom prst="rect">
            <a:avLst/>
          </a:prstGeom>
          <a:ln>
            <a:solidFill>
              <a:srgbClr val="FF0000"/>
            </a:solidFill>
          </a:ln>
          <a:effectLst>
            <a:reflection blurRad="6350" stA="50000" endA="300" endPos="90000" dir="5400000" sy="-100000" algn="bl" rotWithShape="0"/>
          </a:effectLst>
        </p:spPr>
      </p:pic>
      <p:sp>
        <p:nvSpPr>
          <p:cNvPr id="4" name="Текстовое поле 3"/>
          <p:cNvSpPr txBox="1"/>
          <p:nvPr/>
        </p:nvSpPr>
        <p:spPr>
          <a:xfrm>
            <a:off x="8588375" y="4919345"/>
            <a:ext cx="2540000" cy="9220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 anchor="t">
            <a:spAutoFit/>
          </a:bodyPr>
          <a:p>
            <a:pPr algn="ctr"/>
            <a:r>
              <a:rPr lang="ru-RU" altLang="en-US" b="1">
                <a:latin typeface="Times New Roman" panose="02020603050405020304" charset="0"/>
                <a:cs typeface="Times New Roman" panose="02020603050405020304" charset="0"/>
              </a:rPr>
              <a:t>Шведский селёдочный салат (Sillsallad)</a:t>
            </a:r>
            <a:endParaRPr lang="ru-RU" altLang="en-US" b="1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57000">
              <a:schemeClr val="accent1">
                <a:lumMod val="5000"/>
                <a:lumOff val="95000"/>
              </a:schemeClr>
            </a:gs>
            <a:gs pos="58000">
              <a:schemeClr val="bg1"/>
            </a:gs>
            <a:gs pos="75000">
              <a:srgbClr val="FF0000">
                <a:alpha val="12000"/>
              </a:srgbClr>
            </a:gs>
            <a:gs pos="66000">
              <a:srgbClr val="FF8080">
                <a:alpha val="53000"/>
                <a:lumMod val="44000"/>
                <a:lumOff val="56000"/>
              </a:srgbClr>
            </a:gs>
            <a:gs pos="96000">
              <a:srgbClr val="CF3A3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1945" y="1250950"/>
            <a:ext cx="11483340" cy="1304925"/>
          </a:xfrm>
        </p:spPr>
        <p:txBody>
          <a:bodyPr/>
          <a:p>
            <a:r>
              <a:rPr lang="ru-RU" altLang="en-US" sz="24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В Российской империи в конце XIX века также к столу подавался салат под названием «рыбный винегрет», включающий в себя голландскую сельдь, свеклу и картофель.</a:t>
            </a:r>
            <a:endParaRPr lang="ru-RU" altLang="en-US" sz="24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ru-RU" altLang="en-US" sz="24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ru-RU" altLang="en-US" sz="24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r"/>
            <a:endParaRPr lang="ru-RU" altLang="en-US" sz="20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r"/>
            <a:endParaRPr lang="ru-RU" altLang="en-US" sz="24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ru-RU" altLang="en-US" sz="24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00" name="Текстовое поле 99"/>
          <p:cNvSpPr txBox="1"/>
          <p:nvPr/>
        </p:nvSpPr>
        <p:spPr>
          <a:xfrm>
            <a:off x="322580" y="340360"/>
            <a:ext cx="11482705" cy="81470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</a:ln>
        </p:spPr>
        <p:txBody>
          <a:bodyPr wrap="square">
            <a:spAutoFit/>
          </a:bodyPr>
          <a:p>
            <a:pPr indent="0" algn="ctr"/>
            <a:endParaRPr lang="ru-RU" altLang="en-US" sz="9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r>
              <a:rPr lang="ru-RU" altLang="en-US" sz="2800" b="1">
                <a:latin typeface="Times New Roman" panose="02020603050405020304" charset="0"/>
                <a:cs typeface="Times New Roman" panose="02020603050405020304" charset="0"/>
              </a:rPr>
              <a:t>Краткая история появления блюда «Сельдь под шубой»</a:t>
            </a:r>
            <a:endParaRPr lang="ru-RU" altLang="en-US" sz="28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endParaRPr lang="ru-RU" altLang="en-US" sz="10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4" name="Изображение 3"/>
          <p:cNvPicPr/>
          <p:nvPr/>
        </p:nvPicPr>
        <p:blipFill>
          <a:blip r:embed="rId1"/>
          <a:stretch>
            <a:fillRect/>
          </a:stretch>
        </p:blipFill>
        <p:spPr>
          <a:xfrm>
            <a:off x="501650" y="2555875"/>
            <a:ext cx="5615305" cy="4013835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</p:pic>
      <p:pic>
        <p:nvPicPr>
          <p:cNvPr id="101" name="Изображение 100"/>
          <p:cNvPicPr/>
          <p:nvPr/>
        </p:nvPicPr>
        <p:blipFill>
          <a:blip r:embed="rId2"/>
          <a:srcRect l="17313" t="6447" r="10527" b="8316"/>
          <a:stretch>
            <a:fillRect/>
          </a:stretch>
        </p:blipFill>
        <p:spPr>
          <a:xfrm>
            <a:off x="6550660" y="2555875"/>
            <a:ext cx="5082540" cy="4014470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57000">
              <a:schemeClr val="accent1">
                <a:lumMod val="5000"/>
                <a:lumOff val="95000"/>
              </a:schemeClr>
            </a:gs>
            <a:gs pos="58000">
              <a:schemeClr val="bg1"/>
            </a:gs>
            <a:gs pos="75000">
              <a:srgbClr val="FF0000">
                <a:alpha val="12000"/>
              </a:srgbClr>
            </a:gs>
            <a:gs pos="66000">
              <a:srgbClr val="FF8080">
                <a:alpha val="53000"/>
                <a:lumMod val="44000"/>
                <a:lumOff val="56000"/>
              </a:srgbClr>
            </a:gs>
            <a:gs pos="96000">
              <a:srgbClr val="CF3A3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2580" y="1250950"/>
            <a:ext cx="11482070" cy="5324475"/>
          </a:xfrm>
        </p:spPr>
        <p:txBody>
          <a:bodyPr/>
          <a:p>
            <a:r>
              <a:rPr lang="ru-RU" altLang="en-US" sz="2400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Легенда про Ш.У.Б.У</a:t>
            </a:r>
            <a:endParaRPr lang="ru-RU" altLang="en-US" sz="24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ru-RU" altLang="en-US" sz="24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Легенда гласит, что салат изобрел купец Анастас Богомилов, владевший сетью трактиров в начале XX века. </a:t>
            </a:r>
            <a:endParaRPr lang="ru-RU" altLang="en-US" sz="24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ru-RU" altLang="en-US" sz="24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«Сельдь под шубой» он придумал вместе с поваром Аристархом Прокопцевым в 1918 году, дабы избавить свои заведения от буйных нетрезвых посетителей.</a:t>
            </a:r>
            <a:endParaRPr lang="ru-RU" altLang="en-US" sz="24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r"/>
            <a:endParaRPr lang="ru-RU" altLang="en-US" sz="20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r"/>
            <a:endParaRPr lang="ru-RU" altLang="en-US" sz="24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ru-RU" altLang="en-US" sz="24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00" name="Текстовое поле 99"/>
          <p:cNvSpPr txBox="1"/>
          <p:nvPr/>
        </p:nvSpPr>
        <p:spPr>
          <a:xfrm>
            <a:off x="322580" y="340360"/>
            <a:ext cx="11482705" cy="81470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</a:ln>
        </p:spPr>
        <p:txBody>
          <a:bodyPr wrap="square">
            <a:spAutoFit/>
          </a:bodyPr>
          <a:p>
            <a:pPr indent="0" algn="ctr"/>
            <a:endParaRPr lang="ru-RU" altLang="en-US" sz="9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r>
              <a:rPr lang="ru-RU" altLang="en-US" sz="2800" b="1">
                <a:latin typeface="Times New Roman" panose="02020603050405020304" charset="0"/>
                <a:cs typeface="Times New Roman" panose="02020603050405020304" charset="0"/>
              </a:rPr>
              <a:t>Краткая история появления блюда «Сельдь под шубой»</a:t>
            </a:r>
            <a:endParaRPr lang="ru-RU" altLang="en-US" sz="28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endParaRPr lang="ru-RU" altLang="en-US" sz="10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01" name="Изображение 100"/>
          <p:cNvPicPr/>
          <p:nvPr/>
        </p:nvPicPr>
        <p:blipFill>
          <a:blip r:embed="rId1" r:link="rId2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Изображение 1"/>
          <p:cNvPicPr/>
          <p:nvPr/>
        </p:nvPicPr>
        <p:blipFill>
          <a:blip r:embed="rId3"/>
          <a:stretch>
            <a:fillRect/>
          </a:stretch>
        </p:blipFill>
        <p:spPr>
          <a:xfrm>
            <a:off x="1073150" y="3429000"/>
            <a:ext cx="4224655" cy="2991485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</p:pic>
      <p:pic>
        <p:nvPicPr>
          <p:cNvPr id="4" name="Изображение 3"/>
          <p:cNvPicPr/>
          <p:nvPr/>
        </p:nvPicPr>
        <p:blipFill>
          <a:blip r:embed="rId4"/>
          <a:stretch>
            <a:fillRect/>
          </a:stretch>
        </p:blipFill>
        <p:spPr>
          <a:xfrm>
            <a:off x="5894070" y="3429000"/>
            <a:ext cx="5237480" cy="2991485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57000">
              <a:schemeClr val="accent1">
                <a:lumMod val="5000"/>
                <a:lumOff val="95000"/>
              </a:schemeClr>
            </a:gs>
            <a:gs pos="58000">
              <a:schemeClr val="bg1"/>
            </a:gs>
            <a:gs pos="75000">
              <a:srgbClr val="FF0000">
                <a:alpha val="12000"/>
              </a:srgbClr>
            </a:gs>
            <a:gs pos="66000">
              <a:srgbClr val="FF8080">
                <a:alpha val="53000"/>
                <a:lumMod val="44000"/>
                <a:lumOff val="56000"/>
              </a:srgbClr>
            </a:gs>
            <a:gs pos="96000">
              <a:srgbClr val="CF3A3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2580" y="1250950"/>
            <a:ext cx="6794500" cy="5324475"/>
          </a:xfrm>
        </p:spPr>
        <p:txBody>
          <a:bodyPr/>
          <a:p>
            <a:r>
              <a:rPr lang="ru-RU" altLang="en-US" sz="2400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Легенда про Ш.У.Б.У</a:t>
            </a:r>
            <a:endParaRPr lang="ru-RU" altLang="en-US" sz="24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ru-RU" altLang="en-US" sz="24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Ш.У.Б.А - а это аббревиатура -расшифровывался как Шовинизму, Упадку даем Бойкот и Анафему. </a:t>
            </a:r>
            <a:endParaRPr lang="ru-RU" altLang="en-US" sz="24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r>
              <a:rPr lang="ru-RU" altLang="en-US" sz="24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Этим блюдом накрывали столы пролетариата, который встречал новый год в трактирах Богомилова.</a:t>
            </a:r>
            <a:endParaRPr lang="ru-RU" altLang="en-US" sz="24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ru-RU" altLang="en-US" sz="24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Сверху блюдо имеет слой из свеклы, ее красный цвет символизирует флаг. </a:t>
            </a:r>
            <a:endParaRPr lang="ru-RU" altLang="en-US" sz="24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r>
              <a:rPr lang="ru-RU" altLang="en-US" sz="24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А картошка и селедка – это обычная, традиционная еда простого народа.</a:t>
            </a:r>
            <a:endParaRPr lang="ru-RU" altLang="en-US" sz="24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ru-RU" altLang="en-US" sz="24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Чтобы не забывать о врагах СССР, салат был заправлен чуждым соусом «Майонез».</a:t>
            </a:r>
            <a:endParaRPr lang="ru-RU" altLang="en-US" sz="24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ru-RU" altLang="en-US" sz="24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r"/>
            <a:endParaRPr lang="ru-RU" altLang="en-US" sz="24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ru-RU" altLang="en-US" sz="24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00" name="Текстовое поле 99"/>
          <p:cNvSpPr txBox="1"/>
          <p:nvPr/>
        </p:nvSpPr>
        <p:spPr>
          <a:xfrm>
            <a:off x="322580" y="340360"/>
            <a:ext cx="11482705" cy="81470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</a:ln>
        </p:spPr>
        <p:txBody>
          <a:bodyPr wrap="square">
            <a:spAutoFit/>
          </a:bodyPr>
          <a:p>
            <a:pPr indent="0" algn="ctr"/>
            <a:endParaRPr lang="ru-RU" altLang="en-US" sz="9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r>
              <a:rPr lang="ru-RU" altLang="en-US" sz="2800" b="1">
                <a:latin typeface="Times New Roman" panose="02020603050405020304" charset="0"/>
                <a:cs typeface="Times New Roman" panose="02020603050405020304" charset="0"/>
              </a:rPr>
              <a:t>Краткая история появления блюда «Сельдь под шубой»</a:t>
            </a:r>
            <a:endParaRPr lang="ru-RU" altLang="en-US" sz="28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endParaRPr lang="ru-RU" altLang="en-US" sz="10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01" name="Изображение 100"/>
          <p:cNvPicPr/>
          <p:nvPr/>
        </p:nvPicPr>
        <p:blipFill>
          <a:blip r:embed="rId1" r:link="rId2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Изображение 4" descr="shuba-po-novomu-novyyi-god-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7080" y="1376045"/>
            <a:ext cx="4580890" cy="3050540"/>
          </a:xfrm>
          <a:prstGeom prst="rect">
            <a:avLst/>
          </a:prstGeom>
          <a:ln>
            <a:solidFill>
              <a:srgbClr val="FF0000"/>
            </a:solidFill>
          </a:ln>
          <a:effectLst>
            <a:reflection blurRad="6350" stA="50000" endA="300" endPos="90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57000">
              <a:schemeClr val="accent1">
                <a:lumMod val="5000"/>
                <a:lumOff val="95000"/>
              </a:schemeClr>
            </a:gs>
            <a:gs pos="58000">
              <a:schemeClr val="bg1"/>
            </a:gs>
            <a:gs pos="75000">
              <a:srgbClr val="FF0000">
                <a:alpha val="12000"/>
              </a:srgbClr>
            </a:gs>
            <a:gs pos="66000">
              <a:srgbClr val="FF8080">
                <a:alpha val="53000"/>
                <a:lumMod val="44000"/>
                <a:lumOff val="56000"/>
              </a:srgbClr>
            </a:gs>
            <a:gs pos="96000">
              <a:srgbClr val="CF3A3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00" name="Текстовое поле 99"/>
          <p:cNvSpPr txBox="1"/>
          <p:nvPr/>
        </p:nvSpPr>
        <p:spPr>
          <a:xfrm>
            <a:off x="322580" y="340360"/>
            <a:ext cx="11482705" cy="81470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</a:ln>
        </p:spPr>
        <p:txBody>
          <a:bodyPr wrap="square">
            <a:spAutoFit/>
          </a:bodyPr>
          <a:p>
            <a:pPr indent="0" algn="ctr"/>
            <a:endParaRPr lang="ru-RU" altLang="en-US" sz="9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r>
              <a:rPr lang="ru-RU" altLang="en-US" sz="28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Рецептура. ТТК на блюдо «Сельдь под шубой»</a:t>
            </a:r>
            <a:endParaRPr lang="ru-RU" altLang="en-US" sz="28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endParaRPr lang="ru-RU" altLang="en-US" sz="10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01" name="Изображение 100"/>
          <p:cNvPicPr/>
          <p:nvPr/>
        </p:nvPicPr>
        <p:blipFill>
          <a:blip r:embed="rId1" r:link="rId2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" name="Изображение 101"/>
          <p:cNvPicPr/>
          <p:nvPr/>
        </p:nvPicPr>
        <p:blipFill>
          <a:blip r:embed="rId3"/>
          <a:srcRect b="11770"/>
          <a:stretch>
            <a:fillRect/>
          </a:stretch>
        </p:blipFill>
        <p:spPr>
          <a:xfrm>
            <a:off x="1419860" y="1305560"/>
            <a:ext cx="4330700" cy="5412105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</p:pic>
      <p:pic>
        <p:nvPicPr>
          <p:cNvPr id="104" name="Изображение 103"/>
          <p:cNvPicPr/>
          <p:nvPr/>
        </p:nvPicPr>
        <p:blipFill>
          <a:blip r:embed="rId4"/>
          <a:srcRect t="3370" b="5905"/>
          <a:stretch>
            <a:fillRect/>
          </a:stretch>
        </p:blipFill>
        <p:spPr>
          <a:xfrm>
            <a:off x="6268720" y="1304925"/>
            <a:ext cx="4329430" cy="5412740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7154545" y="2098040"/>
            <a:ext cx="681355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ru-RU" altLang="en-US"/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7120255" y="2036445"/>
            <a:ext cx="848360" cy="198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700"/>
              <a:t>яйцо</a:t>
            </a:r>
            <a:endParaRPr lang="ru-RU" altLang="en-US" sz="70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57000">
              <a:schemeClr val="accent1">
                <a:lumMod val="5000"/>
                <a:lumOff val="95000"/>
              </a:schemeClr>
            </a:gs>
            <a:gs pos="58000">
              <a:schemeClr val="bg1"/>
            </a:gs>
            <a:gs pos="75000">
              <a:srgbClr val="FF0000">
                <a:alpha val="12000"/>
              </a:srgbClr>
            </a:gs>
            <a:gs pos="66000">
              <a:srgbClr val="FF8080">
                <a:alpha val="53000"/>
                <a:lumMod val="44000"/>
                <a:lumOff val="56000"/>
              </a:srgbClr>
            </a:gs>
            <a:gs pos="96000">
              <a:srgbClr val="CF3A3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00" name="Текстовое поле 99"/>
          <p:cNvSpPr txBox="1"/>
          <p:nvPr/>
        </p:nvSpPr>
        <p:spPr>
          <a:xfrm>
            <a:off x="322580" y="340360"/>
            <a:ext cx="11482705" cy="81470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</a:ln>
        </p:spPr>
        <p:txBody>
          <a:bodyPr wrap="square">
            <a:spAutoFit/>
          </a:bodyPr>
          <a:p>
            <a:pPr indent="0" algn="ctr"/>
            <a:endParaRPr lang="ru-RU" altLang="en-US" sz="9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r>
              <a:rPr lang="ru-RU" altLang="en-US" sz="28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Рецептура на соус-майонез</a:t>
            </a:r>
            <a:endParaRPr lang="ru-RU" altLang="en-US" sz="28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endParaRPr lang="ru-RU" altLang="en-US" sz="10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05" name="Изображение 104"/>
          <p:cNvPicPr/>
          <p:nvPr/>
        </p:nvPicPr>
        <p:blipFill>
          <a:blip r:embed="rId1"/>
          <a:srcRect l="4431"/>
          <a:stretch>
            <a:fillRect/>
          </a:stretch>
        </p:blipFill>
        <p:spPr>
          <a:xfrm>
            <a:off x="2412365" y="1538605"/>
            <a:ext cx="7091680" cy="4643120"/>
          </a:xfrm>
          <a:prstGeom prst="rect">
            <a:avLst/>
          </a:prstGeom>
          <a:noFill/>
          <a:ln w="38100">
            <a:solidFill>
              <a:srgbClr val="C00000">
                <a:alpha val="0"/>
              </a:srgbClr>
            </a:solidFill>
          </a:ln>
        </p:spPr>
      </p:pic>
      <p:pic>
        <p:nvPicPr>
          <p:cNvPr id="106" name="Изображение 105"/>
          <p:cNvPicPr/>
          <p:nvPr/>
        </p:nvPicPr>
        <p:blipFill>
          <a:blip r:embed="rId2"/>
          <a:srcRect l="10042" r="28776"/>
          <a:stretch>
            <a:fillRect/>
          </a:stretch>
        </p:blipFill>
        <p:spPr>
          <a:xfrm>
            <a:off x="386080" y="1410335"/>
            <a:ext cx="2536190" cy="2818765"/>
          </a:xfrm>
          <a:prstGeom prst="rect">
            <a:avLst/>
          </a:prstGeom>
          <a:noFill/>
          <a:ln w="9525">
            <a:solidFill>
              <a:srgbClr val="FF0000"/>
            </a:solidFill>
          </a:ln>
          <a:effectLst>
            <a:reflection blurRad="6350" stA="50000" endA="300" endPos="90000" dir="5400000" sy="-100000" algn="bl" rotWithShape="0"/>
          </a:effectLst>
        </p:spPr>
      </p:pic>
      <p:pic>
        <p:nvPicPr>
          <p:cNvPr id="107" name="Изображение 106"/>
          <p:cNvPicPr/>
          <p:nvPr/>
        </p:nvPicPr>
        <p:blipFill>
          <a:blip r:embed="rId3"/>
          <a:srcRect l="17698" r="30142" b="18056"/>
          <a:stretch>
            <a:fillRect/>
          </a:stretch>
        </p:blipFill>
        <p:spPr>
          <a:xfrm>
            <a:off x="9197340" y="1410335"/>
            <a:ext cx="2536190" cy="2818765"/>
          </a:xfrm>
          <a:prstGeom prst="rect">
            <a:avLst/>
          </a:prstGeom>
          <a:noFill/>
          <a:ln w="9525">
            <a:solidFill>
              <a:srgbClr val="FF0000"/>
            </a:solidFill>
          </a:ln>
          <a:effectLst>
            <a:reflection blurRad="6350" stA="50000" endA="300" endPos="90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57000">
              <a:schemeClr val="accent1">
                <a:lumMod val="5000"/>
                <a:lumOff val="95000"/>
              </a:schemeClr>
            </a:gs>
            <a:gs pos="58000">
              <a:schemeClr val="bg1"/>
            </a:gs>
            <a:gs pos="75000">
              <a:srgbClr val="FF0000">
                <a:alpha val="12000"/>
              </a:srgbClr>
            </a:gs>
            <a:gs pos="66000">
              <a:srgbClr val="FF8080">
                <a:alpha val="53000"/>
                <a:lumMod val="44000"/>
                <a:lumOff val="56000"/>
              </a:srgbClr>
            </a:gs>
            <a:gs pos="96000">
              <a:srgbClr val="CF3A3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00" name="Текстовое поле 99"/>
          <p:cNvSpPr txBox="1"/>
          <p:nvPr/>
        </p:nvSpPr>
        <p:spPr>
          <a:xfrm>
            <a:off x="322580" y="340360"/>
            <a:ext cx="11482705" cy="81470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</a:ln>
        </p:spPr>
        <p:txBody>
          <a:bodyPr wrap="square">
            <a:spAutoFit/>
          </a:bodyPr>
          <a:p>
            <a:pPr indent="0" algn="ctr"/>
            <a:endParaRPr lang="ru-RU" altLang="en-US" sz="9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r>
              <a:rPr lang="ru-RU" altLang="en-US" sz="28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Варианты подачи и оформления блюда «Сельдь под шубой»</a:t>
            </a:r>
            <a:endParaRPr lang="ru-RU" altLang="en-US" sz="28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endParaRPr lang="ru-RU" altLang="en-US" sz="10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4" name="Изображение 3"/>
          <p:cNvPicPr/>
          <p:nvPr/>
        </p:nvPicPr>
        <p:blipFill>
          <a:blip r:embed="rId1"/>
          <a:stretch>
            <a:fillRect/>
          </a:stretch>
        </p:blipFill>
        <p:spPr>
          <a:xfrm>
            <a:off x="1770380" y="1264285"/>
            <a:ext cx="8651240" cy="5297805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57000">
              <a:schemeClr val="accent1">
                <a:lumMod val="5000"/>
                <a:lumOff val="95000"/>
              </a:schemeClr>
            </a:gs>
            <a:gs pos="58000">
              <a:schemeClr val="bg1"/>
            </a:gs>
            <a:gs pos="75000">
              <a:srgbClr val="FF0000">
                <a:alpha val="12000"/>
              </a:srgbClr>
            </a:gs>
            <a:gs pos="66000">
              <a:srgbClr val="FF8080">
                <a:alpha val="53000"/>
                <a:lumMod val="44000"/>
                <a:lumOff val="56000"/>
              </a:srgbClr>
            </a:gs>
            <a:gs pos="96000">
              <a:srgbClr val="CF3A3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00" name="Текстовое поле 99"/>
          <p:cNvSpPr txBox="1"/>
          <p:nvPr/>
        </p:nvSpPr>
        <p:spPr>
          <a:xfrm>
            <a:off x="322580" y="340360"/>
            <a:ext cx="11482705" cy="81470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</a:ln>
        </p:spPr>
        <p:txBody>
          <a:bodyPr wrap="square">
            <a:spAutoFit/>
          </a:bodyPr>
          <a:p>
            <a:pPr indent="0" algn="ctr"/>
            <a:endParaRPr lang="ru-RU" altLang="en-US" sz="9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r>
              <a:rPr lang="ru-RU" altLang="en-US" sz="28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Варианты подачи и оформления блюда «Сельдь под шубой»</a:t>
            </a:r>
            <a:endParaRPr lang="ru-RU" altLang="en-US" sz="28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endParaRPr lang="ru-RU" altLang="en-US" sz="10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02" name="Изображение 101"/>
          <p:cNvPicPr/>
          <p:nvPr/>
        </p:nvPicPr>
        <p:blipFill>
          <a:blip r:embed="rId1"/>
          <a:stretch>
            <a:fillRect/>
          </a:stretch>
        </p:blipFill>
        <p:spPr>
          <a:xfrm>
            <a:off x="2395220" y="1356360"/>
            <a:ext cx="7337425" cy="5285105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57000">
              <a:schemeClr val="accent1">
                <a:lumMod val="5000"/>
                <a:lumOff val="95000"/>
              </a:schemeClr>
            </a:gs>
            <a:gs pos="58000">
              <a:schemeClr val="bg1"/>
            </a:gs>
            <a:gs pos="75000">
              <a:srgbClr val="FF0000">
                <a:alpha val="12000"/>
              </a:srgbClr>
            </a:gs>
            <a:gs pos="66000">
              <a:srgbClr val="FF8080">
                <a:alpha val="53000"/>
                <a:lumMod val="44000"/>
                <a:lumOff val="56000"/>
              </a:srgbClr>
            </a:gs>
            <a:gs pos="96000">
              <a:srgbClr val="CF3A3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00" name="Текстовое поле 99"/>
          <p:cNvSpPr txBox="1"/>
          <p:nvPr/>
        </p:nvSpPr>
        <p:spPr>
          <a:xfrm>
            <a:off x="322580" y="340360"/>
            <a:ext cx="11482705" cy="81470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</a:ln>
        </p:spPr>
        <p:txBody>
          <a:bodyPr wrap="square">
            <a:spAutoFit/>
          </a:bodyPr>
          <a:p>
            <a:pPr indent="0" algn="ctr"/>
            <a:endParaRPr lang="ru-RU" altLang="en-US" sz="9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r>
              <a:rPr lang="ru-RU" altLang="en-US" sz="28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Варианты подачи и оформления блюда «Сельдь под шубой»</a:t>
            </a:r>
            <a:endParaRPr lang="ru-RU" altLang="en-US" sz="28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endParaRPr lang="ru-RU" altLang="en-US" sz="10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01" name="Изображение 100"/>
          <p:cNvPicPr/>
          <p:nvPr/>
        </p:nvPicPr>
        <p:blipFill>
          <a:blip r:embed="rId1"/>
          <a:stretch>
            <a:fillRect/>
          </a:stretch>
        </p:blipFill>
        <p:spPr>
          <a:xfrm>
            <a:off x="2261235" y="1324610"/>
            <a:ext cx="7719695" cy="5337810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57000">
              <a:schemeClr val="accent1">
                <a:lumMod val="5000"/>
                <a:lumOff val="95000"/>
              </a:schemeClr>
            </a:gs>
            <a:gs pos="58000">
              <a:schemeClr val="bg1"/>
            </a:gs>
            <a:gs pos="75000">
              <a:srgbClr val="FF0000">
                <a:alpha val="12000"/>
              </a:srgbClr>
            </a:gs>
            <a:gs pos="66000">
              <a:srgbClr val="FF8080">
                <a:alpha val="53000"/>
                <a:lumMod val="44000"/>
                <a:lumOff val="56000"/>
              </a:srgbClr>
            </a:gs>
            <a:gs pos="96000">
              <a:srgbClr val="CF3A3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00" name="Текстовое поле 99"/>
          <p:cNvSpPr txBox="1"/>
          <p:nvPr/>
        </p:nvSpPr>
        <p:spPr>
          <a:xfrm>
            <a:off x="322580" y="340360"/>
            <a:ext cx="11482705" cy="81470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</a:ln>
        </p:spPr>
        <p:txBody>
          <a:bodyPr wrap="square">
            <a:spAutoFit/>
          </a:bodyPr>
          <a:p>
            <a:pPr indent="0" algn="ctr"/>
            <a:endParaRPr lang="ru-RU" altLang="en-US" sz="9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r>
              <a:rPr lang="ru-RU" altLang="en-US" sz="28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Варианты подачи и оформления блюда «Сельдь под шубой»</a:t>
            </a:r>
            <a:endParaRPr lang="ru-RU" altLang="en-US" sz="28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endParaRPr lang="ru-RU" altLang="en-US" sz="10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03" name="Изображение 102"/>
          <p:cNvPicPr/>
          <p:nvPr/>
        </p:nvPicPr>
        <p:blipFill>
          <a:blip r:embed="rId1"/>
          <a:stretch>
            <a:fillRect/>
          </a:stretch>
        </p:blipFill>
        <p:spPr>
          <a:xfrm>
            <a:off x="2634615" y="1420495"/>
            <a:ext cx="6859270" cy="5085715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57000">
              <a:schemeClr val="accent1">
                <a:lumMod val="5000"/>
                <a:lumOff val="95000"/>
              </a:schemeClr>
            </a:gs>
            <a:gs pos="58000">
              <a:schemeClr val="bg1"/>
            </a:gs>
            <a:gs pos="75000">
              <a:srgbClr val="FF0000">
                <a:alpha val="12000"/>
              </a:srgbClr>
            </a:gs>
            <a:gs pos="66000">
              <a:srgbClr val="FF8080">
                <a:alpha val="53000"/>
                <a:lumMod val="44000"/>
                <a:lumOff val="56000"/>
              </a:srgbClr>
            </a:gs>
            <a:gs pos="96000">
              <a:srgbClr val="CF3A3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00" name="Текстовое поле 99"/>
          <p:cNvSpPr txBox="1"/>
          <p:nvPr/>
        </p:nvSpPr>
        <p:spPr>
          <a:xfrm>
            <a:off x="322580" y="340360"/>
            <a:ext cx="11482705" cy="81470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</a:ln>
        </p:spPr>
        <p:txBody>
          <a:bodyPr wrap="square">
            <a:spAutoFit/>
          </a:bodyPr>
          <a:p>
            <a:pPr indent="0" algn="ctr"/>
            <a:endParaRPr lang="ru-RU" altLang="en-US" sz="9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r>
              <a:rPr lang="ru-RU" altLang="en-US" sz="28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Варианты подачи и оформления блюда «Сельдь под шубой»</a:t>
            </a:r>
            <a:endParaRPr lang="ru-RU" altLang="en-US" sz="28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endParaRPr lang="ru-RU" altLang="en-US" sz="10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04" name="Изображение 103"/>
          <p:cNvPicPr/>
          <p:nvPr/>
        </p:nvPicPr>
        <p:blipFill>
          <a:blip r:embed="rId1"/>
          <a:stretch>
            <a:fillRect/>
          </a:stretch>
        </p:blipFill>
        <p:spPr>
          <a:xfrm>
            <a:off x="2572385" y="1322070"/>
            <a:ext cx="7036435" cy="5343525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57000">
              <a:schemeClr val="accent1">
                <a:lumMod val="5000"/>
                <a:lumOff val="95000"/>
              </a:schemeClr>
            </a:gs>
            <a:gs pos="58000">
              <a:schemeClr val="bg1"/>
            </a:gs>
            <a:gs pos="75000">
              <a:srgbClr val="FF0000">
                <a:alpha val="12000"/>
              </a:srgbClr>
            </a:gs>
            <a:gs pos="66000">
              <a:srgbClr val="FF8080">
                <a:alpha val="53000"/>
                <a:lumMod val="44000"/>
                <a:lumOff val="56000"/>
              </a:srgbClr>
            </a:gs>
            <a:gs pos="96000">
              <a:srgbClr val="CF3A3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00" name="Текстовое поле 99"/>
          <p:cNvSpPr txBox="1"/>
          <p:nvPr/>
        </p:nvSpPr>
        <p:spPr>
          <a:xfrm>
            <a:off x="322580" y="340360"/>
            <a:ext cx="11482705" cy="81470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</a:ln>
        </p:spPr>
        <p:txBody>
          <a:bodyPr wrap="square">
            <a:spAutoFit/>
          </a:bodyPr>
          <a:p>
            <a:pPr indent="0" algn="ctr"/>
            <a:endParaRPr lang="ru-RU" altLang="en-US" sz="9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r>
              <a:rPr lang="ru-RU" altLang="en-US" sz="28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Варианты подачи и оформления блюда «Сельдь под шубой»</a:t>
            </a:r>
            <a:endParaRPr lang="ru-RU" altLang="en-US" sz="28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endParaRPr lang="ru-RU" altLang="en-US" sz="10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05" name="Изображение 104"/>
          <p:cNvPicPr/>
          <p:nvPr/>
        </p:nvPicPr>
        <p:blipFill>
          <a:blip r:embed="rId1"/>
          <a:stretch>
            <a:fillRect/>
          </a:stretch>
        </p:blipFill>
        <p:spPr>
          <a:xfrm>
            <a:off x="3225800" y="1373505"/>
            <a:ext cx="5676265" cy="5048885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57000">
              <a:schemeClr val="accent1">
                <a:lumMod val="5000"/>
                <a:lumOff val="95000"/>
              </a:schemeClr>
            </a:gs>
            <a:gs pos="58000">
              <a:schemeClr val="bg1"/>
            </a:gs>
            <a:gs pos="75000">
              <a:srgbClr val="FF0000">
                <a:alpha val="12000"/>
              </a:srgbClr>
            </a:gs>
            <a:gs pos="66000">
              <a:srgbClr val="FF8080">
                <a:alpha val="53000"/>
                <a:lumMod val="44000"/>
                <a:lumOff val="56000"/>
              </a:srgbClr>
            </a:gs>
            <a:gs pos="96000">
              <a:srgbClr val="CF3A3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00" name="Текстовое поле 99"/>
          <p:cNvSpPr txBox="1"/>
          <p:nvPr/>
        </p:nvSpPr>
        <p:spPr>
          <a:xfrm>
            <a:off x="322580" y="340360"/>
            <a:ext cx="11482705" cy="81470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</a:ln>
        </p:spPr>
        <p:txBody>
          <a:bodyPr wrap="square">
            <a:spAutoFit/>
          </a:bodyPr>
          <a:p>
            <a:pPr indent="0" algn="ctr"/>
            <a:endParaRPr lang="ru-RU" altLang="en-US" sz="9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r>
              <a:rPr lang="ru-RU" altLang="en-US" sz="28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Варианты подачи и оформления блюда «Сельдь под шубой»</a:t>
            </a:r>
            <a:endParaRPr lang="ru-RU" altLang="en-US" sz="28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endParaRPr lang="ru-RU" altLang="en-US" sz="10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06" name="Изображение 105"/>
          <p:cNvPicPr/>
          <p:nvPr/>
        </p:nvPicPr>
        <p:blipFill>
          <a:blip r:embed="rId1"/>
          <a:srcRect b="3879"/>
          <a:stretch>
            <a:fillRect/>
          </a:stretch>
        </p:blipFill>
        <p:spPr>
          <a:xfrm>
            <a:off x="2834640" y="1340485"/>
            <a:ext cx="6458585" cy="5247005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57000">
              <a:schemeClr val="accent1">
                <a:lumMod val="5000"/>
                <a:lumOff val="95000"/>
              </a:schemeClr>
            </a:gs>
            <a:gs pos="58000">
              <a:schemeClr val="bg1"/>
            </a:gs>
            <a:gs pos="75000">
              <a:srgbClr val="FF0000">
                <a:alpha val="12000"/>
              </a:srgbClr>
            </a:gs>
            <a:gs pos="66000">
              <a:srgbClr val="FF8080">
                <a:alpha val="53000"/>
                <a:lumMod val="44000"/>
                <a:lumOff val="56000"/>
              </a:srgbClr>
            </a:gs>
            <a:gs pos="96000">
              <a:srgbClr val="CF3A3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00" name="Текстовое поле 99"/>
          <p:cNvSpPr txBox="1"/>
          <p:nvPr/>
        </p:nvSpPr>
        <p:spPr>
          <a:xfrm>
            <a:off x="322580" y="340360"/>
            <a:ext cx="11482705" cy="81470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</a:ln>
        </p:spPr>
        <p:txBody>
          <a:bodyPr wrap="square">
            <a:spAutoFit/>
          </a:bodyPr>
          <a:p>
            <a:pPr indent="0" algn="ctr"/>
            <a:endParaRPr lang="ru-RU" altLang="en-US" sz="9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r>
              <a:rPr lang="ru-RU" altLang="en-US" sz="28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Варианты подачи и оформления блюда «Сельдь под шубой»</a:t>
            </a:r>
            <a:endParaRPr lang="ru-RU" altLang="en-US" sz="28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endParaRPr lang="ru-RU" altLang="en-US" sz="10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07" name="Изображение 106"/>
          <p:cNvPicPr/>
          <p:nvPr/>
        </p:nvPicPr>
        <p:blipFill>
          <a:blip r:embed="rId1"/>
          <a:srcRect r="4425" b="9014"/>
          <a:stretch>
            <a:fillRect/>
          </a:stretch>
        </p:blipFill>
        <p:spPr>
          <a:xfrm>
            <a:off x="2763520" y="1327785"/>
            <a:ext cx="6419850" cy="5167630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57000">
              <a:schemeClr val="accent1">
                <a:lumMod val="5000"/>
                <a:lumOff val="95000"/>
              </a:schemeClr>
            </a:gs>
            <a:gs pos="58000">
              <a:schemeClr val="bg1"/>
            </a:gs>
            <a:gs pos="75000">
              <a:srgbClr val="FF0000">
                <a:alpha val="12000"/>
              </a:srgbClr>
            </a:gs>
            <a:gs pos="66000">
              <a:srgbClr val="FF8080">
                <a:alpha val="53000"/>
                <a:lumMod val="44000"/>
                <a:lumOff val="56000"/>
              </a:srgbClr>
            </a:gs>
            <a:gs pos="96000">
              <a:srgbClr val="CF3A3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00" name="Текстовое поле 99"/>
          <p:cNvSpPr txBox="1"/>
          <p:nvPr/>
        </p:nvSpPr>
        <p:spPr>
          <a:xfrm>
            <a:off x="322580" y="340360"/>
            <a:ext cx="11482705" cy="81470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</a:ln>
        </p:spPr>
        <p:txBody>
          <a:bodyPr wrap="square">
            <a:spAutoFit/>
          </a:bodyPr>
          <a:p>
            <a:pPr indent="0" algn="ctr"/>
            <a:endParaRPr lang="ru-RU" altLang="en-US" sz="9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r>
              <a:rPr lang="ru-RU" altLang="en-US" sz="28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Варианты подачи и оформления блюда «Сельдь под шубой»</a:t>
            </a:r>
            <a:endParaRPr lang="ru-RU" altLang="en-US" sz="28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endParaRPr lang="ru-RU" altLang="en-US" sz="10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08" name="Изображение 107"/>
          <p:cNvPicPr/>
          <p:nvPr/>
        </p:nvPicPr>
        <p:blipFill>
          <a:blip r:embed="rId1"/>
          <a:srcRect t="40431"/>
          <a:stretch>
            <a:fillRect/>
          </a:stretch>
        </p:blipFill>
        <p:spPr>
          <a:xfrm>
            <a:off x="2915285" y="1362075"/>
            <a:ext cx="6631940" cy="5222875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57000">
              <a:schemeClr val="accent1">
                <a:lumMod val="5000"/>
                <a:lumOff val="95000"/>
              </a:schemeClr>
            </a:gs>
            <a:gs pos="58000">
              <a:schemeClr val="bg1"/>
            </a:gs>
            <a:gs pos="75000">
              <a:srgbClr val="FF0000">
                <a:alpha val="12000"/>
              </a:srgbClr>
            </a:gs>
            <a:gs pos="66000">
              <a:srgbClr val="FF8080">
                <a:alpha val="53000"/>
                <a:lumMod val="44000"/>
                <a:lumOff val="56000"/>
              </a:srgbClr>
            </a:gs>
            <a:gs pos="96000">
              <a:srgbClr val="CF3A3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00" name="Текстовое поле 99"/>
          <p:cNvSpPr txBox="1"/>
          <p:nvPr/>
        </p:nvSpPr>
        <p:spPr>
          <a:xfrm>
            <a:off x="322580" y="340360"/>
            <a:ext cx="11482705" cy="81470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</a:ln>
        </p:spPr>
        <p:txBody>
          <a:bodyPr wrap="square">
            <a:spAutoFit/>
          </a:bodyPr>
          <a:p>
            <a:pPr indent="0" algn="ctr"/>
            <a:endParaRPr lang="ru-RU" altLang="en-US" sz="9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r>
              <a:rPr lang="ru-RU" altLang="en-US" sz="28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Варианты подачи и оформления блюда «Сельдь под шубой»</a:t>
            </a:r>
            <a:endParaRPr lang="ru-RU" altLang="en-US" sz="28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endParaRPr lang="ru-RU" altLang="en-US" sz="10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09" name="Изображение 108"/>
          <p:cNvPicPr/>
          <p:nvPr/>
        </p:nvPicPr>
        <p:blipFill>
          <a:blip r:embed="rId1"/>
          <a:stretch>
            <a:fillRect/>
          </a:stretch>
        </p:blipFill>
        <p:spPr>
          <a:xfrm>
            <a:off x="2198370" y="1341755"/>
            <a:ext cx="7731125" cy="5220970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57000">
              <a:schemeClr val="accent1">
                <a:lumMod val="5000"/>
                <a:lumOff val="95000"/>
              </a:schemeClr>
            </a:gs>
            <a:gs pos="58000">
              <a:schemeClr val="bg1"/>
            </a:gs>
            <a:gs pos="75000">
              <a:srgbClr val="FF0000">
                <a:alpha val="12000"/>
              </a:srgbClr>
            </a:gs>
            <a:gs pos="66000">
              <a:srgbClr val="FF8080">
                <a:alpha val="53000"/>
                <a:lumMod val="44000"/>
                <a:lumOff val="56000"/>
              </a:srgbClr>
            </a:gs>
            <a:gs pos="96000">
              <a:srgbClr val="CF3A3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00" name="Текстовое поле 99"/>
          <p:cNvSpPr txBox="1"/>
          <p:nvPr/>
        </p:nvSpPr>
        <p:spPr>
          <a:xfrm>
            <a:off x="322580" y="340360"/>
            <a:ext cx="11482705" cy="81470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</a:ln>
        </p:spPr>
        <p:txBody>
          <a:bodyPr wrap="square">
            <a:spAutoFit/>
          </a:bodyPr>
          <a:p>
            <a:pPr indent="0" algn="ctr"/>
            <a:endParaRPr lang="ru-RU" altLang="en-US" sz="9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r>
              <a:rPr lang="ru-RU" altLang="en-US" sz="28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Варианты подачи и оформления блюда «Сельдь под шубой»</a:t>
            </a:r>
            <a:endParaRPr lang="ru-RU" altLang="en-US" sz="28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endParaRPr lang="ru-RU" altLang="en-US" sz="10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10" name="Изображение 109"/>
          <p:cNvPicPr/>
          <p:nvPr/>
        </p:nvPicPr>
        <p:blipFill>
          <a:blip r:embed="rId1"/>
          <a:stretch>
            <a:fillRect/>
          </a:stretch>
        </p:blipFill>
        <p:spPr>
          <a:xfrm>
            <a:off x="2378075" y="1441450"/>
            <a:ext cx="7120890" cy="5021580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57000">
              <a:schemeClr val="accent1">
                <a:lumMod val="5000"/>
                <a:lumOff val="95000"/>
              </a:schemeClr>
            </a:gs>
            <a:gs pos="58000">
              <a:schemeClr val="bg1"/>
            </a:gs>
            <a:gs pos="75000">
              <a:srgbClr val="FF0000">
                <a:alpha val="12000"/>
              </a:srgbClr>
            </a:gs>
            <a:gs pos="66000">
              <a:srgbClr val="FF8080">
                <a:alpha val="53000"/>
                <a:lumMod val="44000"/>
                <a:lumOff val="56000"/>
              </a:srgbClr>
            </a:gs>
            <a:gs pos="96000">
              <a:srgbClr val="CF3A3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00" name="Текстовое поле 99"/>
          <p:cNvSpPr txBox="1"/>
          <p:nvPr/>
        </p:nvSpPr>
        <p:spPr>
          <a:xfrm>
            <a:off x="322580" y="340360"/>
            <a:ext cx="11482705" cy="81470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</a:ln>
        </p:spPr>
        <p:txBody>
          <a:bodyPr wrap="square">
            <a:spAutoFit/>
          </a:bodyPr>
          <a:p>
            <a:pPr indent="0" algn="ctr"/>
            <a:endParaRPr lang="ru-RU" altLang="en-US" sz="9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r>
              <a:rPr lang="ru-RU" altLang="en-US" sz="28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Варианты подачи и оформления блюда «Сельдь под шубой»</a:t>
            </a:r>
            <a:endParaRPr lang="ru-RU" altLang="en-US" sz="28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endParaRPr lang="ru-RU" altLang="en-US" sz="10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11" name="Изображение 110"/>
          <p:cNvPicPr/>
          <p:nvPr/>
        </p:nvPicPr>
        <p:blipFill>
          <a:blip r:embed="rId1"/>
          <a:srcRect l="11227" t="10710" r="11653" b="5346"/>
          <a:stretch>
            <a:fillRect/>
          </a:stretch>
        </p:blipFill>
        <p:spPr>
          <a:xfrm>
            <a:off x="2967990" y="1388110"/>
            <a:ext cx="5992495" cy="5057140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57000">
              <a:schemeClr val="accent1">
                <a:lumMod val="5000"/>
                <a:lumOff val="95000"/>
              </a:schemeClr>
            </a:gs>
            <a:gs pos="58000">
              <a:schemeClr val="bg1"/>
            </a:gs>
            <a:gs pos="75000">
              <a:srgbClr val="FF0000">
                <a:alpha val="12000"/>
              </a:srgbClr>
            </a:gs>
            <a:gs pos="66000">
              <a:srgbClr val="FF8080">
                <a:alpha val="53000"/>
                <a:lumMod val="44000"/>
                <a:lumOff val="56000"/>
              </a:srgbClr>
            </a:gs>
            <a:gs pos="96000">
              <a:srgbClr val="CF3A3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00" name="Текстовое поле 99"/>
          <p:cNvSpPr txBox="1"/>
          <p:nvPr/>
        </p:nvSpPr>
        <p:spPr>
          <a:xfrm>
            <a:off x="322580" y="340360"/>
            <a:ext cx="11482705" cy="81470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</a:ln>
        </p:spPr>
        <p:txBody>
          <a:bodyPr wrap="square">
            <a:spAutoFit/>
          </a:bodyPr>
          <a:p>
            <a:pPr indent="0" algn="ctr"/>
            <a:endParaRPr lang="ru-RU" altLang="en-US" sz="9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r>
              <a:rPr lang="ru-RU" altLang="en-US" sz="28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Варианты подачи и оформления блюда «Сельдь под шубой»</a:t>
            </a:r>
            <a:endParaRPr lang="ru-RU" altLang="en-US" sz="28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endParaRPr lang="ru-RU" altLang="en-US" sz="10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12" name="Изображение 111"/>
          <p:cNvPicPr/>
          <p:nvPr/>
        </p:nvPicPr>
        <p:blipFill>
          <a:blip r:embed="rId1"/>
          <a:stretch>
            <a:fillRect/>
          </a:stretch>
        </p:blipFill>
        <p:spPr>
          <a:xfrm>
            <a:off x="2714625" y="1434465"/>
            <a:ext cx="6697980" cy="5116830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57000">
              <a:schemeClr val="accent1">
                <a:lumMod val="5000"/>
                <a:lumOff val="95000"/>
              </a:schemeClr>
            </a:gs>
            <a:gs pos="58000">
              <a:schemeClr val="bg1"/>
            </a:gs>
            <a:gs pos="75000">
              <a:srgbClr val="FF0000">
                <a:alpha val="12000"/>
              </a:srgbClr>
            </a:gs>
            <a:gs pos="66000">
              <a:srgbClr val="FF8080">
                <a:alpha val="53000"/>
                <a:lumMod val="44000"/>
                <a:lumOff val="56000"/>
              </a:srgbClr>
            </a:gs>
            <a:gs pos="96000">
              <a:srgbClr val="CF3A3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00" name="Текстовое поле 99"/>
          <p:cNvSpPr txBox="1"/>
          <p:nvPr/>
        </p:nvSpPr>
        <p:spPr>
          <a:xfrm>
            <a:off x="322580" y="340360"/>
            <a:ext cx="11482705" cy="81470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</a:ln>
        </p:spPr>
        <p:txBody>
          <a:bodyPr wrap="square">
            <a:spAutoFit/>
          </a:bodyPr>
          <a:p>
            <a:pPr indent="0" algn="ctr"/>
            <a:endParaRPr lang="ru-RU" altLang="en-US" sz="9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r>
              <a:rPr lang="ru-RU" altLang="en-US" sz="28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Варианты подачи и оформления блюда «Сельдь под шубой»</a:t>
            </a:r>
            <a:endParaRPr lang="ru-RU" altLang="en-US" sz="28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endParaRPr lang="ru-RU" altLang="en-US" sz="10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13" name="Изображение 112"/>
          <p:cNvPicPr/>
          <p:nvPr/>
        </p:nvPicPr>
        <p:blipFill>
          <a:blip r:embed="rId1"/>
          <a:stretch>
            <a:fillRect/>
          </a:stretch>
        </p:blipFill>
        <p:spPr>
          <a:xfrm>
            <a:off x="1918970" y="1322070"/>
            <a:ext cx="8289925" cy="5294630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57000">
              <a:schemeClr val="accent1">
                <a:lumMod val="5000"/>
                <a:lumOff val="95000"/>
              </a:schemeClr>
            </a:gs>
            <a:gs pos="58000">
              <a:schemeClr val="bg1"/>
            </a:gs>
            <a:gs pos="75000">
              <a:srgbClr val="FF0000">
                <a:alpha val="12000"/>
              </a:srgbClr>
            </a:gs>
            <a:gs pos="66000">
              <a:srgbClr val="FF8080">
                <a:alpha val="53000"/>
                <a:lumMod val="44000"/>
                <a:lumOff val="56000"/>
              </a:srgbClr>
            </a:gs>
            <a:gs pos="96000">
              <a:srgbClr val="CF3A3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00" name="Текстовое поле 99"/>
          <p:cNvSpPr txBox="1"/>
          <p:nvPr/>
        </p:nvSpPr>
        <p:spPr>
          <a:xfrm>
            <a:off x="322580" y="340360"/>
            <a:ext cx="11482705" cy="81470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</a:ln>
        </p:spPr>
        <p:txBody>
          <a:bodyPr wrap="square">
            <a:spAutoFit/>
          </a:bodyPr>
          <a:p>
            <a:pPr indent="0" algn="ctr"/>
            <a:endParaRPr lang="ru-RU" altLang="en-US" sz="9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r>
              <a:rPr lang="ru-RU" altLang="en-US" sz="28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Варианты подачи и оформления блюда «Сельдь под шубой»</a:t>
            </a:r>
            <a:endParaRPr lang="ru-RU" altLang="en-US" sz="28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endParaRPr lang="ru-RU" altLang="en-US" sz="10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15" name="Изображение 114"/>
          <p:cNvPicPr/>
          <p:nvPr/>
        </p:nvPicPr>
        <p:blipFill>
          <a:blip r:embed="rId1"/>
          <a:stretch>
            <a:fillRect/>
          </a:stretch>
        </p:blipFill>
        <p:spPr>
          <a:xfrm>
            <a:off x="2302510" y="1409065"/>
            <a:ext cx="7324090" cy="51930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57000">
              <a:schemeClr val="accent1">
                <a:lumMod val="5000"/>
                <a:lumOff val="95000"/>
              </a:schemeClr>
            </a:gs>
            <a:gs pos="58000">
              <a:schemeClr val="bg1"/>
            </a:gs>
            <a:gs pos="75000">
              <a:srgbClr val="FF0000">
                <a:alpha val="12000"/>
              </a:srgbClr>
            </a:gs>
            <a:gs pos="66000">
              <a:srgbClr val="FF8080">
                <a:alpha val="53000"/>
                <a:lumMod val="44000"/>
                <a:lumOff val="56000"/>
              </a:srgbClr>
            </a:gs>
            <a:gs pos="96000">
              <a:srgbClr val="CF3A3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00" name="Текстовое поле 99"/>
          <p:cNvSpPr txBox="1"/>
          <p:nvPr/>
        </p:nvSpPr>
        <p:spPr>
          <a:xfrm>
            <a:off x="322580" y="340360"/>
            <a:ext cx="11482705" cy="81470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</a:ln>
        </p:spPr>
        <p:txBody>
          <a:bodyPr wrap="square">
            <a:spAutoFit/>
          </a:bodyPr>
          <a:p>
            <a:pPr indent="0" algn="ctr"/>
            <a:endParaRPr lang="ru-RU" altLang="en-US" sz="9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r>
              <a:rPr lang="ru-RU" altLang="en-US" sz="28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Варианты подачи и оформления блюда «Сельдь под шубой»</a:t>
            </a:r>
            <a:endParaRPr lang="ru-RU" altLang="en-US" sz="28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endParaRPr lang="ru-RU" altLang="en-US" sz="10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16" name="Изображение 115"/>
          <p:cNvPicPr/>
          <p:nvPr/>
        </p:nvPicPr>
        <p:blipFill>
          <a:blip r:embed="rId1"/>
          <a:stretch>
            <a:fillRect/>
          </a:stretch>
        </p:blipFill>
        <p:spPr>
          <a:xfrm>
            <a:off x="2666365" y="1381125"/>
            <a:ext cx="6608445" cy="5135880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57000">
              <a:schemeClr val="accent1">
                <a:lumMod val="5000"/>
                <a:lumOff val="95000"/>
              </a:schemeClr>
            </a:gs>
            <a:gs pos="58000">
              <a:schemeClr val="bg1"/>
            </a:gs>
            <a:gs pos="75000">
              <a:srgbClr val="FF0000">
                <a:alpha val="12000"/>
              </a:srgbClr>
            </a:gs>
            <a:gs pos="66000">
              <a:srgbClr val="FF8080">
                <a:alpha val="53000"/>
                <a:lumMod val="44000"/>
                <a:lumOff val="56000"/>
              </a:srgbClr>
            </a:gs>
            <a:gs pos="96000">
              <a:srgbClr val="CF3A3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00" name="Текстовое поле 99"/>
          <p:cNvSpPr txBox="1"/>
          <p:nvPr/>
        </p:nvSpPr>
        <p:spPr>
          <a:xfrm>
            <a:off x="322580" y="340360"/>
            <a:ext cx="11482705" cy="81470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</a:ln>
        </p:spPr>
        <p:txBody>
          <a:bodyPr wrap="square">
            <a:spAutoFit/>
          </a:bodyPr>
          <a:p>
            <a:pPr indent="0" algn="ctr"/>
            <a:endParaRPr lang="ru-RU" altLang="en-US" sz="9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r>
              <a:rPr lang="ru-RU" altLang="en-US" sz="28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Варианты подачи и оформления блюда «Сельдь под шубой»</a:t>
            </a:r>
            <a:endParaRPr lang="ru-RU" altLang="en-US" sz="28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endParaRPr lang="ru-RU" altLang="en-US" sz="10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19" name="Изображение 118"/>
          <p:cNvPicPr/>
          <p:nvPr/>
        </p:nvPicPr>
        <p:blipFill>
          <a:blip r:embed="rId1"/>
          <a:stretch>
            <a:fillRect/>
          </a:stretch>
        </p:blipFill>
        <p:spPr>
          <a:xfrm>
            <a:off x="2406650" y="1324610"/>
            <a:ext cx="7378700" cy="5288280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57000">
              <a:schemeClr val="accent1">
                <a:lumMod val="5000"/>
                <a:lumOff val="95000"/>
              </a:schemeClr>
            </a:gs>
            <a:gs pos="58000">
              <a:schemeClr val="bg1"/>
            </a:gs>
            <a:gs pos="75000">
              <a:srgbClr val="FF0000">
                <a:alpha val="12000"/>
              </a:srgbClr>
            </a:gs>
            <a:gs pos="66000">
              <a:srgbClr val="FF8080">
                <a:alpha val="53000"/>
                <a:lumMod val="44000"/>
                <a:lumOff val="56000"/>
              </a:srgbClr>
            </a:gs>
            <a:gs pos="96000">
              <a:srgbClr val="CF3A3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3780" y="1493520"/>
            <a:ext cx="5277485" cy="4965065"/>
          </a:xfrm>
        </p:spPr>
        <p:txBody>
          <a:bodyPr/>
          <a:p>
            <a:pPr algn="l"/>
            <a:r>
              <a:rPr lang="ru-RU" altLang="en-US" sz="24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1.https://kulturologia.ru/blogs/100821/50643/</a:t>
            </a:r>
            <a:endParaRPr lang="ru-RU" altLang="en-US" sz="24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algn="l"/>
            <a:r>
              <a:rPr lang="ru-RU" altLang="en-US" sz="24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2.https://www.russianfood.com/recipes/bytype/?fid=1284,1289</a:t>
            </a:r>
            <a:endParaRPr lang="ru-RU" altLang="en-US" sz="24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algn="l"/>
            <a:r>
              <a:rPr lang="ru-RU" altLang="en-US" sz="24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3. https://azbyka-vkysa.ru/seledka-pod-shuboj-originalnaya-podacha.html</a:t>
            </a:r>
            <a:endParaRPr lang="ru-RU" altLang="en-US" sz="24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algn="l"/>
            <a:r>
              <a:rPr lang="ru-RU" altLang="en-US" sz="24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4.https://www.gastronom.ru/text/originalnaya-selyodka-pod-shuboj-1013341</a:t>
            </a:r>
            <a:endParaRPr lang="ru-RU" altLang="en-US" sz="24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algn="l"/>
            <a:r>
              <a:rPr lang="ru-RU" altLang="en-US" sz="24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5. https://1000.menu/catalog/salat-shuba</a:t>
            </a:r>
            <a:endParaRPr lang="ru-RU" altLang="en-US" sz="24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algn="l"/>
            <a:r>
              <a:rPr lang="ru-RU" altLang="en-US" sz="24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6.https://povar.ru/menu/seledka_pod_shuboy/</a:t>
            </a:r>
            <a:endParaRPr lang="ru-RU" altLang="en-US" sz="24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algn="l"/>
            <a:endParaRPr lang="ru-RU" altLang="en-US" sz="24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endParaRPr lang="ru-RU" altLang="en-US" sz="24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ru-RU" altLang="en-US" sz="24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ru-RU" altLang="en-US" sz="24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r"/>
            <a:endParaRPr lang="ru-RU" altLang="en-US" sz="20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r"/>
            <a:endParaRPr lang="ru-RU" altLang="en-US" sz="24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ru-RU" altLang="en-US" sz="24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00" name="Текстовое поле 99"/>
          <p:cNvSpPr txBox="1"/>
          <p:nvPr/>
        </p:nvSpPr>
        <p:spPr>
          <a:xfrm>
            <a:off x="322580" y="340360"/>
            <a:ext cx="11482705" cy="814705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</a:ln>
        </p:spPr>
        <p:txBody>
          <a:bodyPr wrap="square">
            <a:spAutoFit/>
          </a:bodyPr>
          <a:p>
            <a:pPr indent="0" algn="ctr"/>
            <a:endParaRPr lang="ru-RU" altLang="en-US" sz="9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r>
              <a:rPr lang="ru-RU" altLang="en-US" sz="2800" b="1">
                <a:latin typeface="Times New Roman" panose="02020603050405020304" charset="0"/>
                <a:cs typeface="Times New Roman" panose="02020603050405020304" charset="0"/>
              </a:rPr>
              <a:t>Использованные источники</a:t>
            </a:r>
            <a:endParaRPr lang="ru-RU" altLang="en-US" sz="28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/>
            <a:endParaRPr lang="ru-RU" altLang="en-US" sz="10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20" name="Изображение 119"/>
          <p:cNvPicPr/>
          <p:nvPr/>
        </p:nvPicPr>
        <p:blipFill>
          <a:blip r:embed="rId1"/>
          <a:stretch>
            <a:fillRect/>
          </a:stretch>
        </p:blipFill>
        <p:spPr>
          <a:xfrm>
            <a:off x="638175" y="1374140"/>
            <a:ext cx="5261610" cy="4702175"/>
          </a:xfrm>
          <a:prstGeom prst="rect">
            <a:avLst/>
          </a:prstGeom>
          <a:noFill/>
          <a:ln w="9525">
            <a:solidFill>
              <a:srgbClr val="FF0000"/>
            </a:solidFill>
          </a:ln>
          <a:effectLst>
            <a:reflection blurRad="6350" stA="50000" endA="300" endPos="90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57000">
              <a:schemeClr val="accent1">
                <a:lumMod val="5000"/>
                <a:lumOff val="95000"/>
              </a:schemeClr>
            </a:gs>
            <a:gs pos="58000">
              <a:schemeClr val="bg1"/>
            </a:gs>
            <a:gs pos="75000">
              <a:srgbClr val="FF0000">
                <a:alpha val="12000"/>
              </a:srgbClr>
            </a:gs>
            <a:gs pos="66000">
              <a:srgbClr val="FF8080">
                <a:alpha val="53000"/>
                <a:lumMod val="44000"/>
                <a:lumOff val="56000"/>
              </a:srgbClr>
            </a:gs>
            <a:gs pos="96000">
              <a:srgbClr val="CF3A3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5435" y="344170"/>
            <a:ext cx="11581130" cy="1688465"/>
          </a:xfrm>
        </p:spPr>
        <p:txBody>
          <a:bodyPr/>
          <a:p>
            <a:pPr algn="ctr"/>
            <a:r>
              <a:rPr lang="ru-RU" altLang="en-US" sz="6000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Спасибо за внимание!</a:t>
            </a:r>
            <a:endParaRPr lang="ru-RU" altLang="en-US" sz="60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endParaRPr lang="ru-RU" altLang="en-US" sz="60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endParaRPr lang="ru-RU" altLang="en-US" sz="24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endParaRPr lang="ru-RU" altLang="en-US" sz="24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endParaRPr lang="ru-RU" altLang="en-US" sz="20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endParaRPr lang="ru-RU" altLang="en-US" sz="24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endParaRPr lang="ru-RU" altLang="en-US" sz="2400" b="1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21" name="Изображение 120"/>
          <p:cNvPicPr/>
          <p:nvPr/>
        </p:nvPicPr>
        <p:blipFill>
          <a:blip r:embed="rId1"/>
          <a:stretch>
            <a:fillRect/>
          </a:stretch>
        </p:blipFill>
        <p:spPr>
          <a:xfrm>
            <a:off x="1815465" y="1800860"/>
            <a:ext cx="8561070" cy="4707255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7DB6EF"/>
      </a:accent1>
      <a:accent2>
        <a:srgbClr val="C0504D"/>
      </a:accent2>
      <a:accent3>
        <a:srgbClr val="FFFFFF"/>
      </a:accent3>
      <a:accent4>
        <a:srgbClr val="000000"/>
      </a:accent4>
      <a:accent5>
        <a:srgbClr val="C0D7F5"/>
      </a:accent5>
      <a:accent6>
        <a:srgbClr val="AC4744"/>
      </a:accent6>
      <a:hlink>
        <a:srgbClr val="0066CC"/>
      </a:hlink>
      <a:folHlink>
        <a:srgbClr val="800080"/>
      </a:folHlink>
    </a:clrScheme>
    <a:fontScheme name="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C0D7F5"/>
        </a:accent5>
        <a:accent6>
          <a:srgbClr val="AC4744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3524</Words>
  <Application>WPS Presentation</Application>
  <PresentationFormat>宽屏</PresentationFormat>
  <Paragraphs>160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4" baseType="lpstr">
      <vt:lpstr>Arial</vt:lpstr>
      <vt:lpstr>SimSun</vt:lpstr>
      <vt:lpstr>Wingdings</vt:lpstr>
      <vt:lpstr>Times New Roman</vt:lpstr>
      <vt:lpstr>Microsoft YaHei</vt:lpstr>
      <vt:lpstr>Arial Unicode MS</vt:lpstr>
      <vt:lpstr>Default Design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Оксана</cp:lastModifiedBy>
  <cp:revision>16</cp:revision>
  <dcterms:created xsi:type="dcterms:W3CDTF">2022-09-30T10:32:00Z</dcterms:created>
  <dcterms:modified xsi:type="dcterms:W3CDTF">2022-10-07T01:36:00Z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1049-11.2.0.11341</vt:lpwstr>
  </property>
  <property fmtid="{D5CDD505-2E9C-101B-9397-08002B2CF9AE}" pid="3" name="ICV">
    <vt:lpwstr>144A968D96BE4B15BFE70E7410119794</vt:lpwstr>
  </property>
</Properties>
</file>