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5" r:id="rId5"/>
    <p:sldId id="266" r:id="rId6"/>
    <p:sldId id="276" r:id="rId7"/>
    <p:sldId id="268" r:id="rId8"/>
    <p:sldId id="269" r:id="rId9"/>
    <p:sldId id="27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E09AB-F51B-4750-B4B8-5D6B4F1E2F33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2C108-45EE-44E1-B1AE-11161D8B2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A4775-7A89-4725-ABBE-F0E47D6569BB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D2F68-CF38-432F-ABC7-DA2BE5FF26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C00000"/>
                </a:solidFill>
              </a:rPr>
              <a:t>Фонетическая зарядка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Repeat the sounds and the words after </a:t>
            </a:r>
            <a:r>
              <a:rPr lang="en-US" dirty="0" err="1"/>
              <a:t>Mr</a:t>
            </a:r>
            <a:r>
              <a:rPr lang="en-US" dirty="0"/>
              <a:t> Tongue, please</a:t>
            </a:r>
            <a:r>
              <a:rPr lang="ru-RU" dirty="0"/>
              <a:t>. Вспомни и повтори звуки</a:t>
            </a:r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[æ]</a:t>
            </a:r>
            <a:r>
              <a:rPr lang="en-US" b="1" dirty="0"/>
              <a:t> – cat, rabbit;		</a:t>
            </a:r>
            <a:r>
              <a:rPr lang="en-US" b="1" dirty="0">
                <a:solidFill>
                  <a:srgbClr val="0070C0"/>
                </a:solidFill>
              </a:rPr>
              <a:t>[</a:t>
            </a:r>
            <a:r>
              <a:rPr lang="en-US" b="1" dirty="0" err="1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:] </a:t>
            </a:r>
            <a:r>
              <a:rPr lang="en-US" b="1" dirty="0"/>
              <a:t>– see, tea;</a:t>
            </a:r>
            <a:endParaRPr lang="ru-RU" b="1" dirty="0"/>
          </a:p>
          <a:p>
            <a:r>
              <a:rPr lang="en-US" b="1" dirty="0">
                <a:solidFill>
                  <a:srgbClr val="0070C0"/>
                </a:solidFill>
              </a:rPr>
              <a:t>[</a:t>
            </a:r>
            <a:r>
              <a:rPr lang="tr-TR" b="1" dirty="0">
                <a:solidFill>
                  <a:srgbClr val="0070C0"/>
                </a:solidFill>
              </a:rPr>
              <a:t>ı</a:t>
            </a:r>
            <a:r>
              <a:rPr lang="en-US" b="1" dirty="0">
                <a:solidFill>
                  <a:srgbClr val="0070C0"/>
                </a:solidFill>
              </a:rPr>
              <a:t>]</a:t>
            </a:r>
            <a:r>
              <a:rPr lang="en-US" b="1" dirty="0"/>
              <a:t> – swim, skip;		</a:t>
            </a:r>
            <a:r>
              <a:rPr lang="en-US" b="1" dirty="0">
                <a:solidFill>
                  <a:srgbClr val="0070C0"/>
                </a:solidFill>
              </a:rPr>
              <a:t>[w] </a:t>
            </a:r>
            <a:r>
              <a:rPr lang="en-US" b="1" dirty="0"/>
              <a:t>– what, where;</a:t>
            </a:r>
            <a:endParaRPr lang="ru-RU" b="1" dirty="0"/>
          </a:p>
          <a:p>
            <a:r>
              <a:rPr lang="en-US" b="1" dirty="0">
                <a:solidFill>
                  <a:srgbClr val="0070C0"/>
                </a:solidFill>
              </a:rPr>
              <a:t>[u:] </a:t>
            </a:r>
            <a:r>
              <a:rPr lang="en-US" b="1" dirty="0"/>
              <a:t>– zoo, pool;		</a:t>
            </a:r>
            <a:r>
              <a:rPr lang="en-US" b="1" dirty="0">
                <a:solidFill>
                  <a:srgbClr val="0070C0"/>
                </a:solidFill>
              </a:rPr>
              <a:t>[p]</a:t>
            </a:r>
            <a:r>
              <a:rPr lang="en-US" b="1" dirty="0"/>
              <a:t> – pig, pen;</a:t>
            </a:r>
            <a:endParaRPr lang="ru-RU" b="1" dirty="0"/>
          </a:p>
          <a:p>
            <a:r>
              <a:rPr lang="en-US" b="1" dirty="0">
                <a:solidFill>
                  <a:srgbClr val="0070C0"/>
                </a:solidFill>
              </a:rPr>
              <a:t>[ð] </a:t>
            </a:r>
            <a:r>
              <a:rPr lang="en-US" b="1" dirty="0"/>
              <a:t>– mother, father;	</a:t>
            </a:r>
            <a:r>
              <a:rPr lang="en-US" b="1" dirty="0">
                <a:solidFill>
                  <a:srgbClr val="0070C0"/>
                </a:solidFill>
              </a:rPr>
              <a:t>[b] </a:t>
            </a:r>
            <a:r>
              <a:rPr lang="en-US" b="1" dirty="0"/>
              <a:t>– book, bad.</a:t>
            </a:r>
            <a:endParaRPr lang="ru-RU" b="1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C00000"/>
                </a:solidFill>
              </a:rPr>
              <a:t>Попробуй прочитай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3">
            <a:norm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[</a:t>
            </a:r>
            <a:r>
              <a:rPr lang="en-US" sz="5400" b="1" dirty="0" err="1">
                <a:solidFill>
                  <a:srgbClr val="FF0000"/>
                </a:solidFill>
              </a:rPr>
              <a:t>kæt</a:t>
            </a:r>
            <a:r>
              <a:rPr lang="en-US" sz="5400" b="1" dirty="0">
                <a:solidFill>
                  <a:srgbClr val="FF0000"/>
                </a:solidFill>
              </a:rPr>
              <a:t>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</a:t>
            </a:r>
            <a:r>
              <a:rPr lang="en-US" sz="5400" b="1" dirty="0" err="1">
                <a:solidFill>
                  <a:srgbClr val="FF0000"/>
                </a:solidFill>
              </a:rPr>
              <a:t>pærət</a:t>
            </a:r>
            <a:r>
              <a:rPr lang="en-US" sz="5400" b="1" dirty="0">
                <a:solidFill>
                  <a:srgbClr val="FF0000"/>
                </a:solidFill>
              </a:rPr>
              <a:t>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[pig]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[pink]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</a:t>
            </a:r>
            <a:r>
              <a:rPr lang="en-US" sz="5400" b="1" dirty="0" err="1">
                <a:solidFill>
                  <a:srgbClr val="FF0000"/>
                </a:solidFill>
              </a:rPr>
              <a:t>hæt</a:t>
            </a:r>
            <a:r>
              <a:rPr lang="en-US" sz="5400" b="1" dirty="0">
                <a:solidFill>
                  <a:srgbClr val="FF0000"/>
                </a:solidFill>
              </a:rPr>
              <a:t>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</a:t>
            </a:r>
            <a:r>
              <a:rPr lang="en-US" sz="5400" b="1" dirty="0" err="1">
                <a:solidFill>
                  <a:srgbClr val="FF0000"/>
                </a:solidFill>
              </a:rPr>
              <a:t>bæg</a:t>
            </a:r>
            <a:r>
              <a:rPr lang="en-US" sz="5400" b="1" dirty="0">
                <a:solidFill>
                  <a:srgbClr val="FF0000"/>
                </a:solidFill>
              </a:rPr>
              <a:t>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</a:t>
            </a:r>
            <a:r>
              <a:rPr lang="en-US" sz="5400" b="1" dirty="0" err="1">
                <a:solidFill>
                  <a:srgbClr val="FF0000"/>
                </a:solidFill>
              </a:rPr>
              <a:t>stik</a:t>
            </a:r>
            <a:r>
              <a:rPr lang="en-US" sz="5400" b="1" dirty="0">
                <a:solidFill>
                  <a:srgbClr val="FF0000"/>
                </a:solidFill>
              </a:rPr>
              <a:t>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[swim]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</a:t>
            </a:r>
            <a:r>
              <a:rPr lang="en-US" sz="5400" b="1" dirty="0" err="1">
                <a:solidFill>
                  <a:srgbClr val="FF0000"/>
                </a:solidFill>
              </a:rPr>
              <a:t>siŋ</a:t>
            </a:r>
            <a:r>
              <a:rPr lang="en-US" sz="5400" b="1" dirty="0">
                <a:solidFill>
                  <a:srgbClr val="FF0000"/>
                </a:solidFill>
              </a:rPr>
              <a:t>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[skip]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</a:t>
            </a:r>
            <a:r>
              <a:rPr lang="en-US" sz="5400" b="1" dirty="0" err="1">
                <a:solidFill>
                  <a:srgbClr val="FF0000"/>
                </a:solidFill>
              </a:rPr>
              <a:t>da:ns</a:t>
            </a:r>
            <a:r>
              <a:rPr lang="en-US" sz="5400" b="1" dirty="0">
                <a:solidFill>
                  <a:srgbClr val="FF0000"/>
                </a:solidFill>
              </a:rPr>
              <a:t>]</a:t>
            </a:r>
          </a:p>
          <a:p>
            <a:r>
              <a:rPr lang="en-US" sz="5400" b="1" dirty="0">
                <a:solidFill>
                  <a:srgbClr val="FF0000"/>
                </a:solidFill>
              </a:rPr>
              <a:t>[</a:t>
            </a:r>
            <a:r>
              <a:rPr lang="en-US" sz="5400" b="1" dirty="0" err="1">
                <a:solidFill>
                  <a:srgbClr val="FF0000"/>
                </a:solidFill>
              </a:rPr>
              <a:t>kl</a:t>
            </a:r>
            <a:r>
              <a:rPr lang="ru-RU" sz="5400" b="1" dirty="0" err="1">
                <a:solidFill>
                  <a:srgbClr val="FF0000"/>
                </a:solidFill>
              </a:rPr>
              <a:t>aɪ</a:t>
            </a:r>
            <a:r>
              <a:rPr lang="en-US" sz="5400" b="1" dirty="0">
                <a:solidFill>
                  <a:srgbClr val="FF0000"/>
                </a:solidFill>
              </a:rPr>
              <a:t>m]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C00000"/>
                </a:solidFill>
              </a:rPr>
              <a:t>Речевая разминка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/>
              <a:t>	</a:t>
            </a:r>
            <a:r>
              <a:rPr lang="ru-RU" b="1" dirty="0">
                <a:solidFill>
                  <a:srgbClr val="00B0F0"/>
                </a:solidFill>
              </a:rPr>
              <a:t>Игра «Снежный ком»  </a:t>
            </a:r>
          </a:p>
          <a:p>
            <a:pPr>
              <a:buNone/>
            </a:pPr>
            <a:r>
              <a:rPr lang="en-US" b="1" dirty="0">
                <a:solidFill>
                  <a:srgbClr val="0070C0"/>
                </a:solidFill>
              </a:rPr>
              <a:t>P1:</a:t>
            </a:r>
            <a:r>
              <a:rPr lang="en-US" b="1" dirty="0"/>
              <a:t> A pig</a:t>
            </a:r>
            <a:r>
              <a:rPr lang="ru-RU" b="1" dirty="0"/>
              <a:t>    </a:t>
            </a:r>
            <a:r>
              <a:rPr lang="en-US" b="1" dirty="0"/>
              <a:t>(</a:t>
            </a:r>
            <a:r>
              <a:rPr lang="ru-RU" b="1" dirty="0"/>
              <a:t>КТО</a:t>
            </a:r>
            <a:r>
              <a:rPr lang="en-US" b="1" dirty="0"/>
              <a:t>)</a:t>
            </a:r>
            <a:r>
              <a:rPr lang="ru-RU" b="1" dirty="0"/>
              <a:t>  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A cat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rgbClr val="0070C0"/>
                </a:solidFill>
              </a:rPr>
              <a:t>P2: </a:t>
            </a:r>
            <a:r>
              <a:rPr lang="en-US" b="1" dirty="0"/>
              <a:t>A big pig</a:t>
            </a:r>
            <a:r>
              <a:rPr lang="ru-RU" b="1" dirty="0"/>
              <a:t>   (+какой?)</a:t>
            </a:r>
            <a:endParaRPr lang="en-US" b="1" dirty="0"/>
          </a:p>
          <a:p>
            <a:pPr>
              <a:buNone/>
            </a:pPr>
            <a:r>
              <a:rPr lang="en-US" b="1" dirty="0">
                <a:solidFill>
                  <a:srgbClr val="0070C0"/>
                </a:solidFill>
              </a:rPr>
              <a:t>P3:</a:t>
            </a:r>
            <a:r>
              <a:rPr lang="en-US" b="1" dirty="0"/>
              <a:t> A big pink pig</a:t>
            </a:r>
            <a:r>
              <a:rPr lang="ru-RU" b="1" dirty="0"/>
              <a:t>  (+цвет)</a:t>
            </a:r>
            <a:endParaRPr lang="en-US" b="1" dirty="0"/>
          </a:p>
          <a:p>
            <a:pPr>
              <a:buNone/>
            </a:pPr>
            <a:r>
              <a:rPr lang="en-US" b="1" dirty="0">
                <a:solidFill>
                  <a:srgbClr val="0070C0"/>
                </a:solidFill>
              </a:rPr>
              <a:t>P4:</a:t>
            </a:r>
            <a:r>
              <a:rPr lang="en-US" b="1" dirty="0"/>
              <a:t> </a:t>
            </a:r>
            <a:r>
              <a:rPr lang="ru-RU" b="1" dirty="0"/>
              <a:t>А </a:t>
            </a:r>
            <a:r>
              <a:rPr lang="en-US" b="1" dirty="0"/>
              <a:t>big pink pig is sad</a:t>
            </a:r>
          </a:p>
          <a:p>
            <a:pPr>
              <a:buNone/>
            </a:pPr>
            <a:r>
              <a:rPr lang="en-US" b="1" dirty="0">
                <a:solidFill>
                  <a:srgbClr val="0070C0"/>
                </a:solidFill>
              </a:rPr>
              <a:t>P6: </a:t>
            </a:r>
            <a:r>
              <a:rPr lang="en-US" b="1" dirty="0"/>
              <a:t>His big pink pig lives on the farm</a:t>
            </a:r>
            <a:r>
              <a:rPr lang="ru-RU" b="1" dirty="0"/>
              <a:t>. (где живет?)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6000" b="1" dirty="0">
                <a:solidFill>
                  <a:srgbClr val="C00000"/>
                </a:solidFill>
              </a:rPr>
              <a:t>Диалог по картинке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P1: </a:t>
            </a:r>
            <a:r>
              <a:rPr lang="en-US" b="1" dirty="0"/>
              <a:t>Have you got a </a:t>
            </a:r>
            <a:r>
              <a:rPr lang="ru-RU" b="1" dirty="0"/>
              <a:t>ручка</a:t>
            </a:r>
            <a:r>
              <a:rPr lang="en-US" b="1" dirty="0"/>
              <a:t>?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P2: </a:t>
            </a:r>
            <a:r>
              <a:rPr lang="en-US" b="1" dirty="0"/>
              <a:t>Yes, I have. I have got a </a:t>
            </a:r>
            <a:r>
              <a:rPr lang="ru-RU" b="1" dirty="0"/>
              <a:t>ручка</a:t>
            </a:r>
            <a:r>
              <a:rPr lang="en-US" b="1" dirty="0"/>
              <a:t>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P1: </a:t>
            </a:r>
            <a:r>
              <a:rPr lang="en-US" b="1" dirty="0"/>
              <a:t>Have you got a </a:t>
            </a:r>
            <a:r>
              <a:rPr lang="ru-RU" b="1" dirty="0"/>
              <a:t>учебник</a:t>
            </a:r>
            <a:r>
              <a:rPr lang="en-US" b="1" dirty="0"/>
              <a:t>?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P2:</a:t>
            </a:r>
            <a:r>
              <a:rPr lang="en-US" b="1" dirty="0"/>
              <a:t> Yes, I have. I have got a </a:t>
            </a:r>
            <a:r>
              <a:rPr lang="ru-RU" b="1" dirty="0"/>
              <a:t>учебник</a:t>
            </a:r>
            <a:r>
              <a:rPr lang="en-US" b="1" dirty="0"/>
              <a:t>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P1:</a:t>
            </a:r>
            <a:r>
              <a:rPr lang="en-US" b="1" dirty="0"/>
              <a:t> Have you got a </a:t>
            </a:r>
            <a:r>
              <a:rPr lang="ru-RU" b="1" dirty="0"/>
              <a:t>пенал</a:t>
            </a:r>
            <a:r>
              <a:rPr lang="en-US" b="1" dirty="0"/>
              <a:t>?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P2:</a:t>
            </a:r>
            <a:r>
              <a:rPr lang="en-US" b="1" dirty="0"/>
              <a:t> Yes, I have. I have got a </a:t>
            </a:r>
            <a:r>
              <a:rPr lang="ru-RU" b="1" dirty="0"/>
              <a:t>пенал</a:t>
            </a:r>
            <a:r>
              <a:rPr lang="en-US" b="1" dirty="0"/>
              <a:t>.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P1:</a:t>
            </a:r>
            <a:r>
              <a:rPr lang="en-US" b="1" dirty="0"/>
              <a:t> Have you got a</a:t>
            </a:r>
            <a:r>
              <a:rPr lang="ru-RU" b="1" dirty="0"/>
              <a:t> ластик</a:t>
            </a:r>
            <a:r>
              <a:rPr lang="en-US" b="1" dirty="0"/>
              <a:t>?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P2:</a:t>
            </a:r>
            <a:r>
              <a:rPr lang="en-US" b="1" dirty="0"/>
              <a:t> Yes, I have. I have got a </a:t>
            </a:r>
            <a:r>
              <a:rPr lang="ru-RU" b="1" dirty="0"/>
              <a:t>ластик</a:t>
            </a:r>
            <a:r>
              <a:rPr lang="en-US" b="1" dirty="0"/>
              <a:t>.</a:t>
            </a:r>
            <a:endParaRPr lang="ru-RU" b="1" dirty="0"/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P1:</a:t>
            </a:r>
            <a:r>
              <a:rPr lang="en-US" b="1" dirty="0"/>
              <a:t> </a:t>
            </a:r>
            <a:r>
              <a:rPr lang="ru-RU" b="1" dirty="0"/>
              <a:t>….</a:t>
            </a:r>
            <a:endParaRPr lang="en-US" b="1" dirty="0"/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P2:</a:t>
            </a:r>
            <a:r>
              <a:rPr lang="en-US" b="1" dirty="0"/>
              <a:t> </a:t>
            </a:r>
            <a:r>
              <a:rPr lang="ru-RU" b="1" dirty="0"/>
              <a:t>….</a:t>
            </a:r>
          </a:p>
          <a:p>
            <a:pPr>
              <a:buNone/>
            </a:pPr>
            <a:endParaRPr lang="ru-RU" b="1" dirty="0"/>
          </a:p>
          <a:p>
            <a:pPr>
              <a:buNone/>
            </a:pPr>
            <a:endParaRPr lang="ru-RU" b="1" dirty="0"/>
          </a:p>
        </p:txBody>
      </p:sp>
      <p:pic>
        <p:nvPicPr>
          <p:cNvPr id="4" name="Picture 27" descr="img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0207" y="4581128"/>
            <a:ext cx="365178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C00000"/>
                </a:solidFill>
              </a:rPr>
              <a:t>Учим правило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/>
              <a:t>	Сегодня </a:t>
            </a:r>
            <a:r>
              <a:rPr lang="en-US" b="1" dirty="0" err="1"/>
              <a:t>Mr</a:t>
            </a:r>
            <a:r>
              <a:rPr lang="en-US" b="1" dirty="0"/>
              <a:t> Rule</a:t>
            </a:r>
            <a:r>
              <a:rPr lang="ru-RU" b="1" dirty="0"/>
              <a:t> </a:t>
            </a:r>
            <a:r>
              <a:rPr lang="ru-RU" dirty="0"/>
              <a:t>научит вас как рассказывать о том, что игрушки или животные принадлежат определённым людям. Например, Катя 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ru-RU" dirty="0"/>
              <a:t> рассказывает нам про свою кошку.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ru-RU" dirty="0"/>
              <a:t>Мы можем сказать так:</a:t>
            </a:r>
            <a:r>
              <a:rPr lang="en-US" b="1" dirty="0">
                <a:solidFill>
                  <a:srgbClr val="FF0000"/>
                </a:solidFill>
              </a:rPr>
              <a:t>Kate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has got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	 a cat </a:t>
            </a:r>
            <a:r>
              <a:rPr lang="ru-RU" dirty="0"/>
              <a:t>(У Кати есть кошка). Можно сказать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ru-RU" dirty="0"/>
              <a:t> об этом по-другому: </a:t>
            </a:r>
            <a:r>
              <a:rPr lang="en-US" b="1" dirty="0">
                <a:solidFill>
                  <a:srgbClr val="FF0000"/>
                </a:solidFill>
              </a:rPr>
              <a:t>Kate’s cat </a:t>
            </a:r>
            <a:r>
              <a:rPr lang="ru-RU" dirty="0"/>
              <a:t>(Катина кошка). Катя-хозяйка. Хозяина ставим на первое место!</a:t>
            </a:r>
          </a:p>
        </p:txBody>
      </p:sp>
      <p:pic>
        <p:nvPicPr>
          <p:cNvPr id="1026" name="Picture 2" descr="C:\Users\User\Downloads\КАРТИНКИ\КАРТИНКИ 1\Мистер Рул 1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7010" y="2366644"/>
            <a:ext cx="1356990" cy="29249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C00000"/>
                </a:solidFill>
              </a:rPr>
              <a:t>Чьё это?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4000" b="1" dirty="0"/>
              <a:t>Tim</a:t>
            </a:r>
            <a:r>
              <a:rPr lang="en-US" sz="4000" b="1" dirty="0">
                <a:solidFill>
                  <a:srgbClr val="FF0000"/>
                </a:solidFill>
              </a:rPr>
              <a:t>’s</a:t>
            </a:r>
            <a:r>
              <a:rPr lang="en-US" sz="4000" b="1" dirty="0"/>
              <a:t> dog.</a:t>
            </a:r>
          </a:p>
          <a:p>
            <a:pPr>
              <a:buNone/>
            </a:pPr>
            <a:endParaRPr lang="en-US" sz="4000" b="1" dirty="0"/>
          </a:p>
          <a:p>
            <a:pPr>
              <a:buNone/>
            </a:pPr>
            <a:r>
              <a:rPr lang="en-US" sz="4000" b="1" dirty="0"/>
              <a:t>Ann</a:t>
            </a:r>
            <a:r>
              <a:rPr lang="en-US" sz="4000" b="1" dirty="0">
                <a:solidFill>
                  <a:srgbClr val="FF0000"/>
                </a:solidFill>
              </a:rPr>
              <a:t>’s</a:t>
            </a:r>
            <a:r>
              <a:rPr lang="en-US" sz="4000" b="1" dirty="0"/>
              <a:t> pig.</a:t>
            </a:r>
          </a:p>
          <a:p>
            <a:pPr>
              <a:buNone/>
            </a:pPr>
            <a:endParaRPr lang="en-US" sz="4000" b="1" dirty="0"/>
          </a:p>
          <a:p>
            <a:pPr>
              <a:buNone/>
            </a:pPr>
            <a:r>
              <a:rPr lang="en-US" sz="4000" b="1" dirty="0"/>
              <a:t>Nick</a:t>
            </a:r>
            <a:r>
              <a:rPr lang="en-US" sz="4000" b="1" dirty="0">
                <a:solidFill>
                  <a:srgbClr val="FF0000"/>
                </a:solidFill>
              </a:rPr>
              <a:t>’s</a:t>
            </a:r>
            <a:r>
              <a:rPr lang="en-US" sz="4000" b="1" dirty="0"/>
              <a:t> frog.</a:t>
            </a:r>
          </a:p>
          <a:p>
            <a:pPr>
              <a:buNone/>
            </a:pPr>
            <a:endParaRPr lang="en-US" sz="4000" b="1" dirty="0"/>
          </a:p>
          <a:p>
            <a:pPr>
              <a:buNone/>
            </a:pPr>
            <a:r>
              <a:rPr lang="en-US" sz="4000" b="1" dirty="0"/>
              <a:t>Tom</a:t>
            </a:r>
            <a:r>
              <a:rPr lang="en-US" sz="4000" b="1" dirty="0">
                <a:solidFill>
                  <a:srgbClr val="FF0000"/>
                </a:solidFill>
              </a:rPr>
              <a:t>’s</a:t>
            </a:r>
            <a:r>
              <a:rPr lang="en-US" sz="4000" b="1" dirty="0"/>
              <a:t> elephant.</a:t>
            </a:r>
            <a:endParaRPr lang="ru-RU" sz="40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4000" b="1" dirty="0"/>
              <a:t>Tim</a:t>
            </a:r>
          </a:p>
          <a:p>
            <a:pPr>
              <a:buNone/>
            </a:pPr>
            <a:endParaRPr lang="en-US" sz="4000" b="1" dirty="0"/>
          </a:p>
          <a:p>
            <a:pPr>
              <a:buNone/>
            </a:pPr>
            <a:r>
              <a:rPr lang="en-US" sz="4000" b="1" dirty="0"/>
              <a:t>Ann</a:t>
            </a:r>
          </a:p>
          <a:p>
            <a:pPr>
              <a:buNone/>
            </a:pPr>
            <a:endParaRPr lang="en-US" sz="4000" b="1" dirty="0"/>
          </a:p>
          <a:p>
            <a:pPr>
              <a:buNone/>
            </a:pPr>
            <a:r>
              <a:rPr lang="en-US" sz="4000" b="1" dirty="0"/>
              <a:t>Nick</a:t>
            </a:r>
          </a:p>
          <a:p>
            <a:pPr>
              <a:buNone/>
            </a:pPr>
            <a:endParaRPr lang="en-US" sz="4000" b="1" dirty="0"/>
          </a:p>
          <a:p>
            <a:pPr>
              <a:buNone/>
            </a:pPr>
            <a:r>
              <a:rPr lang="en-US" sz="4000" b="1" dirty="0"/>
              <a:t>Tom</a:t>
            </a:r>
            <a:endParaRPr lang="ru-RU" sz="4000" b="1" dirty="0"/>
          </a:p>
        </p:txBody>
      </p:sp>
      <p:pic>
        <p:nvPicPr>
          <p:cNvPr id="1027" name="Picture 3" descr="C:\Users\User\Downloads\КАРТИНКИ\clipart-puppy-pictures-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268760"/>
            <a:ext cx="1944216" cy="1512168"/>
          </a:xfrm>
          <a:prstGeom prst="rect">
            <a:avLst/>
          </a:prstGeom>
          <a:noFill/>
        </p:spPr>
      </p:pic>
      <p:pic>
        <p:nvPicPr>
          <p:cNvPr id="1028" name="Picture 4" descr="C:\Users\User\Downloads\КАРТИНКИ\КАРТИНКИ 1\Животные\sviny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708920"/>
            <a:ext cx="1322387" cy="1219200"/>
          </a:xfrm>
          <a:prstGeom prst="rect">
            <a:avLst/>
          </a:prstGeom>
          <a:noFill/>
        </p:spPr>
      </p:pic>
      <p:pic>
        <p:nvPicPr>
          <p:cNvPr id="1029" name="Picture 5" descr="C:\Users\User\Downloads\КАРТИНКИ\КАРТИНКИ 1\Животные\1457c67986055d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4005064"/>
            <a:ext cx="1387604" cy="1241128"/>
          </a:xfrm>
          <a:prstGeom prst="rect">
            <a:avLst/>
          </a:prstGeom>
          <a:noFill/>
        </p:spPr>
      </p:pic>
      <p:pic>
        <p:nvPicPr>
          <p:cNvPr id="1030" name="Picture 6" descr="C:\Users\User\Downloads\КАРТИНКИ\КАРТИНКИ 1\Животные\8789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5157192"/>
            <a:ext cx="1578906" cy="1184920"/>
          </a:xfrm>
          <a:prstGeom prst="rect">
            <a:avLst/>
          </a:prstGeom>
          <a:noFill/>
        </p:spPr>
      </p:pic>
      <p:cxnSp>
        <p:nvCxnSpPr>
          <p:cNvPr id="12" name="Прямая со стрелкой 11"/>
          <p:cNvCxnSpPr/>
          <p:nvPr/>
        </p:nvCxnSpPr>
        <p:spPr>
          <a:xfrm>
            <a:off x="1691680" y="1916832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475656" y="3140968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547664" y="4365104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547664" y="5661248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C00000"/>
                </a:solidFill>
              </a:rPr>
              <a:t>Упражнение 5 стр.78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B0F0"/>
                </a:solidFill>
              </a:rPr>
              <a:t>Выбери и прочитай сначала слова со звуком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[</a:t>
            </a:r>
            <a:r>
              <a:rPr lang="en-US" b="1" dirty="0" err="1">
                <a:solidFill>
                  <a:srgbClr val="C00000"/>
                </a:solidFill>
              </a:rPr>
              <a:t>i</a:t>
            </a:r>
            <a:r>
              <a:rPr lang="en-US" b="1" dirty="0">
                <a:solidFill>
                  <a:srgbClr val="C00000"/>
                </a:solidFill>
              </a:rPr>
              <a:t>]</a:t>
            </a:r>
            <a:r>
              <a:rPr lang="en-US" dirty="0">
                <a:solidFill>
                  <a:srgbClr val="00B0F0"/>
                </a:solidFill>
              </a:rPr>
              <a:t>,</a:t>
            </a:r>
            <a:r>
              <a:rPr lang="ru-RU" dirty="0">
                <a:solidFill>
                  <a:srgbClr val="00B0F0"/>
                </a:solidFill>
              </a:rPr>
              <a:t> потом с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[æ]</a:t>
            </a:r>
            <a:r>
              <a:rPr lang="ru-RU" dirty="0">
                <a:solidFill>
                  <a:srgbClr val="00B0F0"/>
                </a:solidFill>
              </a:rPr>
              <a:t>, затем с </a:t>
            </a:r>
            <a:r>
              <a:rPr lang="en-US" b="1" dirty="0">
                <a:solidFill>
                  <a:srgbClr val="C00000"/>
                </a:solidFill>
              </a:rPr>
              <a:t>[h]                 </a:t>
            </a:r>
          </a:p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</a:rPr>
              <a:t>Проверь себя:      </a:t>
            </a:r>
          </a:p>
          <a:p>
            <a:pPr>
              <a:buNone/>
            </a:pPr>
            <a:r>
              <a:rPr lang="en-US" sz="3600" b="1" dirty="0">
                <a:solidFill>
                  <a:srgbClr val="FF0000"/>
                </a:solidFill>
              </a:rPr>
              <a:t>[</a:t>
            </a:r>
            <a:r>
              <a:rPr lang="en-US" sz="3600" b="1" dirty="0" err="1">
                <a:solidFill>
                  <a:srgbClr val="FF0000"/>
                </a:solidFill>
              </a:rPr>
              <a:t>i</a:t>
            </a:r>
            <a:r>
              <a:rPr lang="en-US" sz="3600" b="1" dirty="0">
                <a:solidFill>
                  <a:srgbClr val="FF0000"/>
                </a:solidFill>
              </a:rPr>
              <a:t>]</a:t>
            </a:r>
            <a:r>
              <a:rPr lang="ru-RU" sz="3600" b="1" dirty="0">
                <a:solidFill>
                  <a:srgbClr val="FF0000"/>
                </a:solidFill>
              </a:rPr>
              <a:t>   </a:t>
            </a:r>
            <a:r>
              <a:rPr lang="ru-RU" sz="3600" b="1" dirty="0">
                <a:solidFill>
                  <a:srgbClr val="C00000"/>
                </a:solidFill>
              </a:rPr>
              <a:t>- </a:t>
            </a:r>
            <a:r>
              <a:rPr lang="en-US" sz="3600" b="1" dirty="0"/>
              <a:t>p</a:t>
            </a:r>
            <a:r>
              <a:rPr lang="en-US" sz="3600" b="1" u="sng" dirty="0"/>
              <a:t>i</a:t>
            </a:r>
            <a:r>
              <a:rPr lang="en-US" sz="3600" b="1" dirty="0"/>
              <a:t>g, sw</a:t>
            </a:r>
            <a:r>
              <a:rPr lang="en-US" sz="3600" b="1" u="sng" dirty="0"/>
              <a:t>i</a:t>
            </a:r>
            <a:r>
              <a:rPr lang="en-US" sz="3600" b="1" dirty="0"/>
              <a:t>m, sl</a:t>
            </a:r>
            <a:r>
              <a:rPr lang="en-US" sz="3600" b="1" u="sng" dirty="0"/>
              <a:t>i</a:t>
            </a:r>
            <a:r>
              <a:rPr lang="en-US" sz="3600" b="1" dirty="0"/>
              <a:t>m, b</a:t>
            </a:r>
            <a:r>
              <a:rPr lang="en-US" sz="3600" b="1" u="sng" dirty="0"/>
              <a:t>i</a:t>
            </a:r>
            <a:r>
              <a:rPr lang="en-US" sz="3600" b="1" dirty="0"/>
              <a:t>g, sk</a:t>
            </a:r>
            <a:r>
              <a:rPr lang="en-US" sz="3600" b="1" u="sng" dirty="0"/>
              <a:t>i</a:t>
            </a:r>
            <a:r>
              <a:rPr lang="en-US" sz="3600" b="1" dirty="0"/>
              <a:t>p, s</a:t>
            </a:r>
            <a:r>
              <a:rPr lang="en-US" sz="3600" b="1" u="sng" dirty="0"/>
              <a:t>i</a:t>
            </a:r>
            <a:r>
              <a:rPr lang="en-US" sz="3600" b="1" dirty="0"/>
              <a:t>t, p</a:t>
            </a:r>
            <a:r>
              <a:rPr lang="en-US" sz="3600" b="1" u="sng" dirty="0"/>
              <a:t>i</a:t>
            </a:r>
            <a:r>
              <a:rPr lang="en-US" sz="3600" b="1" dirty="0"/>
              <a:t>nk, h</a:t>
            </a:r>
            <a:r>
              <a:rPr lang="en-US" sz="3600" b="1" u="sng" dirty="0"/>
              <a:t>i</a:t>
            </a:r>
            <a:r>
              <a:rPr lang="en-US" sz="3600" b="1" dirty="0"/>
              <a:t>s.</a:t>
            </a:r>
            <a:endParaRPr lang="ru-RU" sz="3600" b="1" dirty="0"/>
          </a:p>
          <a:p>
            <a:pPr>
              <a:buNone/>
            </a:pPr>
            <a:r>
              <a:rPr lang="en-US" sz="3600" b="1" dirty="0">
                <a:solidFill>
                  <a:srgbClr val="FF0000"/>
                </a:solidFill>
              </a:rPr>
              <a:t>[æ]</a:t>
            </a:r>
            <a:r>
              <a:rPr lang="en-US" sz="3600" b="1" dirty="0">
                <a:solidFill>
                  <a:srgbClr val="C00000"/>
                </a:solidFill>
              </a:rPr>
              <a:t> – </a:t>
            </a:r>
            <a:r>
              <a:rPr lang="en-US" sz="3600" b="1" dirty="0"/>
              <a:t>r</a:t>
            </a:r>
            <a:r>
              <a:rPr lang="en-US" sz="3600" b="1" u="sng" dirty="0"/>
              <a:t>a</a:t>
            </a:r>
            <a:r>
              <a:rPr lang="en-US" sz="3600" b="1" dirty="0"/>
              <a:t>bbit, f</a:t>
            </a:r>
            <a:r>
              <a:rPr lang="en-US" sz="3600" b="1" u="sng" dirty="0"/>
              <a:t>a</a:t>
            </a:r>
            <a:r>
              <a:rPr lang="en-US" sz="3600" b="1" dirty="0"/>
              <a:t>t, h</a:t>
            </a:r>
            <a:r>
              <a:rPr lang="en-US" sz="3600" b="1" u="sng" dirty="0"/>
              <a:t>a</a:t>
            </a:r>
            <a:r>
              <a:rPr lang="en-US" sz="3600" b="1" dirty="0"/>
              <a:t>s, </a:t>
            </a:r>
            <a:r>
              <a:rPr lang="en-US" sz="3600" b="1" u="sng" dirty="0"/>
              <a:t>A</a:t>
            </a:r>
            <a:r>
              <a:rPr lang="en-US" sz="3600" b="1" dirty="0"/>
              <a:t>nn, c</a:t>
            </a:r>
            <a:r>
              <a:rPr lang="en-US" sz="3600" b="1" u="sng" dirty="0"/>
              <a:t>a</a:t>
            </a:r>
            <a:r>
              <a:rPr lang="en-US" sz="3600" b="1" dirty="0"/>
              <a:t>t, </a:t>
            </a:r>
            <a:r>
              <a:rPr lang="en-US" sz="3600" b="1" u="sng" dirty="0"/>
              <a:t>a</a:t>
            </a:r>
            <a:r>
              <a:rPr lang="en-US" sz="3600" b="1" dirty="0"/>
              <a:t>nd, c</a:t>
            </a:r>
            <a:r>
              <a:rPr lang="en-US" sz="3600" b="1" u="sng" dirty="0"/>
              <a:t>a</a:t>
            </a:r>
            <a:r>
              <a:rPr lang="en-US" sz="3600" b="1" dirty="0"/>
              <a:t>n, h</a:t>
            </a:r>
            <a:r>
              <a:rPr lang="en-US" sz="3600" b="1" u="sng" dirty="0"/>
              <a:t>a</a:t>
            </a:r>
            <a:r>
              <a:rPr lang="en-US" sz="3600" b="1" dirty="0"/>
              <a:t>t, b</a:t>
            </a:r>
            <a:r>
              <a:rPr lang="en-US" sz="3600" b="1" u="sng" dirty="0"/>
              <a:t>a</a:t>
            </a:r>
            <a:r>
              <a:rPr lang="en-US" sz="3600" b="1" dirty="0"/>
              <a:t>g.</a:t>
            </a:r>
            <a:endParaRPr lang="ru-RU" sz="3600" b="1" dirty="0"/>
          </a:p>
          <a:p>
            <a:pPr>
              <a:buNone/>
            </a:pPr>
            <a:r>
              <a:rPr lang="en-US" sz="3600" b="1" dirty="0">
                <a:solidFill>
                  <a:srgbClr val="FF0000"/>
                </a:solidFill>
              </a:rPr>
              <a:t>[h]</a:t>
            </a:r>
            <a:r>
              <a:rPr lang="en-US" sz="3600" b="1" dirty="0">
                <a:solidFill>
                  <a:srgbClr val="C00000"/>
                </a:solidFill>
              </a:rPr>
              <a:t> – </a:t>
            </a:r>
            <a:r>
              <a:rPr lang="en-US" sz="3600" b="1" u="sng" dirty="0"/>
              <a:t>h</a:t>
            </a:r>
            <a:r>
              <a:rPr lang="en-US" sz="3600" b="1" dirty="0"/>
              <a:t>as, </a:t>
            </a:r>
            <a:r>
              <a:rPr lang="en-US" sz="3600" b="1" u="sng" dirty="0"/>
              <a:t>h</a:t>
            </a:r>
            <a:r>
              <a:rPr lang="en-US" sz="3600" b="1" dirty="0"/>
              <a:t>at, </a:t>
            </a:r>
            <a:r>
              <a:rPr lang="en-US" sz="3600" b="1" u="sng" dirty="0"/>
              <a:t>h</a:t>
            </a:r>
            <a:r>
              <a:rPr lang="en-US" sz="3600" b="1" dirty="0"/>
              <a:t>is.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C00000"/>
                </a:solidFill>
              </a:rPr>
              <a:t>Упражнение 6 стр.70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</a:t>
            </a:r>
            <a:r>
              <a:rPr lang="ru-RU" dirty="0">
                <a:solidFill>
                  <a:srgbClr val="00B0F0"/>
                </a:solidFill>
              </a:rPr>
              <a:t>Прочитай рассказ в учебнике и отгадай загадку</a:t>
            </a:r>
          </a:p>
          <a:p>
            <a:pPr algn="ctr">
              <a:buNone/>
            </a:pPr>
            <a:r>
              <a:rPr lang="ru-RU" b="1" dirty="0">
                <a:solidFill>
                  <a:srgbClr val="FFC000"/>
                </a:solidFill>
              </a:rPr>
              <a:t>Кто это?</a:t>
            </a:r>
          </a:p>
          <a:p>
            <a:pPr algn="ctr">
              <a:buNone/>
            </a:pPr>
            <a:r>
              <a:rPr lang="en-US" b="1" dirty="0">
                <a:solidFill>
                  <a:srgbClr val="FFC000"/>
                </a:solidFill>
              </a:rPr>
              <a:t>It is fat and big. Ann has got it.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1026" name="Picture 2" descr="C:\Users\User\Downloads\КАРТИНКИ\funny-cat-lick-his-nose-free-animal-clipa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077072"/>
            <a:ext cx="4176464" cy="27809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732240" y="5445224"/>
            <a:ext cx="199452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a cat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Как ты работал сегодня? Оцени себя.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7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</a:t>
            </a:r>
            <a:r>
              <a:rPr lang="ru-RU" sz="7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+</a:t>
            </a:r>
            <a:r>
              <a:rPr lang="ru-RU" sz="7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»</a:t>
            </a:r>
            <a:r>
              <a:rPr lang="ru-RU" sz="7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-</a:t>
            </a:r>
            <a:r>
              <a:rPr lang="ru-RU" sz="5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очень хорошо</a:t>
            </a:r>
            <a:endParaRPr lang="en-US" sz="54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7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</a:t>
            </a:r>
            <a:r>
              <a:rPr 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-</a:t>
            </a:r>
            <a:r>
              <a:rPr lang="ru-RU" sz="7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»</a:t>
            </a:r>
            <a:r>
              <a:rPr 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-</a:t>
            </a:r>
            <a:r>
              <a:rPr lang="ru-RU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неплохо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7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</a:t>
            </a:r>
            <a:r>
              <a:rPr lang="ru-RU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!</a:t>
            </a:r>
            <a:r>
              <a:rPr lang="ru-RU" sz="7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»</a:t>
            </a:r>
            <a:r>
              <a:rPr lang="ru-RU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-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очень, но я исправлюсь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509</Words>
  <Application>Microsoft Office PowerPoint</Application>
  <PresentationFormat>Экран (4:3)</PresentationFormat>
  <Paragraphs>73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Comic Sans MS</vt:lpstr>
      <vt:lpstr>Тема Office</vt:lpstr>
      <vt:lpstr>Фонетическая зарядка</vt:lpstr>
      <vt:lpstr>Попробуй прочитай</vt:lpstr>
      <vt:lpstr>Речевая разминка</vt:lpstr>
      <vt:lpstr>Диалог по картинке</vt:lpstr>
      <vt:lpstr>Учим правило</vt:lpstr>
      <vt:lpstr>Чьё это?</vt:lpstr>
      <vt:lpstr>Упражнение 5 стр.78</vt:lpstr>
      <vt:lpstr>Упражнение 6 стр.70</vt:lpstr>
      <vt:lpstr>Как ты работал сегодня? Оцени себя.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№40 Тема: Притяжательная форма существительных</dc:title>
  <dc:creator>User</dc:creator>
  <cp:lastModifiedBy>Коля</cp:lastModifiedBy>
  <cp:revision>31</cp:revision>
  <dcterms:created xsi:type="dcterms:W3CDTF">2018-10-03T12:49:41Z</dcterms:created>
  <dcterms:modified xsi:type="dcterms:W3CDTF">2022-11-06T14:34:54Z</dcterms:modified>
</cp:coreProperties>
</file>