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  <p:sldId id="316" r:id="rId3"/>
    <p:sldId id="259" r:id="rId4"/>
    <p:sldId id="317" r:id="rId5"/>
    <p:sldId id="318" r:id="rId6"/>
    <p:sldId id="319" r:id="rId7"/>
    <p:sldId id="320" r:id="rId8"/>
    <p:sldId id="321" r:id="rId9"/>
    <p:sldId id="327" r:id="rId10"/>
    <p:sldId id="322" r:id="rId11"/>
    <p:sldId id="323" r:id="rId12"/>
    <p:sldId id="324" r:id="rId13"/>
    <p:sldId id="325" r:id="rId14"/>
    <p:sldId id="328" r:id="rId15"/>
    <p:sldId id="329" r:id="rId16"/>
    <p:sldId id="330" r:id="rId17"/>
    <p:sldId id="331" r:id="rId18"/>
    <p:sldId id="332" r:id="rId19"/>
    <p:sldId id="333" r:id="rId20"/>
    <p:sldId id="313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0" y="0"/>
            <a:ext cx="9144677" cy="6858000"/>
            <a:chOff x="0" y="0"/>
            <a:chExt cx="9144677" cy="6858000"/>
          </a:xfrm>
        </p:grpSpPr>
        <p:pic>
          <p:nvPicPr>
            <p:cNvPr id="8" name="Picture 7" descr="SD-PanelTitle-R1.png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11" name="Rectangle 10"/>
            <p:cNvSpPr/>
            <p:nvPr/>
          </p:nvSpPr>
          <p:spPr>
            <a:xfrm>
              <a:off x="1515532" y="1520422"/>
              <a:ext cx="6112935" cy="3818468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2" name="Picture 11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0" y="3128434"/>
              <a:ext cx="1664208" cy="612648"/>
            </a:xfrm>
            <a:prstGeom prst="rect">
              <a:avLst/>
            </a:prstGeom>
          </p:spPr>
        </p:pic>
        <p:pic>
          <p:nvPicPr>
            <p:cNvPr id="13" name="Picture 12" descr="HDRibbonTitle-UniformTrim.png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2" r="47959"/>
            <a:stretch/>
          </p:blipFill>
          <p:spPr>
            <a:xfrm>
              <a:off x="7480469" y="3128434"/>
              <a:ext cx="1664208" cy="612648"/>
            </a:xfrm>
            <a:prstGeom prst="rect">
              <a:avLst/>
            </a:prstGeom>
          </p:spPr>
        </p:pic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21934" y="1811863"/>
            <a:ext cx="5308866" cy="1515533"/>
          </a:xfrm>
        </p:spPr>
        <p:txBody>
          <a:bodyPr anchor="b">
            <a:noAutofit/>
          </a:bodyPr>
          <a:lstStyle>
            <a:lvl1pPr algn="ctr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21934" y="3598327"/>
            <a:ext cx="5308866" cy="1377651"/>
          </a:xfrm>
        </p:spPr>
        <p:txBody>
          <a:bodyPr anchor="t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065417" y="5054602"/>
            <a:ext cx="673276" cy="279400"/>
          </a:xfrm>
        </p:spPr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921934" y="5054602"/>
            <a:ext cx="4064860" cy="279400"/>
          </a:xfrm>
        </p:spPr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817317" y="5054602"/>
            <a:ext cx="413483" cy="279400"/>
          </a:xfrm>
        </p:spPr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019825" y="3471329"/>
            <a:ext cx="511308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8765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95208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78465" y="1641413"/>
            <a:ext cx="6595534" cy="1822514"/>
          </a:xfrm>
        </p:spPr>
        <p:txBody>
          <a:bodyPr anchor="b">
            <a:normAutofit/>
          </a:bodyPr>
          <a:lstStyle>
            <a:lvl1pPr algn="ctr">
              <a:defRPr sz="40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78465" y="3734859"/>
            <a:ext cx="6595534" cy="1090015"/>
          </a:xfrm>
        </p:spPr>
        <p:txBody>
          <a:bodyPr anchor="t">
            <a:normAutofit/>
          </a:bodyPr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278466" y="3599392"/>
            <a:ext cx="6595533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18050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/>
        </p:nvCxnSpPr>
        <p:spPr>
          <a:xfrm>
            <a:off x="1278465" y="235626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76866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5152" y="2487168"/>
            <a:ext cx="3337560" cy="3447288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29311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76868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1832" y="2658533"/>
            <a:ext cx="333756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1832" y="3243263"/>
            <a:ext cx="3337560" cy="2706624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41" name="Straight Connector 40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168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15337"/>
            <a:ext cx="6798735" cy="130386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08463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55471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388534"/>
            <a:ext cx="2536798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20062" y="982132"/>
            <a:ext cx="3855539" cy="4893735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031065"/>
            <a:ext cx="2536798" cy="243840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>
            <a:off x="1278466" y="2912533"/>
            <a:ext cx="233359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24020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1883832"/>
            <a:ext cx="3632202" cy="1371600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069" y="1032933"/>
            <a:ext cx="2929463" cy="4792136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5" y="3255432"/>
            <a:ext cx="3632201" cy="18288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61739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4815415"/>
            <a:ext cx="6798734" cy="56673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26260" y="1032933"/>
            <a:ext cx="7091482" cy="3361269"/>
          </a:xfrm>
          <a:prstGeom prst="roundRect">
            <a:avLst>
              <a:gd name="adj" fmla="val 0"/>
            </a:avLst>
          </a:prstGeom>
          <a:ln w="57150" cmpd="thickThin">
            <a:solidFill>
              <a:schemeClr val="tx1">
                <a:lumMod val="50000"/>
                <a:lumOff val="5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6866" y="5382153"/>
            <a:ext cx="6798734" cy="49371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951379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6" y="906873"/>
            <a:ext cx="6798734" cy="3097860"/>
          </a:xfrm>
        </p:spPr>
        <p:txBody>
          <a:bodyPr anchor="ctr">
            <a:normAutofit/>
          </a:bodyPr>
          <a:lstStyle>
            <a:lvl1pPr algn="ct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275666"/>
            <a:ext cx="6798736" cy="1600202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5" y="4140199"/>
            <a:ext cx="6606425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9954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4333" y="982132"/>
            <a:ext cx="6400250" cy="2370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600200" y="3352799"/>
            <a:ext cx="5892798" cy="651933"/>
          </a:xfrm>
        </p:spPr>
        <p:txBody>
          <a:bodyPr anchor="ctr">
            <a:normAutofit/>
          </a:bodyPr>
          <a:lstStyle>
            <a:lvl1pPr marL="0" indent="0" algn="r">
              <a:buFontTx/>
              <a:buNone/>
              <a:defRPr sz="18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3" y="4343400"/>
            <a:ext cx="6798738" cy="1532467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849969" y="905362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633503" y="2827870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1278466" y="4140199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705065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9" y="3308581"/>
            <a:ext cx="6798728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8" y="4777381"/>
            <a:ext cx="679873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18356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9416" y="982132"/>
            <a:ext cx="6325168" cy="2243668"/>
          </a:xfrm>
        </p:spPr>
        <p:txBody>
          <a:bodyPr anchor="ctr">
            <a:normAutofit/>
          </a:bodyPr>
          <a:lstStyle>
            <a:lvl1pPr algn="ctr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8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639312"/>
            <a:ext cx="6798730" cy="886968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4529667"/>
            <a:ext cx="6798736" cy="1346200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878060" y="896895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49796" y="2607728"/>
            <a:ext cx="457319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cxnSp>
        <p:nvCxnSpPr>
          <p:cNvPr id="26" name="Straight Connector 25"/>
          <p:cNvCxnSpPr/>
          <p:nvPr/>
        </p:nvCxnSpPr>
        <p:spPr>
          <a:xfrm>
            <a:off x="1278466" y="3429000"/>
            <a:ext cx="659553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87940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6865" y="982131"/>
            <a:ext cx="6798734" cy="2294467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sz="3200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Text Placeholder 2"/>
          <p:cNvSpPr>
            <a:spLocks noGrp="1"/>
          </p:cNvSpPr>
          <p:nvPr>
            <p:ph type="body" idx="13"/>
          </p:nvPr>
        </p:nvSpPr>
        <p:spPr>
          <a:xfrm>
            <a:off x="1176868" y="3566160"/>
            <a:ext cx="6798730" cy="905256"/>
          </a:xfrm>
        </p:spPr>
        <p:txBody>
          <a:bodyPr anchor="b">
            <a:normAutofit/>
          </a:bodyPr>
          <a:lstStyle>
            <a:lvl1pPr marL="0" indent="0" algn="l">
              <a:spcBef>
                <a:spcPts val="0"/>
              </a:spcBef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6" y="4470400"/>
            <a:ext cx="6798734" cy="1405467"/>
          </a:xfrm>
        </p:spPr>
        <p:txBody>
          <a:bodyPr anchor="t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278469" y="3429000"/>
            <a:ext cx="6606421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40914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5" y="2490135"/>
            <a:ext cx="6798736" cy="338573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1278466" y="2354670"/>
            <a:ext cx="6606424" cy="0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6565633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356667" y="906873"/>
            <a:ext cx="1618930" cy="496899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76867" y="906873"/>
            <a:ext cx="4915509" cy="4968993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45512" y="906873"/>
            <a:ext cx="0" cy="4968993"/>
          </a:xfrm>
          <a:prstGeom prst="line">
            <a:avLst/>
          </a:prstGeom>
          <a:ln w="15875"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645997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3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9152467" cy="6858000"/>
            <a:chOff x="0" y="0"/>
            <a:chExt cx="9152467" cy="6858000"/>
          </a:xfrm>
        </p:grpSpPr>
        <p:pic>
          <p:nvPicPr>
            <p:cNvPr id="8" name="Picture 7" descr="SD-PanelContent.png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0"/>
              <a:ext cx="9144000" cy="6858000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553888" y="542807"/>
              <a:ext cx="8039776" cy="5756392"/>
            </a:xfrm>
            <a:prstGeom prst="rect">
              <a:avLst/>
            </a:prstGeom>
            <a:noFill/>
            <a:ln w="15875" cap="flat">
              <a:miter lim="800000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pic>
          <p:nvPicPr>
            <p:cNvPr id="10" name="Picture 9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0" y="3128434"/>
              <a:ext cx="685800" cy="606425"/>
            </a:xfrm>
            <a:prstGeom prst="rect">
              <a:avLst/>
            </a:prstGeom>
          </p:spPr>
        </p:pic>
        <p:pic>
          <p:nvPicPr>
            <p:cNvPr id="11" name="Picture 10" descr="HDRibbonContent-UniformTrim.png"/>
            <p:cNvPicPr>
              <a:picLocks noChangeAspect="1"/>
            </p:cNvPicPr>
            <p:nvPr/>
          </p:nvPicPr>
          <p:blipFill rotWithShape="1"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" r="14240"/>
            <a:stretch/>
          </p:blipFill>
          <p:spPr>
            <a:xfrm>
              <a:off x="8466667" y="3128434"/>
              <a:ext cx="685800" cy="606425"/>
            </a:xfrm>
            <a:prstGeom prst="rect">
              <a:avLst/>
            </a:prstGeom>
          </p:spPr>
        </p:pic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76866" y="915337"/>
            <a:ext cx="6798734" cy="13038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76865" y="2490135"/>
            <a:ext cx="6798736" cy="344499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356670" y="5960533"/>
            <a:ext cx="1148283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6C53ED3C-6EE4-443A-8C2E-F163BA8F74F1}" type="datetimeFigureOut">
              <a:rPr lang="ru-RU" smtClean="0"/>
              <a:t>19.12.2021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76865" y="5960533"/>
            <a:ext cx="5104667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80091" y="5960533"/>
            <a:ext cx="395510" cy="2794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0E5138B8-5906-4118-9CD9-78811365B92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26222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457200" rtl="0" eaLnBrk="1" latinLnBrk="0" hangingPunct="1">
        <a:spcBef>
          <a:spcPct val="0"/>
        </a:spcBef>
        <a:buNone/>
        <a:defRPr sz="4000" kern="1200" cap="none">
          <a:ln w="3175" cmpd="sng">
            <a:noFill/>
          </a:ln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20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8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6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115000"/>
        <a:buFont typeface="Arial"/>
        <a:buChar char="•"/>
        <a:defRPr sz="1400" kern="1200" cap="none">
          <a:solidFill>
            <a:schemeClr val="tx1">
              <a:lumMod val="85000"/>
              <a:lumOff val="1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0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1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1547664" y="72008"/>
            <a:ext cx="7200800" cy="293023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3600" b="1" u="sng" dirty="0">
                <a:solidFill>
                  <a:schemeClr val="bg1"/>
                </a:solidFill>
              </a:rPr>
              <a:t>Интерактивная </a:t>
            </a:r>
          </a:p>
          <a:p>
            <a:pPr algn="ctr"/>
            <a:r>
              <a:rPr lang="ru-RU" sz="3600" b="1" u="sng" dirty="0">
                <a:solidFill>
                  <a:schemeClr val="bg1"/>
                </a:solidFill>
              </a:rPr>
              <a:t>викторина </a:t>
            </a:r>
          </a:p>
          <a:p>
            <a:pPr algn="ctr"/>
            <a:r>
              <a:rPr lang="ru-RU" sz="4000" b="1" dirty="0">
                <a:solidFill>
                  <a:schemeClr val="accent6">
                    <a:lumMod val="20000"/>
                    <a:lumOff val="80000"/>
                  </a:schemeClr>
                </a:solidFill>
              </a:rPr>
              <a:t>«Знаешь ли ты </a:t>
            </a:r>
            <a:r>
              <a:rPr lang="ru-RU" sz="4000" b="1" dirty="0" smtClean="0">
                <a:solidFill>
                  <a:schemeClr val="accent6">
                    <a:lumMod val="20000"/>
                    <a:lumOff val="80000"/>
                  </a:schemeClr>
                </a:solidFill>
              </a:rPr>
              <a:t>футбол?»</a:t>
            </a:r>
            <a:endParaRPr lang="ru-RU" sz="4000" b="1" dirty="0"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pic>
        <p:nvPicPr>
          <p:cNvPr id="3" name="Рисунок 2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865" y="4000484"/>
            <a:ext cx="2947036" cy="2947036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5565901" y="5814748"/>
            <a:ext cx="3024336" cy="720080"/>
          </a:xfrm>
          <a:prstGeom prst="roundRect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dirty="0" smtClean="0">
                <a:ln w="0"/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Для перехода нажми на мяч</a:t>
            </a:r>
            <a:endParaRPr lang="ru-RU" sz="2400" dirty="0">
              <a:ln w="0"/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13605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2789548" y="1268760"/>
            <a:ext cx="4608512" cy="2664296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Приветствую тебя</a:t>
            </a:r>
          </a:p>
          <a:p>
            <a:pPr algn="ctr"/>
            <a:r>
              <a:rPr lang="ru-RU" sz="2400" b="1" dirty="0" smtClean="0">
                <a:solidFill>
                  <a:srgbClr val="C00000"/>
                </a:solidFill>
              </a:rPr>
              <a:t>знаток футбола!</a:t>
            </a:r>
            <a:endParaRPr lang="ru-RU" sz="2400" b="1" dirty="0">
              <a:solidFill>
                <a:srgbClr val="C00000"/>
              </a:solidFill>
            </a:endParaRPr>
          </a:p>
          <a:p>
            <a:pPr algn="ctr"/>
            <a:r>
              <a:rPr lang="ru-RU" sz="2400" b="1" dirty="0">
                <a:solidFill>
                  <a:srgbClr val="0000FF"/>
                </a:solidFill>
              </a:rPr>
              <a:t>Хочешь </a:t>
            </a:r>
            <a:r>
              <a:rPr lang="ru-RU" sz="2400" b="1" dirty="0" smtClean="0">
                <a:solidFill>
                  <a:srgbClr val="0000FF"/>
                </a:solidFill>
              </a:rPr>
              <a:t>проверить, насколько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хорошо ты знаешь футбол? </a:t>
            </a:r>
          </a:p>
          <a:p>
            <a:pPr algn="ctr"/>
            <a:r>
              <a:rPr lang="ru-RU" sz="2400" b="1" dirty="0" smtClean="0">
                <a:solidFill>
                  <a:srgbClr val="0000FF"/>
                </a:solidFill>
              </a:rPr>
              <a:t>Внимательно </a:t>
            </a:r>
            <a:r>
              <a:rPr lang="ru-RU" sz="2400" b="1" dirty="0">
                <a:solidFill>
                  <a:srgbClr val="0000FF"/>
                </a:solidFill>
              </a:rPr>
              <a:t>читай вопрос и выбери правильный </a:t>
            </a:r>
            <a:r>
              <a:rPr lang="ru-RU" sz="2400" b="1" dirty="0" smtClean="0">
                <a:solidFill>
                  <a:srgbClr val="0000FF"/>
                </a:solidFill>
              </a:rPr>
              <a:t>ответ. Для перехода нажми на мяч.</a:t>
            </a:r>
            <a:endParaRPr lang="ru-RU" sz="2400" b="1" dirty="0">
              <a:solidFill>
                <a:srgbClr val="0000FF"/>
              </a:solidFill>
            </a:endParaRPr>
          </a:p>
        </p:txBody>
      </p:sp>
      <p:pic>
        <p:nvPicPr>
          <p:cNvPr id="4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627784" y="3833069"/>
            <a:ext cx="3024336" cy="30243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38756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933390" y="2051525"/>
            <a:ext cx="302433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Какая кличка у футболиста </a:t>
            </a:r>
            <a:r>
              <a:rPr lang="ru-RU" sz="2800" b="1" dirty="0" err="1">
                <a:solidFill>
                  <a:srgbClr val="0000FF"/>
                </a:solidFill>
              </a:rPr>
              <a:t>Роналдо</a:t>
            </a:r>
            <a:r>
              <a:rPr lang="ru-RU" sz="2800" b="1" dirty="0">
                <a:solidFill>
                  <a:srgbClr val="0000FF"/>
                </a:solidFill>
              </a:rPr>
              <a:t>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755636" y="7693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tx1"/>
                </a:solidFill>
              </a:rPr>
              <a:t>Носастик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92799" y="1412776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err="1">
                <a:solidFill>
                  <a:schemeClr val="tx1"/>
                </a:solidFill>
              </a:rPr>
              <a:t>Ушастик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55636" y="4481123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Зубастик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76288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3621976" y="1505017"/>
            <a:ext cx="3142496" cy="2661628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Что часто тянут игроки выигрывающей команды на футбольном поле?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80112" y="437283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Жребий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796136" y="4597625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 Сетку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19738" y="141831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Время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2450399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 журналисты и болельщики называют гол, забитый команде соперника в конце футбольного тайма?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гол в копилку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гол в сад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89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гол в раздевалку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939476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Где в 2018 году пройдет Чемпионат Мира по футболу?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Испания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77321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Аргентина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702099" y="422108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Россия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560097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 называется гол, который решил судьбу финального матча чемпионата Европы в 1996 году?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453840" y="261579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Платиновый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Серебряный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2" y="2615791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Золотой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6206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Какая участница группы "Спайс Гёрлз" стала женой футболиста Дэвида Бэкхема?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Мелани Браун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Эмма </a:t>
            </a:r>
            <a:r>
              <a:rPr lang="ru-RU" sz="2800" dirty="0" err="1">
                <a:solidFill>
                  <a:schemeClr val="tx1"/>
                </a:solidFill>
              </a:rPr>
              <a:t>Бантон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89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Виктория Адамс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35134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rgbClr val="0000FF"/>
                </a:solidFill>
              </a:rPr>
              <a:t>За какой футбольный клуб выступал английский футболист Дэвид Бэкхем?</a:t>
            </a:r>
            <a:endParaRPr lang="ru-RU" sz="2800" b="1" dirty="0">
              <a:solidFill>
                <a:srgbClr val="0000FF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"Ливерпуль"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932505" y="2687031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"Арсенал"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8551" y="4281122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"Манчестер Юнайтед"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883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нападающий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защитник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89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вратарь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300" b="0" i="0" u="none" strike="noStrike" cap="none" normalizeH="0" baseline="0" smtClean="0">
                <a:ln>
                  <a:noFill/>
                </a:ln>
                <a:solidFill>
                  <a:srgbClr val="01260A"/>
                </a:solidFill>
                <a:effectLst/>
                <a:latin typeface="Helvetica" panose="020B0604020202020204" pitchFamily="34" charset="0"/>
              </a:rPr>
              <a:t>За какой футбольный клуб выступал английский футболист Дэвид Бекхэм?</a:t>
            </a:r>
            <a:endParaRPr kumimoji="0" lang="ru-RU" altLang="ru-RU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Футболист какого амплуа изобрёл «удар скорпиона», отбив мяч в прыжке пятками?</a:t>
            </a:r>
          </a:p>
        </p:txBody>
      </p:sp>
    </p:spTree>
    <p:extLst>
      <p:ext uri="{BB962C8B-B14F-4D97-AF65-F5344CB8AC3E}">
        <p14:creationId xmlns:p14="http://schemas.microsoft.com/office/powerpoint/2010/main" val="22565772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Что перед штрафным ударом выстраивают футболисты на поле?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баррикаду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защиту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89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стенку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99858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Где был изобретен футбол в его современном варианте?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088984" y="2785145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Россия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Бразилия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014246" y="275941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Англия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600933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 по-другому в футболе называется вратарь?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Дефендер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508104" y="4221088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Страйкер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92989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Голкипер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25127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Кто забил гол "Рукой Бога"?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Месси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Пеле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8551" y="426378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Марадона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497855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Что назначает футбольный судья, подняв руку вверх?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штрафной удар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угловой удар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8551" y="426378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свободный удар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547795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В каком году чемпионат мира по футболу не проводился?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700451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1966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2002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5428551" y="4263788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1972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75398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Какое прозвище получил в спортивных кругах известный футбольный арбитр Пьерлуиджи Коллина?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92080" y="42264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Человек-паук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Робокоп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031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Фантомас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20162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8"/>
            <a:ext cx="5066416" cy="1935432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Какой из бельгийских футбольных клубов является самым титулованным?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92080" y="42264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«Брюгге»</a:t>
            </a: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«Стандард»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031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«Андерлехт»</a:t>
            </a:r>
          </a:p>
        </p:txBody>
      </p:sp>
      <p:pic>
        <p:nvPicPr>
          <p:cNvPr id="1026" name="Picture 2">
            <a:hlinkClick r:id="" action="ppaction://hlinkshowjump?jump=nextslide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8854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4"/>
            <a:ext cx="9144000" cy="6856811"/>
          </a:xfrm>
          <a:prstGeom prst="rect">
            <a:avLst/>
          </a:prstGeom>
        </p:spPr>
      </p:pic>
      <p:sp>
        <p:nvSpPr>
          <p:cNvPr id="2" name="Скругленный прямоугольник 1"/>
          <p:cNvSpPr/>
          <p:nvPr/>
        </p:nvSpPr>
        <p:spPr>
          <a:xfrm>
            <a:off x="2555776" y="412287"/>
            <a:ext cx="5066416" cy="2097555"/>
          </a:xfrm>
          <a:prstGeom prst="round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rgbClr val="0000FF"/>
                </a:solidFill>
              </a:rPr>
              <a:t>Футбольная сборная какой страны лишь дважды выходила в финал чемпионата мира и оба раза становилась чемпионом?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292080" y="4226424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Испания</a:t>
            </a:r>
            <a:endParaRPr lang="ru-RU" sz="28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088984" y="2669697"/>
            <a:ext cx="314779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Франция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60316" y="2669697"/>
            <a:ext cx="3168352" cy="914400"/>
          </a:xfrm>
          <a:prstGeom prst="round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chemeClr val="tx1"/>
                </a:solidFill>
              </a:rPr>
              <a:t>Уругвай</a:t>
            </a:r>
            <a:endParaRPr lang="ru-RU" sz="2800" dirty="0">
              <a:solidFill>
                <a:schemeClr val="tx1"/>
              </a:solidFill>
            </a:endParaRPr>
          </a:p>
        </p:txBody>
      </p:sp>
      <p:pic>
        <p:nvPicPr>
          <p:cNvPr id="1026" name="Picture 2">
            <a:hlinkClick r:id="rId3" action="ppaction://hlinksldjump"/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8230" y="3941811"/>
            <a:ext cx="2990321" cy="29903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7447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5" presetClass="emph" presetSubtype="0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5"/>
                                  </p:iterate>
                                  <p:childTnLst>
                                    <p:set>
                                      <p:cBhvr override="childStyle">
                                        <p:cTn id="18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style.fontWeight</p:attrName>
                                        </p:attrNameLst>
                                      </p:cBhvr>
                                      <p:to>
                                        <p:strVal val="bol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31010"/>
            <a:ext cx="9144000" cy="710140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339752" y="1206125"/>
            <a:ext cx="5256584" cy="26899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u="sng" dirty="0" smtClean="0">
                <a:solidFill>
                  <a:srgbClr val="FF0000"/>
                </a:solidFill>
              </a:rPr>
              <a:t>Источники</a:t>
            </a:r>
            <a:endParaRPr lang="en-US" dirty="0" smtClean="0">
              <a:solidFill>
                <a:srgbClr val="FF0000"/>
              </a:solidFill>
              <a:ea typeface="Calibri"/>
              <a:cs typeface="Times New Roman"/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  <a:ea typeface="Calibri"/>
                <a:cs typeface="Times New Roman"/>
              </a:rPr>
              <a:t>рамка </a:t>
            </a:r>
          </a:p>
          <a:p>
            <a:pPr algn="ctr"/>
            <a:r>
              <a:rPr lang="en-US" u="sng" dirty="0">
                <a:solidFill>
                  <a:srgbClr val="FF0000"/>
                </a:solidFill>
                <a:ea typeface="Calibri"/>
                <a:cs typeface="Times New Roman"/>
              </a:rPr>
              <a:t>http://</a:t>
            </a:r>
            <a:r>
              <a:rPr lang="en-US" u="sng" dirty="0" smtClean="0">
                <a:solidFill>
                  <a:srgbClr val="FF0000"/>
                </a:solidFill>
                <a:ea typeface="Calibri"/>
                <a:cs typeface="Times New Roman"/>
              </a:rPr>
              <a:t>funforkids.ru/pictures/football/football102.png</a:t>
            </a:r>
            <a:endParaRPr lang="ru-RU" dirty="0" smtClean="0">
              <a:solidFill>
                <a:schemeClr val="bg1"/>
              </a:solidFill>
            </a:endParaRPr>
          </a:p>
          <a:p>
            <a:pPr algn="ctr"/>
            <a:r>
              <a:rPr lang="ru-RU" dirty="0" smtClean="0">
                <a:solidFill>
                  <a:srgbClr val="FF0000"/>
                </a:solidFill>
              </a:rPr>
              <a:t>мяч</a:t>
            </a:r>
          </a:p>
          <a:p>
            <a:pPr lvl="0" algn="ctr">
              <a:spcBef>
                <a:spcPct val="20000"/>
              </a:spcBef>
            </a:pPr>
            <a:r>
              <a:rPr lang="en-US" dirty="0" smtClean="0">
                <a:solidFill>
                  <a:srgbClr val="FF0000"/>
                </a:solidFill>
              </a:rPr>
              <a:t>http://s1.iconbird.com/ico/0912/My7icons/w512h5121347801449GamesSoccer.png</a:t>
            </a:r>
            <a:endParaRPr lang="ru-RU" dirty="0" smtClean="0">
              <a:solidFill>
                <a:schemeClr val="bg2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ru-RU" dirty="0" smtClean="0">
                <a:solidFill>
                  <a:srgbClr val="FF0000"/>
                </a:solidFill>
              </a:rPr>
              <a:t>Вопросы </a:t>
            </a:r>
            <a:r>
              <a:rPr lang="ru-RU" dirty="0">
                <a:solidFill>
                  <a:srgbClr val="FF0000"/>
                </a:solidFill>
              </a:rPr>
              <a:t>взяты с </a:t>
            </a:r>
            <a:r>
              <a:rPr lang="ru-RU" dirty="0" smtClean="0">
                <a:solidFill>
                  <a:srgbClr val="FF0000"/>
                </a:solidFill>
              </a:rPr>
              <a:t>сайта </a:t>
            </a:r>
            <a:endParaRPr lang="en-US" dirty="0">
              <a:solidFill>
                <a:srgbClr val="FF0000"/>
              </a:solidFill>
            </a:endParaRPr>
          </a:p>
          <a:p>
            <a:pPr lvl="0" algn="ctr">
              <a:spcBef>
                <a:spcPct val="20000"/>
              </a:spcBef>
            </a:pPr>
            <a:r>
              <a:rPr lang="en-US" u="sng" dirty="0" smtClean="0">
                <a:solidFill>
                  <a:srgbClr val="FF0000"/>
                </a:solidFill>
              </a:rPr>
              <a:t>http</a:t>
            </a:r>
            <a:r>
              <a:rPr lang="en-US" u="sng" dirty="0">
                <a:solidFill>
                  <a:srgbClr val="FF0000"/>
                </a:solidFill>
              </a:rPr>
              <a:t>://pandarina.com/viktorina/football</a:t>
            </a:r>
            <a:endParaRPr lang="ru-RU" sz="2800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71600" y="5796"/>
            <a:ext cx="84969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Надо делать любое дело так, чтобы оно становилось искусством</a:t>
            </a:r>
            <a:r>
              <a:rPr lang="ru-RU" sz="3600" b="1" dirty="0" smtClean="0">
                <a:solidFill>
                  <a:srgbClr val="FF0000"/>
                </a:solidFill>
              </a:rPr>
              <a:t>.</a:t>
            </a:r>
            <a:endParaRPr lang="ru-RU" sz="3600" b="1" dirty="0">
              <a:solidFill>
                <a:srgbClr val="FF0000"/>
              </a:solidFill>
            </a:endParaRPr>
          </a:p>
        </p:txBody>
      </p:sp>
      <p:pic>
        <p:nvPicPr>
          <p:cNvPr id="4" name="Рисунок 3">
            <a:hlinkClick r:id="rId3" action="ppaction://hlinksldjump"/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9752" y="3794836"/>
            <a:ext cx="3312368" cy="3312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0664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Натуральные материалы">
  <a:themeElements>
    <a:clrScheme name="Натуральные материалы">
      <a:dk1>
        <a:sysClr val="windowText" lastClr="000000"/>
      </a:dk1>
      <a:lt1>
        <a:sysClr val="window" lastClr="FFFFFF"/>
      </a:lt1>
      <a:dk2>
        <a:srgbClr val="212121"/>
      </a:dk2>
      <a:lt2>
        <a:srgbClr val="DADADA"/>
      </a:lt2>
      <a:accent1>
        <a:srgbClr val="83992A"/>
      </a:accent1>
      <a:accent2>
        <a:srgbClr val="3C9770"/>
      </a:accent2>
      <a:accent3>
        <a:srgbClr val="44709D"/>
      </a:accent3>
      <a:accent4>
        <a:srgbClr val="A23C33"/>
      </a:accent4>
      <a:accent5>
        <a:srgbClr val="D97828"/>
      </a:accent5>
      <a:accent6>
        <a:srgbClr val="DEB340"/>
      </a:accent6>
      <a:hlink>
        <a:srgbClr val="A8BF4D"/>
      </a:hlink>
      <a:folHlink>
        <a:srgbClr val="B4CA80"/>
      </a:folHlink>
    </a:clrScheme>
    <a:fontScheme name="Натуральные материалы">
      <a:majorFont>
        <a:latin typeface="Garamond" panose="02020404030301010803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Garamond" panose="02020404030301010803"/>
        <a:ea typeface=""/>
        <a:cs typeface=""/>
        <a:font script="Jpan" typeface="ＭＳ Ｐ明朝"/>
        <a:font script="Hang" typeface="바탕"/>
        <a:font script="Hans" typeface="方正舒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Натуральные материалы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74000"/>
                <a:satMod val="130000"/>
                <a:lumMod val="90000"/>
              </a:schemeClr>
              <a:schemeClr val="phClr">
                <a:tint val="94000"/>
                <a:satMod val="120000"/>
                <a:lumMod val="104000"/>
              </a:schemeClr>
            </a:duotone>
          </a:blip>
          <a:tile tx="0" ty="0" sx="100000" sy="100000" flip="none" algn="tl"/>
        </a:blipFill>
      </a:fillStyleLst>
      <a:lnStyleLst>
        <a:ln w="9525" cap="rnd" cmpd="sng" algn="ctr">
          <a:solidFill>
            <a:schemeClr val="phClr"/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38100" dist="254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88000"/>
                <a:lumMod val="98000"/>
              </a:schemeClr>
            </a:gs>
          </a:gsLst>
          <a:lin ang="5400000" scaled="0"/>
        </a:gradFill>
        <a:blipFill>
          <a:blip xmlns:r="http://schemas.openxmlformats.org/officeDocument/2006/relationships" r:embed="rId2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rganic" id="{28CDC826-8792-45C0-861B-85EB3ADEDA33}" vid="{7DAC20F1-423D-49E2-BD0B-50532748BAD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469</TotalTime>
  <Words>337</Words>
  <Application>Microsoft Office PowerPoint</Application>
  <PresentationFormat>Экран (4:3)</PresentationFormat>
  <Paragraphs>86</Paragraphs>
  <Slides>20</Slides>
  <Notes>0</Notes>
  <HiddenSlides>1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6" baseType="lpstr">
      <vt:lpstr>Arial</vt:lpstr>
      <vt:lpstr>Calibri</vt:lpstr>
      <vt:lpstr>Garamond</vt:lpstr>
      <vt:lpstr>Helvetica</vt:lpstr>
      <vt:lpstr>Times New Roman</vt:lpstr>
      <vt:lpstr>Натуральные материалы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Знаешь ли ты кошек?</dc:title>
  <dc:creator>Анатольева Э.В.</dc:creator>
  <cp:lastModifiedBy>Sasha</cp:lastModifiedBy>
  <cp:revision>231</cp:revision>
  <dcterms:created xsi:type="dcterms:W3CDTF">2015-06-18T14:03:02Z</dcterms:created>
  <dcterms:modified xsi:type="dcterms:W3CDTF">2021-12-19T03:20:06Z</dcterms:modified>
</cp:coreProperties>
</file>