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308" r:id="rId2"/>
    <p:sldId id="273" r:id="rId3"/>
    <p:sldId id="297" r:id="rId4"/>
    <p:sldId id="303" r:id="rId5"/>
    <p:sldId id="306" r:id="rId6"/>
    <p:sldId id="278" r:id="rId7"/>
    <p:sldId id="269" r:id="rId8"/>
    <p:sldId id="305" r:id="rId9"/>
    <p:sldId id="300" r:id="rId10"/>
    <p:sldId id="285" r:id="rId11"/>
    <p:sldId id="301" r:id="rId12"/>
    <p:sldId id="287" r:id="rId13"/>
    <p:sldId id="288" r:id="rId14"/>
    <p:sldId id="289" r:id="rId15"/>
    <p:sldId id="302" r:id="rId16"/>
    <p:sldId id="307" r:id="rId17"/>
    <p:sldId id="304" r:id="rId18"/>
    <p:sldId id="310" r:id="rId19"/>
    <p:sldId id="294" r:id="rId20"/>
  </p:sldIdLst>
  <p:sldSz cx="12192000" cy="6858000"/>
  <p:notesSz cx="10018713" cy="6888163"/>
  <p:embeddedFontLst>
    <p:embeddedFont>
      <p:font typeface="Calibri" panose="020F0502020204030204" pitchFamily="34" charset="0"/>
      <p:regular r:id="rId23"/>
      <p:bold r:id="rId24"/>
      <p:italic r:id="rId25"/>
      <p:boldItalic r:id="rId26"/>
    </p:embeddedFont>
    <p:embeddedFont>
      <p:font typeface="Calibri Light" panose="020F0302020204030204" pitchFamily="34" charset="0"/>
      <p:regular r:id="rId27"/>
      <p:italic r:id="rId28"/>
    </p:embeddedFont>
    <p:embeddedFont>
      <p:font typeface="Montserrat" pitchFamily="2" charset="0"/>
      <p:regular r:id="rId29"/>
      <p:bold r:id="rId30"/>
      <p:italic r:id="rId31"/>
      <p:boldItalic r:id="rId32"/>
    </p:embeddedFont>
    <p:embeddedFont>
      <p:font typeface="Montserrat Medium" pitchFamily="2" charset="0"/>
      <p:regular r:id="rId33"/>
      <p:italic r:id="rId34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E6"/>
    <a:srgbClr val="2B7DEB"/>
    <a:srgbClr val="468EF8"/>
    <a:srgbClr val="002060"/>
    <a:srgbClr val="77ABF2"/>
    <a:srgbClr val="D5E7FB"/>
    <a:srgbClr val="BDD7EE"/>
    <a:srgbClr val="D4D9F0"/>
    <a:srgbClr val="26469E"/>
    <a:srgbClr val="4E90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62"/>
    <p:restoredTop sz="95672" autoAdjust="0"/>
  </p:normalViewPr>
  <p:slideViewPr>
    <p:cSldViewPr snapToGrid="0">
      <p:cViewPr varScale="1">
        <p:scale>
          <a:sx n="125" d="100"/>
          <a:sy n="125" d="100"/>
        </p:scale>
        <p:origin x="320" y="176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21" Type="http://schemas.openxmlformats.org/officeDocument/2006/relationships/notesMaster" Target="notesMasters/notesMaster1.xml"/><Relationship Id="rId34" Type="http://schemas.openxmlformats.org/officeDocument/2006/relationships/font" Target="fonts/font1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font" Target="fonts/font11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40903" cy="34489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75500" y="0"/>
            <a:ext cx="4340903" cy="34489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0AA76A-2D49-49F6-9E34-D38AFA9BD7F0}" type="datetimeFigureOut">
              <a:rPr lang="ru-RU" smtClean="0"/>
              <a:pPr/>
              <a:t>17.03.2022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542172"/>
            <a:ext cx="4340903" cy="34489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75500" y="6542172"/>
            <a:ext cx="4340903" cy="34489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1C42A-8977-4354-A240-BE4FBAE6311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69184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41813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75313" y="0"/>
            <a:ext cx="4341812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F8A8EA-FD25-425C-9E18-0296B61D4689}" type="datetimeFigureOut">
              <a:rPr lang="ru-RU" smtClean="0"/>
              <a:t>17.03.2022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711450" y="515938"/>
            <a:ext cx="4595813" cy="2584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001713" y="3271838"/>
            <a:ext cx="8015287" cy="31003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42088"/>
            <a:ext cx="4341813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75313" y="6542088"/>
            <a:ext cx="4341812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096A4C-D7A5-44DA-9AFA-37F9F288D4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00476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43225" y="862013"/>
            <a:ext cx="4132263" cy="2324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599142-99C7-4B2E-82F5-6577058AB268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37824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43225" y="862013"/>
            <a:ext cx="4132263" cy="2324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599142-99C7-4B2E-82F5-6577058AB268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37824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43225" y="862013"/>
            <a:ext cx="4132263" cy="2324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599142-99C7-4B2E-82F5-6577058AB268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37824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43225" y="862013"/>
            <a:ext cx="4132263" cy="2324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599142-99C7-4B2E-82F5-6577058AB268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37824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43225" y="862013"/>
            <a:ext cx="4132263" cy="2324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599142-99C7-4B2E-82F5-6577058AB268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37824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43225" y="862013"/>
            <a:ext cx="4132263" cy="2324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599142-99C7-4B2E-82F5-6577058AB268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37824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43225" y="862013"/>
            <a:ext cx="4132263" cy="2324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599142-99C7-4B2E-82F5-6577058AB268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37824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43225" y="862013"/>
            <a:ext cx="4132263" cy="2324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599142-99C7-4B2E-82F5-6577058AB268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37824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43225" y="862013"/>
            <a:ext cx="4132263" cy="2324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599142-99C7-4B2E-82F5-6577058AB268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37824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43225" y="862013"/>
            <a:ext cx="4132263" cy="2324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599142-99C7-4B2E-82F5-6577058AB268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66128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43225" y="862013"/>
            <a:ext cx="4132263" cy="2324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599142-99C7-4B2E-82F5-6577058AB268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37824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43225" y="862013"/>
            <a:ext cx="4132263" cy="2324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599142-99C7-4B2E-82F5-6577058AB268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378248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43225" y="862013"/>
            <a:ext cx="4132263" cy="2324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599142-99C7-4B2E-82F5-6577058AB268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37824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43225" y="862013"/>
            <a:ext cx="4132263" cy="2324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599142-99C7-4B2E-82F5-6577058AB268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378248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43225" y="862013"/>
            <a:ext cx="4132263" cy="2324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599142-99C7-4B2E-82F5-6577058AB268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378248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43225" y="862013"/>
            <a:ext cx="4132263" cy="2324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599142-99C7-4B2E-82F5-6577058AB268}" type="slidenum">
              <a:rPr lang="ru-RU" smtClean="0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378248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43225" y="862013"/>
            <a:ext cx="4132263" cy="2324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599142-99C7-4B2E-82F5-6577058AB268}" type="slidenum">
              <a:rPr lang="ru-RU" smtClean="0"/>
              <a:pPr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897201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43225" y="862013"/>
            <a:ext cx="4132263" cy="2324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599142-99C7-4B2E-82F5-6577058AB268}" type="slidenum">
              <a:rPr lang="ru-RU" smtClean="0"/>
              <a:pPr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37824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A0986-32CF-4C52-B053-413E81EA108C}" type="datetimeFigureOut">
              <a:rPr lang="ru-RU" smtClean="0"/>
              <a:pPr/>
              <a:t>17.03.2022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D553A-850B-4CEF-82EA-3C65C4480E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3501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A0986-32CF-4C52-B053-413E81EA108C}" type="datetimeFigureOut">
              <a:rPr lang="ru-RU" smtClean="0"/>
              <a:pPr/>
              <a:t>17.03.2022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D553A-850B-4CEF-82EA-3C65C4480E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4732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A0986-32CF-4C52-B053-413E81EA108C}" type="datetimeFigureOut">
              <a:rPr lang="ru-RU" smtClean="0"/>
              <a:pPr/>
              <a:t>17.03.2022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D553A-850B-4CEF-82EA-3C65C4480E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6132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A0986-32CF-4C52-B053-413E81EA108C}" type="datetimeFigureOut">
              <a:rPr lang="ru-RU" smtClean="0"/>
              <a:pPr/>
              <a:t>17.03.2022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D553A-850B-4CEF-82EA-3C65C4480E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83523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A0986-32CF-4C52-B053-413E81EA108C}" type="datetimeFigureOut">
              <a:rPr lang="ru-RU" smtClean="0"/>
              <a:pPr/>
              <a:t>17.03.2022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D553A-850B-4CEF-82EA-3C65C4480E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93068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A0986-32CF-4C52-B053-413E81EA108C}" type="datetimeFigureOut">
              <a:rPr lang="ru-RU" smtClean="0"/>
              <a:pPr/>
              <a:t>17.03.2022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D553A-850B-4CEF-82EA-3C65C4480E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68655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A0986-32CF-4C52-B053-413E81EA108C}" type="datetimeFigureOut">
              <a:rPr lang="ru-RU" smtClean="0"/>
              <a:pPr/>
              <a:t>17.03.2022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D553A-850B-4CEF-82EA-3C65C4480E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361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A0986-32CF-4C52-B053-413E81EA108C}" type="datetimeFigureOut">
              <a:rPr lang="ru-RU" smtClean="0"/>
              <a:pPr/>
              <a:t>17.03.2022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D553A-850B-4CEF-82EA-3C65C4480E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9405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A0986-32CF-4C52-B053-413E81EA108C}" type="datetimeFigureOut">
              <a:rPr lang="ru-RU" smtClean="0"/>
              <a:pPr/>
              <a:t>17.03.2022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D553A-850B-4CEF-82EA-3C65C4480E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24562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A0986-32CF-4C52-B053-413E81EA108C}" type="datetimeFigureOut">
              <a:rPr lang="ru-RU" smtClean="0"/>
              <a:pPr/>
              <a:t>17.03.2022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D553A-850B-4CEF-82EA-3C65C4480E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97930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A0986-32CF-4C52-B053-413E81EA108C}" type="datetimeFigureOut">
              <a:rPr lang="ru-RU" smtClean="0"/>
              <a:pPr/>
              <a:t>17.03.2022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D553A-850B-4CEF-82EA-3C65C4480E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9027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3A0986-32CF-4C52-B053-413E81EA108C}" type="datetimeFigureOut">
              <a:rPr lang="ru-RU" smtClean="0"/>
              <a:pPr/>
              <a:t>17.03.2022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9D553A-850B-4CEF-82EA-3C65C4480E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3723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7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8.png"/><Relationship Id="rId10" Type="http://schemas.openxmlformats.org/officeDocument/2006/relationships/image" Target="../media/image18.png"/><Relationship Id="rId4" Type="http://schemas.openxmlformats.org/officeDocument/2006/relationships/image" Target="../media/image13.png"/><Relationship Id="rId9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g"/><Relationship Id="rId13" Type="http://schemas.openxmlformats.org/officeDocument/2006/relationships/image" Target="../media/image29.jpe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12" Type="http://schemas.microsoft.com/office/2007/relationships/hdphoto" Target="../media/hdphoto1.wdp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11" Type="http://schemas.openxmlformats.org/officeDocument/2006/relationships/image" Target="../media/image28.png"/><Relationship Id="rId5" Type="http://schemas.openxmlformats.org/officeDocument/2006/relationships/image" Target="../media/image23.png"/><Relationship Id="rId10" Type="http://schemas.openxmlformats.org/officeDocument/2006/relationships/image" Target="../media/image27.jpeg"/><Relationship Id="rId4" Type="http://schemas.openxmlformats.org/officeDocument/2006/relationships/image" Target="../media/image22.png"/><Relationship Id="rId9" Type="http://schemas.openxmlformats.org/officeDocument/2006/relationships/image" Target="../media/image8.png"/><Relationship Id="rId14" Type="http://schemas.openxmlformats.org/officeDocument/2006/relationships/image" Target="../media/image30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1.jp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8.png"/><Relationship Id="rId9" Type="http://schemas.openxmlformats.org/officeDocument/2006/relationships/image" Target="../media/image3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4.png"/><Relationship Id="rId3" Type="http://schemas.openxmlformats.org/officeDocument/2006/relationships/image" Target="../media/image31.jpg"/><Relationship Id="rId7" Type="http://schemas.openxmlformats.org/officeDocument/2006/relationships/image" Target="../media/image39.png"/><Relationship Id="rId12" Type="http://schemas.openxmlformats.org/officeDocument/2006/relationships/image" Target="../media/image43.png"/><Relationship Id="rId17" Type="http://schemas.openxmlformats.org/officeDocument/2006/relationships/image" Target="../media/image48.sv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11" Type="http://schemas.microsoft.com/office/2007/relationships/hdphoto" Target="../media/hdphoto2.wdp"/><Relationship Id="rId5" Type="http://schemas.openxmlformats.org/officeDocument/2006/relationships/image" Target="../media/image8.png"/><Relationship Id="rId15" Type="http://schemas.openxmlformats.org/officeDocument/2006/relationships/image" Target="../media/image46.svg"/><Relationship Id="rId10" Type="http://schemas.openxmlformats.org/officeDocument/2006/relationships/image" Target="../media/image42.png"/><Relationship Id="rId4" Type="http://schemas.openxmlformats.org/officeDocument/2006/relationships/image" Target="../media/image37.png"/><Relationship Id="rId9" Type="http://schemas.openxmlformats.org/officeDocument/2006/relationships/image" Target="../media/image41.svg"/><Relationship Id="rId14" Type="http://schemas.openxmlformats.org/officeDocument/2006/relationships/image" Target="../media/image4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50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Relationship Id="rId9" Type="http://schemas.openxmlformats.org/officeDocument/2006/relationships/image" Target="../media/image5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7.png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11" Type="http://schemas.openxmlformats.org/officeDocument/2006/relationships/image" Target="../media/image62.png"/><Relationship Id="rId5" Type="http://schemas.openxmlformats.org/officeDocument/2006/relationships/image" Target="../media/image56.png"/><Relationship Id="rId10" Type="http://schemas.openxmlformats.org/officeDocument/2006/relationships/image" Target="../media/image61.png"/><Relationship Id="rId4" Type="http://schemas.openxmlformats.org/officeDocument/2006/relationships/image" Target="../media/image8.png"/><Relationship Id="rId9" Type="http://schemas.openxmlformats.org/officeDocument/2006/relationships/image" Target="../media/image6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13" Type="http://schemas.openxmlformats.org/officeDocument/2006/relationships/image" Target="../media/image72.png"/><Relationship Id="rId3" Type="http://schemas.openxmlformats.org/officeDocument/2006/relationships/image" Target="../media/image63.png"/><Relationship Id="rId7" Type="http://schemas.openxmlformats.org/officeDocument/2006/relationships/image" Target="../media/image66.png"/><Relationship Id="rId12" Type="http://schemas.openxmlformats.org/officeDocument/2006/relationships/image" Target="../media/image71.png"/><Relationship Id="rId17" Type="http://schemas.openxmlformats.org/officeDocument/2006/relationships/image" Target="../media/image76.pn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png"/><Relationship Id="rId11" Type="http://schemas.openxmlformats.org/officeDocument/2006/relationships/image" Target="../media/image70.png"/><Relationship Id="rId5" Type="http://schemas.openxmlformats.org/officeDocument/2006/relationships/image" Target="../media/image64.png"/><Relationship Id="rId15" Type="http://schemas.openxmlformats.org/officeDocument/2006/relationships/image" Target="../media/image74.png"/><Relationship Id="rId10" Type="http://schemas.openxmlformats.org/officeDocument/2006/relationships/image" Target="../media/image69.png"/><Relationship Id="rId4" Type="http://schemas.openxmlformats.org/officeDocument/2006/relationships/image" Target="../media/image8.png"/><Relationship Id="rId9" Type="http://schemas.openxmlformats.org/officeDocument/2006/relationships/image" Target="../media/image68.png"/><Relationship Id="rId14" Type="http://schemas.openxmlformats.org/officeDocument/2006/relationships/image" Target="../media/image7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77.jpg"/><Relationship Id="rId7" Type="http://schemas.openxmlformats.org/officeDocument/2006/relationships/image" Target="../media/image80.png"/><Relationship Id="rId12" Type="http://schemas.openxmlformats.org/officeDocument/2006/relationships/image" Target="../media/image8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9.png"/><Relationship Id="rId11" Type="http://schemas.openxmlformats.org/officeDocument/2006/relationships/image" Target="../media/image84.png"/><Relationship Id="rId5" Type="http://schemas.openxmlformats.org/officeDocument/2006/relationships/image" Target="../media/image78.png"/><Relationship Id="rId10" Type="http://schemas.openxmlformats.org/officeDocument/2006/relationships/image" Target="../media/image83.png"/><Relationship Id="rId4" Type="http://schemas.openxmlformats.org/officeDocument/2006/relationships/image" Target="../media/image8.png"/><Relationship Id="rId9" Type="http://schemas.openxmlformats.org/officeDocument/2006/relationships/image" Target="../media/image8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3" Type="http://schemas.openxmlformats.org/officeDocument/2006/relationships/image" Target="../media/image86.jpg"/><Relationship Id="rId7" Type="http://schemas.openxmlformats.org/officeDocument/2006/relationships/image" Target="../media/image8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8.png"/><Relationship Id="rId11" Type="http://schemas.openxmlformats.org/officeDocument/2006/relationships/image" Target="../media/image72.png"/><Relationship Id="rId5" Type="http://schemas.openxmlformats.org/officeDocument/2006/relationships/image" Target="../media/image87.png"/><Relationship Id="rId10" Type="http://schemas.openxmlformats.org/officeDocument/2006/relationships/image" Target="../media/image92.png"/><Relationship Id="rId4" Type="http://schemas.openxmlformats.org/officeDocument/2006/relationships/image" Target="../media/image8.png"/><Relationship Id="rId9" Type="http://schemas.openxmlformats.org/officeDocument/2006/relationships/image" Target="../media/image9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png"/><Relationship Id="rId3" Type="http://schemas.openxmlformats.org/officeDocument/2006/relationships/image" Target="../media/image86.jpg"/><Relationship Id="rId7" Type="http://schemas.openxmlformats.org/officeDocument/2006/relationships/image" Target="../media/image9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4.png"/><Relationship Id="rId5" Type="http://schemas.openxmlformats.org/officeDocument/2006/relationships/image" Target="../media/image93.png"/><Relationship Id="rId10" Type="http://schemas.openxmlformats.org/officeDocument/2006/relationships/image" Target="../media/image98.png"/><Relationship Id="rId4" Type="http://schemas.openxmlformats.org/officeDocument/2006/relationships/image" Target="../media/image8.png"/><Relationship Id="rId9" Type="http://schemas.openxmlformats.org/officeDocument/2006/relationships/image" Target="../media/image9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1.png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3.png"/><Relationship Id="rId5" Type="http://schemas.openxmlformats.org/officeDocument/2006/relationships/image" Target="../media/image102.png"/><Relationship Id="rId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7" Type="http://schemas.openxmlformats.org/officeDocument/2006/relationships/image" Target="../media/image10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5.png"/><Relationship Id="rId5" Type="http://schemas.openxmlformats.org/officeDocument/2006/relationships/image" Target="../media/image104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634" y="627664"/>
            <a:ext cx="2907457" cy="706512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666CD62-A21F-2448-B240-3BF6492C8758}"/>
              </a:ext>
            </a:extLst>
          </p:cNvPr>
          <p:cNvSpPr/>
          <p:nvPr/>
        </p:nvSpPr>
        <p:spPr>
          <a:xfrm>
            <a:off x="1492634" y="2081721"/>
            <a:ext cx="9784966" cy="33855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4400" b="1" dirty="0">
                <a:solidFill>
                  <a:schemeClr val="bg1"/>
                </a:solidFill>
                <a:latin typeface="Montserrat" pitchFamily="2" charset="0"/>
              </a:rPr>
              <a:t>«Информационные технологии. Вклад России </a:t>
            </a:r>
            <a:br>
              <a:rPr lang="en-US" sz="4400" b="1" dirty="0">
                <a:solidFill>
                  <a:schemeClr val="bg1"/>
                </a:solidFill>
                <a:latin typeface="Montserrat" pitchFamily="2" charset="0"/>
              </a:rPr>
            </a:br>
            <a:r>
              <a:rPr lang="ru-RU" sz="4400" b="1" dirty="0">
                <a:solidFill>
                  <a:schemeClr val="bg1"/>
                </a:solidFill>
                <a:latin typeface="Montserrat" pitchFamily="2" charset="0"/>
              </a:rPr>
              <a:t>в сферу информационных технологий. Отечественные разработки</a:t>
            </a:r>
            <a:r>
              <a:rPr lang="en-US" sz="4400" b="1" dirty="0">
                <a:solidFill>
                  <a:schemeClr val="bg1"/>
                </a:solidFill>
                <a:latin typeface="Montserrat" pitchFamily="2" charset="0"/>
              </a:rPr>
              <a:t>»</a:t>
            </a:r>
            <a:endParaRPr lang="ru-RU" sz="4400" b="1" dirty="0">
              <a:solidFill>
                <a:schemeClr val="bg1"/>
              </a:solidFill>
              <a:latin typeface="Montserrat" pitchFamily="2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9BB12A2-06A3-1541-AAB7-D0C0605A9A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8C90D0C-D61B-EB49-99F4-FCB4DEA451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04110" y="6008370"/>
            <a:ext cx="3854450" cy="67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812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2844" y="1084291"/>
            <a:ext cx="7949156" cy="577108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6F2AA13-A75E-0849-86E0-ED5F381A5D2F}"/>
              </a:ext>
            </a:extLst>
          </p:cNvPr>
          <p:cNvSpPr txBox="1"/>
          <p:nvPr/>
        </p:nvSpPr>
        <p:spPr>
          <a:xfrm>
            <a:off x="1792647" y="2187351"/>
            <a:ext cx="4252553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dirty="0">
                <a:solidFill>
                  <a:srgbClr val="0058E6"/>
                </a:solidFill>
                <a:latin typeface="Montserrat" panose="00000500000000000000" pitchFamily="2" charset="-52"/>
              </a:rPr>
              <a:t>Какие цифровые сервисы вы используете чаще всего?</a:t>
            </a:r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4209A8DB-B8E0-B743-AEA3-D182A61A9C4C}"/>
              </a:ext>
            </a:extLst>
          </p:cNvPr>
          <p:cNvSpPr/>
          <p:nvPr/>
        </p:nvSpPr>
        <p:spPr>
          <a:xfrm>
            <a:off x="708085" y="2096778"/>
            <a:ext cx="535346" cy="535346"/>
          </a:xfrm>
          <a:prstGeom prst="ellipse">
            <a:avLst/>
          </a:prstGeom>
          <a:solidFill>
            <a:srgbClr val="2560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Montserrat" panose="00000500000000000000" pitchFamily="2" charset="-52"/>
              </a:rPr>
              <a:t>1</a:t>
            </a:r>
            <a:endParaRPr lang="ru-RU" sz="2800" b="1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7242008-BDDF-FB4F-BBE0-D39C079B6E1D}"/>
              </a:ext>
            </a:extLst>
          </p:cNvPr>
          <p:cNvSpPr txBox="1"/>
          <p:nvPr/>
        </p:nvSpPr>
        <p:spPr>
          <a:xfrm>
            <a:off x="1801988" y="3963393"/>
            <a:ext cx="4497403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dirty="0">
                <a:solidFill>
                  <a:srgbClr val="0058E6"/>
                </a:solidFill>
                <a:latin typeface="Montserrat" panose="00000500000000000000" pitchFamily="2" charset="-52"/>
              </a:rPr>
              <a:t>А какие из них являются отечественными?</a:t>
            </a:r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7DC74525-93E7-A048-85E2-F74B5BBE1DC1}"/>
              </a:ext>
            </a:extLst>
          </p:cNvPr>
          <p:cNvSpPr/>
          <p:nvPr/>
        </p:nvSpPr>
        <p:spPr>
          <a:xfrm>
            <a:off x="708085" y="3901678"/>
            <a:ext cx="535346" cy="535346"/>
          </a:xfrm>
          <a:prstGeom prst="ellipse">
            <a:avLst/>
          </a:prstGeom>
          <a:solidFill>
            <a:srgbClr val="2560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Montserrat" panose="00000500000000000000" pitchFamily="2" charset="-52"/>
              </a:rPr>
              <a:t>2</a:t>
            </a:r>
            <a:endParaRPr lang="ru-RU" sz="2800" b="1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DAB25B9-5202-E44F-BCBE-AFCE16007B9E}"/>
              </a:ext>
            </a:extLst>
          </p:cNvPr>
          <p:cNvSpPr/>
          <p:nvPr/>
        </p:nvSpPr>
        <p:spPr>
          <a:xfrm>
            <a:off x="649054" y="459620"/>
            <a:ext cx="8691894" cy="4985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90000"/>
              </a:lnSpc>
              <a:tabLst>
                <a:tab pos="2150480" algn="l"/>
              </a:tabLst>
            </a:pPr>
            <a:r>
              <a:rPr lang="ru-RU" sz="3600" b="1" dirty="0">
                <a:solidFill>
                  <a:srgbClr val="0058E6"/>
                </a:solidFill>
                <a:latin typeface="Montserrat"/>
              </a:rPr>
              <a:t>Вступление</a:t>
            </a:r>
          </a:p>
        </p:txBody>
      </p:sp>
      <p:sp>
        <p:nvSpPr>
          <p:cNvPr id="11" name="Номер слайда 3">
            <a:extLst>
              <a:ext uri="{FF2B5EF4-FFF2-40B4-BE49-F238E27FC236}">
                <a16:creationId xmlns:a16="http://schemas.microsoft.com/office/drawing/2014/main" id="{9A436041-C93E-1145-B4A0-9E1A50BC0314}"/>
              </a:ext>
            </a:extLst>
          </p:cNvPr>
          <p:cNvSpPr>
            <a:spLocks noGrp="1"/>
          </p:cNvSpPr>
          <p:nvPr/>
        </p:nvSpPr>
        <p:spPr>
          <a:xfrm>
            <a:off x="11601198" y="6370148"/>
            <a:ext cx="736485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725C68B6-61C2-468F-89AB-4B9F7531AA68}" type="slidenum">
              <a:rPr lang="ru-RU" sz="1050">
                <a:solidFill>
                  <a:srgbClr val="002060"/>
                </a:solidFill>
                <a:latin typeface="Montserrat Medium" panose="00000600000000000000" pitchFamily="50" charset="-52"/>
                <a:ea typeface="Roboto" pitchFamily="2" charset="0"/>
                <a:cs typeface="Arial" panose="020B0604020202020204" pitchFamily="34" charset="0"/>
              </a:rPr>
              <a:pPr algn="l"/>
              <a:t>2</a:t>
            </a:fld>
            <a:endParaRPr lang="ru-RU" sz="1050" dirty="0">
              <a:solidFill>
                <a:srgbClr val="002060"/>
              </a:solidFill>
              <a:latin typeface="Montserrat Medium" panose="00000600000000000000" pitchFamily="50" charset="-52"/>
              <a:ea typeface="Roboto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01315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878439" y="5305306"/>
            <a:ext cx="3989011" cy="11079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1200"/>
              </a:spcBef>
            </a:pPr>
            <a:r>
              <a:rPr lang="ru-RU" dirty="0">
                <a:solidFill>
                  <a:srgbClr val="002060"/>
                </a:solidFill>
                <a:latin typeface="Montserrat"/>
              </a:rPr>
              <a:t>«Информационные технологии.</a:t>
            </a:r>
            <a:r>
              <a:rPr lang="en-US" dirty="0">
                <a:solidFill>
                  <a:srgbClr val="002060"/>
                </a:solidFill>
                <a:latin typeface="Montserrat"/>
              </a:rPr>
              <a:t> </a:t>
            </a:r>
            <a:br>
              <a:rPr lang="ru-RU" dirty="0">
                <a:solidFill>
                  <a:srgbClr val="002060"/>
                </a:solidFill>
                <a:latin typeface="Montserrat"/>
              </a:rPr>
            </a:br>
            <a:r>
              <a:rPr lang="ru-RU" dirty="0">
                <a:solidFill>
                  <a:srgbClr val="002060"/>
                </a:solidFill>
                <a:latin typeface="Montserrat"/>
              </a:rPr>
              <a:t>Вклад России в сферу информационных технологий. </a:t>
            </a:r>
            <a:br>
              <a:rPr lang="ru-RU" dirty="0">
                <a:solidFill>
                  <a:srgbClr val="002060"/>
                </a:solidFill>
                <a:latin typeface="Montserrat"/>
              </a:rPr>
            </a:br>
            <a:r>
              <a:rPr lang="ru-RU" dirty="0">
                <a:solidFill>
                  <a:srgbClr val="002060"/>
                </a:solidFill>
                <a:latin typeface="Montserrat"/>
              </a:rPr>
              <a:t>Отечественные разработки.»</a:t>
            </a:r>
          </a:p>
        </p:txBody>
      </p:sp>
      <p:sp>
        <p:nvSpPr>
          <p:cNvPr id="13" name="Номер слайда 3"/>
          <p:cNvSpPr>
            <a:spLocks noGrp="1"/>
          </p:cNvSpPr>
          <p:nvPr/>
        </p:nvSpPr>
        <p:spPr>
          <a:xfrm>
            <a:off x="11601198" y="6370148"/>
            <a:ext cx="736485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725C68B6-61C2-468F-89AB-4B9F7531AA68}" type="slidenum">
              <a:rPr lang="ru-RU" sz="1050">
                <a:solidFill>
                  <a:srgbClr val="002060"/>
                </a:solidFill>
                <a:latin typeface="Montserrat Medium" panose="00000600000000000000" pitchFamily="50" charset="-52"/>
                <a:ea typeface="Roboto" pitchFamily="2" charset="0"/>
                <a:cs typeface="Arial" panose="020B0604020202020204" pitchFamily="34" charset="0"/>
              </a:rPr>
              <a:pPr algn="l"/>
              <a:t>3</a:t>
            </a:fld>
            <a:endParaRPr lang="ru-RU" sz="1050" dirty="0">
              <a:solidFill>
                <a:srgbClr val="002060"/>
              </a:solidFill>
              <a:latin typeface="Montserrat Medium" panose="00000600000000000000" pitchFamily="50" charset="-52"/>
              <a:ea typeface="Roboto" pitchFamily="2" charset="0"/>
              <a:cs typeface="Arial" panose="020B0604020202020204" pitchFamily="34" charset="0"/>
            </a:endParaRPr>
          </a:p>
        </p:txBody>
      </p:sp>
      <p:pic>
        <p:nvPicPr>
          <p:cNvPr id="18" name="Рисунок 17" descr="logo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032883" y="340399"/>
            <a:ext cx="1803976" cy="438367"/>
          </a:xfrm>
          <a:prstGeom prst="rect">
            <a:avLst/>
          </a:prstGeom>
        </p:spPr>
      </p:pic>
      <p:sp>
        <p:nvSpPr>
          <p:cNvPr id="21" name="Прямоугольник 20"/>
          <p:cNvSpPr/>
          <p:nvPr/>
        </p:nvSpPr>
        <p:spPr>
          <a:xfrm>
            <a:off x="6536164" y="5439066"/>
            <a:ext cx="433160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1200"/>
              </a:spcBef>
            </a:pPr>
            <a:r>
              <a:rPr lang="ru-RU" dirty="0">
                <a:solidFill>
                  <a:srgbClr val="002060"/>
                </a:solidFill>
                <a:latin typeface="Montserrat" panose="00000500000000000000" pitchFamily="2" charset="-52"/>
              </a:rPr>
              <a:t>Что такое "Информация?"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676450" y="2109862"/>
            <a:ext cx="4191000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600"/>
              </a:spcBef>
            </a:pPr>
            <a:r>
              <a:rPr lang="ru-RU" sz="2000" b="1" dirty="0">
                <a:solidFill>
                  <a:srgbClr val="002060"/>
                </a:solidFill>
                <a:latin typeface="Montserrat" panose="00000500000000000000" pitchFamily="2" charset="-52"/>
              </a:rPr>
              <a:t>ТЕМА УРОКА: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6385159" y="2109862"/>
            <a:ext cx="4633616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600"/>
              </a:spcBef>
            </a:pPr>
            <a:r>
              <a:rPr lang="ru-RU" sz="2000" b="1" dirty="0">
                <a:solidFill>
                  <a:srgbClr val="002060"/>
                </a:solidFill>
                <a:latin typeface="Montserrat" panose="00000500000000000000" pitchFamily="2" charset="-52"/>
              </a:rPr>
              <a:t>ИНТЕРАКТИВ: </a:t>
            </a:r>
          </a:p>
        </p:txBody>
      </p:sp>
      <p:grpSp>
        <p:nvGrpSpPr>
          <p:cNvPr id="3" name="Группа 2"/>
          <p:cNvGrpSpPr/>
          <p:nvPr/>
        </p:nvGrpSpPr>
        <p:grpSpPr>
          <a:xfrm>
            <a:off x="7687730" y="2713862"/>
            <a:ext cx="2028475" cy="2481741"/>
            <a:chOff x="7964098" y="2713862"/>
            <a:chExt cx="2028475" cy="2481741"/>
          </a:xfrm>
        </p:grpSpPr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64098" y="2713862"/>
              <a:ext cx="2028475" cy="2481741"/>
            </a:xfrm>
            <a:prstGeom prst="rect">
              <a:avLst/>
            </a:prstGeom>
          </p:spPr>
        </p:pic>
        <p:pic>
          <p:nvPicPr>
            <p:cNvPr id="25" name="Рисунок 24"/>
            <p:cNvPicPr>
              <a:picLocks noChangeAspect="1"/>
            </p:cNvPicPr>
            <p:nvPr/>
          </p:nvPicPr>
          <p:blipFill>
            <a:blip r:embed="rId6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15304" y="3116921"/>
              <a:ext cx="1023862" cy="813839"/>
            </a:xfrm>
            <a:prstGeom prst="rect">
              <a:avLst/>
            </a:prstGeom>
          </p:spPr>
        </p:pic>
      </p:grpSp>
      <p:grpSp>
        <p:nvGrpSpPr>
          <p:cNvPr id="2" name="Группа 1"/>
          <p:cNvGrpSpPr/>
          <p:nvPr/>
        </p:nvGrpSpPr>
        <p:grpSpPr>
          <a:xfrm>
            <a:off x="1666814" y="2689889"/>
            <a:ext cx="2008281" cy="2481741"/>
            <a:chOff x="2069443" y="2713862"/>
            <a:chExt cx="2008281" cy="2481741"/>
          </a:xfrm>
        </p:grpSpPr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69443" y="2713862"/>
              <a:ext cx="2008281" cy="2481741"/>
            </a:xfrm>
            <a:prstGeom prst="rect">
              <a:avLst/>
            </a:prstGeom>
          </p:spPr>
        </p:pic>
        <p:pic>
          <p:nvPicPr>
            <p:cNvPr id="26" name="Рисунок 25"/>
            <p:cNvPicPr>
              <a:picLocks noChangeAspect="1"/>
            </p:cNvPicPr>
            <p:nvPr/>
          </p:nvPicPr>
          <p:blipFill>
            <a:blip r:embed="rId8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97499" y="2984430"/>
              <a:ext cx="891321" cy="867866"/>
            </a:xfrm>
            <a:prstGeom prst="rect">
              <a:avLst/>
            </a:prstGeom>
            <a:scene3d>
              <a:camera prst="orthographicFront">
                <a:rot lat="0" lon="0" rev="0"/>
              </a:camera>
              <a:lightRig rig="threePt" dir="t"/>
            </a:scene3d>
          </p:spPr>
        </p:pic>
      </p:grpSp>
      <p:cxnSp>
        <p:nvCxnSpPr>
          <p:cNvPr id="27" name="Прямая соединительная линия 26"/>
          <p:cNvCxnSpPr/>
          <p:nvPr/>
        </p:nvCxnSpPr>
        <p:spPr>
          <a:xfrm>
            <a:off x="5583617" y="2034176"/>
            <a:ext cx="0" cy="4330978"/>
          </a:xfrm>
          <a:prstGeom prst="line">
            <a:avLst/>
          </a:prstGeom>
          <a:ln w="28575">
            <a:solidFill>
              <a:srgbClr val="77ABF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6C1CB168-8362-4E9B-AEDD-8439530D0B49}"/>
              </a:ext>
            </a:extLst>
          </p:cNvPr>
          <p:cNvSpPr/>
          <p:nvPr/>
        </p:nvSpPr>
        <p:spPr>
          <a:xfrm>
            <a:off x="649054" y="459620"/>
            <a:ext cx="8691894" cy="886397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90000"/>
              </a:lnSpc>
              <a:tabLst>
                <a:tab pos="2150480" algn="l"/>
              </a:tabLst>
            </a:pPr>
            <a:r>
              <a:rPr lang="ru-RU" sz="3200" b="1" dirty="0">
                <a:solidFill>
                  <a:srgbClr val="0058E6"/>
                </a:solidFill>
                <a:latin typeface="Montserrat"/>
              </a:rPr>
              <a:t>Информация</a:t>
            </a:r>
            <a:br>
              <a:rPr lang="ru-RU" sz="3200" b="1" dirty="0">
                <a:solidFill>
                  <a:srgbClr val="0058E6"/>
                </a:solidFill>
                <a:latin typeface="Montserrat"/>
              </a:rPr>
            </a:br>
            <a:r>
              <a:rPr lang="ru-RU" sz="3200" b="1" dirty="0">
                <a:solidFill>
                  <a:srgbClr val="0058E6"/>
                </a:solidFill>
                <a:latin typeface="Montserrat"/>
              </a:rPr>
              <a:t>и информационные технологии</a:t>
            </a:r>
          </a:p>
        </p:txBody>
      </p:sp>
    </p:spTree>
    <p:extLst>
      <p:ext uri="{BB962C8B-B14F-4D97-AF65-F5344CB8AC3E}">
        <p14:creationId xmlns:p14="http://schemas.microsoft.com/office/powerpoint/2010/main" val="10159260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664EAF6-8BD5-AA4F-B3E7-5A229A0FE1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6070" y="4189025"/>
            <a:ext cx="6059279" cy="2461178"/>
          </a:xfrm>
          <a:prstGeom prst="rect">
            <a:avLst/>
          </a:prstGeom>
        </p:spPr>
      </p:pic>
      <p:sp>
        <p:nvSpPr>
          <p:cNvPr id="10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1504720" y="6368265"/>
            <a:ext cx="736485" cy="365125"/>
          </a:xfrm>
        </p:spPr>
        <p:txBody>
          <a:bodyPr lIns="0" tIns="0" rIns="0" bIns="0"/>
          <a:lstStyle/>
          <a:p>
            <a:pPr algn="l"/>
            <a:fld id="{725C68B6-61C2-468F-89AB-4B9F7531AA68}" type="slidenum">
              <a:rPr lang="ru-RU" sz="1050">
                <a:solidFill>
                  <a:srgbClr val="002060"/>
                </a:solidFill>
                <a:latin typeface="Montserrat Medium" panose="00000600000000000000" pitchFamily="50" charset="-52"/>
                <a:ea typeface="Roboto" pitchFamily="2" charset="0"/>
                <a:cs typeface="Arial" panose="020B0604020202020204" pitchFamily="34" charset="0"/>
              </a:rPr>
              <a:pPr algn="l"/>
              <a:t>4</a:t>
            </a:fld>
            <a:endParaRPr lang="ru-RU" sz="1050" dirty="0">
              <a:solidFill>
                <a:srgbClr val="002060"/>
              </a:solidFill>
              <a:latin typeface="Montserrat Medium" panose="00000600000000000000" pitchFamily="50" charset="-52"/>
              <a:ea typeface="Roboto" pitchFamily="2" charset="0"/>
              <a:cs typeface="Arial" panose="020B0604020202020204" pitchFamily="34" charset="0"/>
            </a:endParaRPr>
          </a:p>
        </p:txBody>
      </p:sp>
      <p:pic>
        <p:nvPicPr>
          <p:cNvPr id="11" name="Рисунок 10" descr="logo2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068987" y="489735"/>
            <a:ext cx="1803976" cy="438367"/>
          </a:xfrm>
          <a:prstGeom prst="rect">
            <a:avLst/>
          </a:prstGeom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6C1CB168-8362-4E9B-AEDD-8439530D0B49}"/>
              </a:ext>
            </a:extLst>
          </p:cNvPr>
          <p:cNvSpPr/>
          <p:nvPr/>
        </p:nvSpPr>
        <p:spPr>
          <a:xfrm>
            <a:off x="649054" y="459620"/>
            <a:ext cx="8691894" cy="886397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90000"/>
              </a:lnSpc>
              <a:tabLst>
                <a:tab pos="2150480" algn="l"/>
              </a:tabLst>
            </a:pPr>
            <a:r>
              <a:rPr lang="ru-RU" sz="3200" b="1" dirty="0">
                <a:solidFill>
                  <a:srgbClr val="0058E6"/>
                </a:solidFill>
                <a:latin typeface="Montserrat"/>
              </a:rPr>
              <a:t>Информация</a:t>
            </a:r>
            <a:br>
              <a:rPr lang="ru-RU" sz="3200" b="1" dirty="0">
                <a:solidFill>
                  <a:srgbClr val="0058E6"/>
                </a:solidFill>
                <a:latin typeface="Montserrat"/>
              </a:rPr>
            </a:br>
            <a:r>
              <a:rPr lang="ru-RU" sz="3200" b="1" dirty="0">
                <a:solidFill>
                  <a:srgbClr val="0058E6"/>
                </a:solidFill>
                <a:latin typeface="Montserrat"/>
              </a:rPr>
              <a:t>и информационные технологии</a:t>
            </a:r>
          </a:p>
        </p:txBody>
      </p:sp>
      <p:grpSp>
        <p:nvGrpSpPr>
          <p:cNvPr id="2" name="Группа 1"/>
          <p:cNvGrpSpPr/>
          <p:nvPr/>
        </p:nvGrpSpPr>
        <p:grpSpPr>
          <a:xfrm>
            <a:off x="793910" y="1845592"/>
            <a:ext cx="10441440" cy="3786419"/>
            <a:chOff x="793910" y="1972592"/>
            <a:chExt cx="10441440" cy="3786419"/>
          </a:xfrm>
        </p:grpSpPr>
        <p:pic>
          <p:nvPicPr>
            <p:cNvPr id="14" name="Рисунок 13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76071" y="1972592"/>
              <a:ext cx="6059279" cy="1098163"/>
            </a:xfrm>
            <a:prstGeom prst="rect">
              <a:avLst/>
            </a:prstGeom>
          </p:spPr>
        </p:pic>
        <p:pic>
          <p:nvPicPr>
            <p:cNvPr id="18" name="Рисунок 17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76070" y="3133085"/>
              <a:ext cx="6059279" cy="1175682"/>
            </a:xfrm>
            <a:prstGeom prst="rect">
              <a:avLst/>
            </a:prstGeom>
          </p:spPr>
        </p:pic>
        <p:pic>
          <p:nvPicPr>
            <p:cNvPr id="20" name="Рисунок 19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66899" y="2314111"/>
              <a:ext cx="1203441" cy="401147"/>
            </a:xfrm>
            <a:prstGeom prst="rect">
              <a:avLst/>
            </a:prstGeom>
          </p:spPr>
        </p:pic>
        <p:pic>
          <p:nvPicPr>
            <p:cNvPr id="21" name="Рисунок 20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3910" y="2228225"/>
              <a:ext cx="3790955" cy="563341"/>
            </a:xfrm>
            <a:prstGeom prst="rect">
              <a:avLst/>
            </a:prstGeom>
          </p:spPr>
        </p:pic>
        <p:pic>
          <p:nvPicPr>
            <p:cNvPr id="22" name="Рисунок 21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66899" y="3525402"/>
              <a:ext cx="1203441" cy="401147"/>
            </a:xfrm>
            <a:prstGeom prst="rect">
              <a:avLst/>
            </a:prstGeom>
          </p:spPr>
        </p:pic>
        <p:pic>
          <p:nvPicPr>
            <p:cNvPr id="23" name="Рисунок 22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3910" y="3451131"/>
              <a:ext cx="3790955" cy="563341"/>
            </a:xfrm>
            <a:prstGeom prst="rect">
              <a:avLst/>
            </a:prstGeom>
          </p:spPr>
        </p:pic>
        <p:pic>
          <p:nvPicPr>
            <p:cNvPr id="24" name="Рисунок 23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66899" y="5276768"/>
              <a:ext cx="1203441" cy="401147"/>
            </a:xfrm>
            <a:prstGeom prst="rect">
              <a:avLst/>
            </a:prstGeom>
          </p:spPr>
        </p:pic>
        <p:pic>
          <p:nvPicPr>
            <p:cNvPr id="25" name="Рисунок 24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3910" y="5195670"/>
              <a:ext cx="3790955" cy="563341"/>
            </a:xfrm>
            <a:prstGeom prst="rect">
              <a:avLst/>
            </a:prstGeom>
          </p:spPr>
        </p:pic>
      </p:grp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26C6309-FE5E-1944-8CED-A21BE16D8266}"/>
              </a:ext>
            </a:extLst>
          </p:cNvPr>
          <p:cNvSpPr/>
          <p:nvPr/>
        </p:nvSpPr>
        <p:spPr>
          <a:xfrm>
            <a:off x="5370340" y="2048891"/>
            <a:ext cx="1615440" cy="2817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>
                <a:solidFill>
                  <a:srgbClr val="2B7DEB"/>
                </a:solidFill>
              </a:rPr>
              <a:t>Объективность</a:t>
            </a:r>
          </a:p>
        </p:txBody>
      </p:sp>
    </p:spTree>
    <p:extLst>
      <p:ext uri="{BB962C8B-B14F-4D97-AF65-F5344CB8AC3E}">
        <p14:creationId xmlns:p14="http://schemas.microsoft.com/office/powerpoint/2010/main" val="25928775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1504720" y="6368265"/>
            <a:ext cx="736485" cy="365125"/>
          </a:xfrm>
        </p:spPr>
        <p:txBody>
          <a:bodyPr lIns="0" tIns="0" rIns="0" bIns="0"/>
          <a:lstStyle/>
          <a:p>
            <a:pPr algn="l"/>
            <a:fld id="{725C68B6-61C2-468F-89AB-4B9F7531AA68}" type="slidenum">
              <a:rPr lang="ru-RU" sz="1050">
                <a:solidFill>
                  <a:srgbClr val="002060"/>
                </a:solidFill>
                <a:latin typeface="Montserrat Medium" panose="00000600000000000000" pitchFamily="50" charset="-52"/>
                <a:ea typeface="Roboto" pitchFamily="2" charset="0"/>
                <a:cs typeface="Arial" panose="020B0604020202020204" pitchFamily="34" charset="0"/>
              </a:rPr>
              <a:pPr algn="l"/>
              <a:t>5</a:t>
            </a:fld>
            <a:endParaRPr lang="ru-RU" sz="1050" dirty="0">
              <a:solidFill>
                <a:srgbClr val="002060"/>
              </a:solidFill>
              <a:latin typeface="Montserrat Medium" panose="00000600000000000000" pitchFamily="50" charset="-52"/>
              <a:ea typeface="Roboto" pitchFamily="2" charset="0"/>
              <a:cs typeface="Arial" panose="020B0604020202020204" pitchFamily="34" charset="0"/>
            </a:endParaRPr>
          </a:p>
        </p:txBody>
      </p:sp>
      <p:pic>
        <p:nvPicPr>
          <p:cNvPr id="11" name="Рисунок 10" descr="logo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068987" y="489735"/>
            <a:ext cx="1803976" cy="438367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734" y="2185252"/>
            <a:ext cx="10404532" cy="4051426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C1CB168-8362-4E9B-AEDD-8439530D0B49}"/>
              </a:ext>
            </a:extLst>
          </p:cNvPr>
          <p:cNvSpPr/>
          <p:nvPr/>
        </p:nvSpPr>
        <p:spPr>
          <a:xfrm>
            <a:off x="649054" y="459620"/>
            <a:ext cx="8691894" cy="886397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90000"/>
              </a:lnSpc>
              <a:tabLst>
                <a:tab pos="2150480" algn="l"/>
              </a:tabLst>
            </a:pPr>
            <a:r>
              <a:rPr lang="ru-RU" sz="3200" b="1" dirty="0">
                <a:solidFill>
                  <a:srgbClr val="0058E6"/>
                </a:solidFill>
                <a:latin typeface="Montserrat"/>
              </a:rPr>
              <a:t>«Информация</a:t>
            </a:r>
            <a:r>
              <a:rPr lang="en-US" sz="3200" b="1" dirty="0">
                <a:solidFill>
                  <a:srgbClr val="0058E6"/>
                </a:solidFill>
                <a:latin typeface="Montserrat"/>
              </a:rPr>
              <a:t>»</a:t>
            </a:r>
            <a:r>
              <a:rPr lang="ru-RU" sz="3200" b="1" dirty="0">
                <a:solidFill>
                  <a:srgbClr val="0058E6"/>
                </a:solidFill>
                <a:latin typeface="Montserrat"/>
              </a:rPr>
              <a:t> и «Информационные технологии</a:t>
            </a:r>
            <a:r>
              <a:rPr lang="en-US" sz="3200" b="1" dirty="0">
                <a:solidFill>
                  <a:srgbClr val="0058E6"/>
                </a:solidFill>
                <a:latin typeface="Montserrat"/>
              </a:rPr>
              <a:t>»</a:t>
            </a:r>
            <a:r>
              <a:rPr lang="ru-RU" sz="3200" b="1" dirty="0">
                <a:solidFill>
                  <a:srgbClr val="0058E6"/>
                </a:solidFill>
                <a:latin typeface="Montserrat"/>
              </a:rPr>
              <a:t> - введение в тему</a:t>
            </a:r>
          </a:p>
        </p:txBody>
      </p:sp>
    </p:spTree>
    <p:extLst>
      <p:ext uri="{BB962C8B-B14F-4D97-AF65-F5344CB8AC3E}">
        <p14:creationId xmlns:p14="http://schemas.microsoft.com/office/powerpoint/2010/main" val="30924330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6C1CB168-8362-4E9B-AEDD-8439530D0B49}"/>
              </a:ext>
            </a:extLst>
          </p:cNvPr>
          <p:cNvSpPr/>
          <p:nvPr/>
        </p:nvSpPr>
        <p:spPr>
          <a:xfrm>
            <a:off x="649054" y="459620"/>
            <a:ext cx="8691894" cy="886397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90000"/>
              </a:lnSpc>
              <a:tabLst>
                <a:tab pos="2150480" algn="l"/>
              </a:tabLst>
            </a:pPr>
            <a:r>
              <a:rPr lang="ru-RU" sz="3200" b="1" dirty="0">
                <a:solidFill>
                  <a:srgbClr val="0058E6"/>
                </a:solidFill>
                <a:latin typeface="Montserrat"/>
              </a:rPr>
              <a:t>Российские ученые, обеспечившие вклад в развитие ИТ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649054" y="1475574"/>
            <a:ext cx="9754752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spcBef>
                <a:spcPts val="1200"/>
              </a:spcBef>
            </a:pPr>
            <a:r>
              <a:rPr lang="ru-RU" dirty="0">
                <a:solidFill>
                  <a:srgbClr val="002060"/>
                </a:solidFill>
                <a:latin typeface="Montserrat" panose="00000500000000000000" pitchFamily="2" charset="-52"/>
              </a:rPr>
              <a:t>российские ученые в сфере информатики, кибернетики, механики и других технических направлений:</a:t>
            </a:r>
          </a:p>
        </p:txBody>
      </p:sp>
      <p:sp>
        <p:nvSpPr>
          <p:cNvPr id="36" name="Блок-схема: процесс 35"/>
          <p:cNvSpPr/>
          <p:nvPr/>
        </p:nvSpPr>
        <p:spPr>
          <a:xfrm>
            <a:off x="697480" y="2240618"/>
            <a:ext cx="1263754" cy="1372250"/>
          </a:xfrm>
          <a:prstGeom prst="flowChartProcess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Блок-схема: процесс 36"/>
          <p:cNvSpPr/>
          <p:nvPr/>
        </p:nvSpPr>
        <p:spPr>
          <a:xfrm>
            <a:off x="2988015" y="2244097"/>
            <a:ext cx="1263754" cy="1372250"/>
          </a:xfrm>
          <a:prstGeom prst="flowChartProcess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Блок-схема: процесс 37"/>
          <p:cNvSpPr/>
          <p:nvPr/>
        </p:nvSpPr>
        <p:spPr>
          <a:xfrm>
            <a:off x="5278550" y="2247577"/>
            <a:ext cx="1263754" cy="1372250"/>
          </a:xfrm>
          <a:prstGeom prst="flowChartProcess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Блок-схема: процесс 38"/>
          <p:cNvSpPr/>
          <p:nvPr/>
        </p:nvSpPr>
        <p:spPr>
          <a:xfrm>
            <a:off x="7569085" y="2237139"/>
            <a:ext cx="1263754" cy="1372250"/>
          </a:xfrm>
          <a:prstGeom prst="flowChartProcess">
            <a:avLst/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Прямоугольник 39"/>
          <p:cNvSpPr/>
          <p:nvPr/>
        </p:nvSpPr>
        <p:spPr>
          <a:xfrm>
            <a:off x="822871" y="3477898"/>
            <a:ext cx="1895974" cy="299295"/>
          </a:xfrm>
          <a:prstGeom prst="rect">
            <a:avLst/>
          </a:prstGeom>
          <a:solidFill>
            <a:srgbClr val="2B7DEB"/>
          </a:solidFill>
        </p:spPr>
        <p:txBody>
          <a:bodyPr wrap="square" lIns="72000" tIns="72000" rIns="72000" bIns="72000">
            <a:spAutoFit/>
          </a:bodyPr>
          <a:lstStyle/>
          <a:p>
            <a:pPr>
              <a:spcBef>
                <a:spcPts val="300"/>
              </a:spcBef>
            </a:pPr>
            <a:r>
              <a:rPr lang="ru-RU" sz="1000" b="1" dirty="0">
                <a:solidFill>
                  <a:schemeClr val="bg1"/>
                </a:solidFill>
                <a:latin typeface="Montserrat" panose="00000500000000000000" pitchFamily="2" charset="-52"/>
                <a:ea typeface="Roboto" pitchFamily="2" charset="0"/>
                <a:cs typeface="Arial" panose="020B0604020202020204" pitchFamily="34" charset="0"/>
              </a:rPr>
              <a:t>Исаак Семенович Брук</a:t>
            </a:r>
          </a:p>
        </p:txBody>
      </p:sp>
      <p:pic>
        <p:nvPicPr>
          <p:cNvPr id="45" name="Рисунок 44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03" b="11633"/>
          <a:stretch/>
        </p:blipFill>
        <p:spPr>
          <a:xfrm>
            <a:off x="9859619" y="2244097"/>
            <a:ext cx="1263754" cy="1373780"/>
          </a:xfrm>
          <a:prstGeom prst="rect">
            <a:avLst/>
          </a:prstGeom>
        </p:spPr>
      </p:pic>
      <p:pic>
        <p:nvPicPr>
          <p:cNvPr id="46" name="Рисунок 45" descr="logo2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0068987" y="489735"/>
            <a:ext cx="1803976" cy="438367"/>
          </a:xfrm>
          <a:prstGeom prst="rect">
            <a:avLst/>
          </a:prstGeom>
        </p:spPr>
      </p:pic>
      <p:sp>
        <p:nvSpPr>
          <p:cNvPr id="52" name="Прямоугольник 51"/>
          <p:cNvSpPr/>
          <p:nvPr/>
        </p:nvSpPr>
        <p:spPr>
          <a:xfrm>
            <a:off x="3120721" y="3470841"/>
            <a:ext cx="2000519" cy="299295"/>
          </a:xfrm>
          <a:prstGeom prst="rect">
            <a:avLst/>
          </a:prstGeom>
          <a:solidFill>
            <a:srgbClr val="2B7DEB"/>
          </a:solidFill>
        </p:spPr>
        <p:txBody>
          <a:bodyPr wrap="square" lIns="72000" tIns="72000" rIns="72000" bIns="72000">
            <a:spAutoFit/>
          </a:bodyPr>
          <a:lstStyle/>
          <a:p>
            <a:pPr>
              <a:spcBef>
                <a:spcPts val="300"/>
              </a:spcBef>
            </a:pPr>
            <a:r>
              <a:rPr lang="ru-RU" sz="1000" b="1" dirty="0">
                <a:solidFill>
                  <a:schemeClr val="bg1"/>
                </a:solidFill>
                <a:latin typeface="Montserrat" panose="00000500000000000000" pitchFamily="2" charset="-52"/>
                <a:ea typeface="Roboto" pitchFamily="2" charset="0"/>
                <a:cs typeface="Arial" panose="020B0604020202020204" pitchFamily="34" charset="0"/>
              </a:rPr>
              <a:t>Андрей Петрович Ершов</a:t>
            </a:r>
          </a:p>
        </p:txBody>
      </p:sp>
      <p:sp>
        <p:nvSpPr>
          <p:cNvPr id="53" name="Прямоугольник 52"/>
          <p:cNvSpPr/>
          <p:nvPr/>
        </p:nvSpPr>
        <p:spPr>
          <a:xfrm>
            <a:off x="5414293" y="3467432"/>
            <a:ext cx="2048618" cy="453183"/>
          </a:xfrm>
          <a:prstGeom prst="rect">
            <a:avLst/>
          </a:prstGeom>
          <a:solidFill>
            <a:srgbClr val="2B7DEB"/>
          </a:solidFill>
        </p:spPr>
        <p:txBody>
          <a:bodyPr wrap="square" lIns="72000" tIns="72000" rIns="72000" bIns="72000">
            <a:spAutoFit/>
          </a:bodyPr>
          <a:lstStyle/>
          <a:p>
            <a:pPr>
              <a:spcBef>
                <a:spcPts val="300"/>
              </a:spcBef>
            </a:pPr>
            <a:r>
              <a:rPr lang="ru-RU" sz="1000" b="1" dirty="0">
                <a:solidFill>
                  <a:schemeClr val="bg1"/>
                </a:solidFill>
                <a:latin typeface="Montserrat" panose="00000500000000000000" pitchFamily="2" charset="-52"/>
                <a:ea typeface="Roboto" pitchFamily="2" charset="0"/>
                <a:cs typeface="Arial" panose="020B0604020202020204" pitchFamily="34" charset="0"/>
              </a:rPr>
              <a:t>Николай Петрович </a:t>
            </a:r>
            <a:r>
              <a:rPr lang="ru-RU" sz="1000" b="1" dirty="0" err="1">
                <a:solidFill>
                  <a:schemeClr val="bg1"/>
                </a:solidFill>
                <a:latin typeface="Montserrat" panose="00000500000000000000" pitchFamily="2" charset="-52"/>
                <a:ea typeface="Roboto" pitchFamily="2" charset="0"/>
                <a:cs typeface="Arial" panose="020B0604020202020204" pitchFamily="34" charset="0"/>
              </a:rPr>
              <a:t>Брусенцов</a:t>
            </a:r>
            <a:endParaRPr lang="ru-RU" sz="1000" b="1" dirty="0">
              <a:solidFill>
                <a:schemeClr val="bg1"/>
              </a:solidFill>
              <a:latin typeface="Montserrat" panose="00000500000000000000" pitchFamily="2" charset="-52"/>
              <a:ea typeface="Roboto" pitchFamily="2" charset="0"/>
              <a:cs typeface="Arial" panose="020B0604020202020204" pitchFamily="34" charset="0"/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9966162" y="3420107"/>
            <a:ext cx="1895974" cy="453183"/>
          </a:xfrm>
          <a:prstGeom prst="rect">
            <a:avLst/>
          </a:prstGeom>
          <a:solidFill>
            <a:srgbClr val="2B7DEB"/>
          </a:solidFill>
        </p:spPr>
        <p:txBody>
          <a:bodyPr wrap="square" lIns="72000" tIns="72000" rIns="72000" bIns="72000">
            <a:spAutoFit/>
          </a:bodyPr>
          <a:lstStyle/>
          <a:p>
            <a:pPr>
              <a:spcBef>
                <a:spcPts val="300"/>
              </a:spcBef>
            </a:pPr>
            <a:r>
              <a:rPr lang="ru-RU" sz="1000" b="1" dirty="0">
                <a:solidFill>
                  <a:schemeClr val="bg1"/>
                </a:solidFill>
                <a:latin typeface="Montserrat" panose="00000500000000000000" pitchFamily="2" charset="-52"/>
                <a:ea typeface="Roboto" pitchFamily="2" charset="0"/>
                <a:cs typeface="Arial" panose="020B0604020202020204" pitchFamily="34" charset="0"/>
              </a:rPr>
              <a:t>Михаил Александрович Гаврилов</a:t>
            </a:r>
          </a:p>
        </p:txBody>
      </p:sp>
      <p:sp>
        <p:nvSpPr>
          <p:cNvPr id="55" name="Прямоугольник 54"/>
          <p:cNvSpPr/>
          <p:nvPr/>
        </p:nvSpPr>
        <p:spPr>
          <a:xfrm>
            <a:off x="7693289" y="3468979"/>
            <a:ext cx="1861740" cy="453183"/>
          </a:xfrm>
          <a:prstGeom prst="rect">
            <a:avLst/>
          </a:prstGeom>
          <a:solidFill>
            <a:srgbClr val="2B7DEB"/>
          </a:solidFill>
        </p:spPr>
        <p:txBody>
          <a:bodyPr wrap="square" lIns="72000" tIns="72000" rIns="72000" bIns="72000">
            <a:spAutoFit/>
          </a:bodyPr>
          <a:lstStyle/>
          <a:p>
            <a:pPr>
              <a:spcBef>
                <a:spcPts val="300"/>
              </a:spcBef>
            </a:pPr>
            <a:r>
              <a:rPr lang="ru-RU" sz="1000" b="1" dirty="0">
                <a:solidFill>
                  <a:schemeClr val="bg1"/>
                </a:solidFill>
                <a:latin typeface="Montserrat" panose="00000500000000000000" pitchFamily="2" charset="-52"/>
                <a:ea typeface="Roboto" pitchFamily="2" charset="0"/>
                <a:cs typeface="Arial" panose="020B0604020202020204" pitchFamily="34" charset="0"/>
              </a:rPr>
              <a:t>Сергей Алексеевич Лебедев</a:t>
            </a:r>
          </a:p>
        </p:txBody>
      </p:sp>
      <p:sp>
        <p:nvSpPr>
          <p:cNvPr id="68" name="Прямоугольник 67"/>
          <p:cNvSpPr/>
          <p:nvPr/>
        </p:nvSpPr>
        <p:spPr>
          <a:xfrm>
            <a:off x="822871" y="3767423"/>
            <a:ext cx="1895974" cy="514738"/>
          </a:xfrm>
          <a:prstGeom prst="rect">
            <a:avLst/>
          </a:prstGeom>
          <a:noFill/>
        </p:spPr>
        <p:txBody>
          <a:bodyPr wrap="square" lIns="72000" tIns="72000" rIns="72000" bIns="72000">
            <a:spAutoFit/>
          </a:bodyPr>
          <a:lstStyle/>
          <a:p>
            <a:pPr>
              <a:spcBef>
                <a:spcPts val="300"/>
              </a:spcBef>
            </a:pPr>
            <a:r>
              <a:rPr lang="ru-RU" sz="800" b="1" dirty="0">
                <a:solidFill>
                  <a:srgbClr val="2B7DEB"/>
                </a:solidFill>
                <a:latin typeface="Montserrat" panose="00000500000000000000" pitchFamily="2" charset="-52"/>
              </a:rPr>
              <a:t>Советский учёный </a:t>
            </a:r>
            <a:br>
              <a:rPr lang="ru-RU" sz="800" b="1" dirty="0">
                <a:solidFill>
                  <a:srgbClr val="2B7DEB"/>
                </a:solidFill>
                <a:latin typeface="Montserrat" panose="00000500000000000000" pitchFamily="2" charset="-52"/>
              </a:rPr>
            </a:br>
            <a:r>
              <a:rPr lang="ru-RU" sz="800" b="1" dirty="0">
                <a:solidFill>
                  <a:srgbClr val="2B7DEB"/>
                </a:solidFill>
                <a:latin typeface="Montserrat" panose="00000500000000000000" pitchFamily="2" charset="-52"/>
              </a:rPr>
              <a:t>в области электротехники </a:t>
            </a:r>
            <a:br>
              <a:rPr lang="ru-RU" sz="800" b="1" dirty="0">
                <a:solidFill>
                  <a:srgbClr val="2B7DEB"/>
                </a:solidFill>
                <a:latin typeface="Montserrat" panose="00000500000000000000" pitchFamily="2" charset="-52"/>
              </a:rPr>
            </a:br>
            <a:r>
              <a:rPr lang="ru-RU" sz="800" b="1" dirty="0">
                <a:solidFill>
                  <a:srgbClr val="2B7DEB"/>
                </a:solidFill>
                <a:latin typeface="Montserrat" panose="00000500000000000000" pitchFamily="2" charset="-52"/>
              </a:rPr>
              <a:t>и вычислительной техники</a:t>
            </a:r>
            <a:endParaRPr lang="ru-RU" sz="800" b="1" dirty="0">
              <a:solidFill>
                <a:srgbClr val="2B7DEB"/>
              </a:solidFill>
              <a:latin typeface="Montserrat" panose="00000500000000000000" pitchFamily="2" charset="-52"/>
              <a:ea typeface="Roboto" pitchFamily="2" charset="0"/>
              <a:cs typeface="Arial" panose="020B0604020202020204" pitchFamily="34" charset="0"/>
            </a:endParaRPr>
          </a:p>
        </p:txBody>
      </p:sp>
      <p:sp>
        <p:nvSpPr>
          <p:cNvPr id="69" name="Прямоугольник 68"/>
          <p:cNvSpPr/>
          <p:nvPr/>
        </p:nvSpPr>
        <p:spPr>
          <a:xfrm>
            <a:off x="3120721" y="3764071"/>
            <a:ext cx="2000519" cy="637849"/>
          </a:xfrm>
          <a:prstGeom prst="rect">
            <a:avLst/>
          </a:prstGeom>
          <a:noFill/>
        </p:spPr>
        <p:txBody>
          <a:bodyPr wrap="square" lIns="72000" tIns="72000" rIns="72000" bIns="72000">
            <a:spAutoFit/>
          </a:bodyPr>
          <a:lstStyle/>
          <a:p>
            <a:r>
              <a:rPr lang="ru-RU" sz="800" b="1" dirty="0">
                <a:solidFill>
                  <a:srgbClr val="2B7DEB"/>
                </a:solidFill>
                <a:latin typeface="Montserrat" panose="00000500000000000000" pitchFamily="2" charset="-52"/>
              </a:rPr>
              <a:t>Советский учёный, один </a:t>
            </a:r>
            <a:br>
              <a:rPr lang="ru-RU" sz="800" b="1" dirty="0">
                <a:solidFill>
                  <a:srgbClr val="2B7DEB"/>
                </a:solidFill>
                <a:latin typeface="Montserrat" panose="00000500000000000000" pitchFamily="2" charset="-52"/>
              </a:rPr>
            </a:br>
            <a:r>
              <a:rPr lang="ru-RU" sz="800" b="1" dirty="0">
                <a:solidFill>
                  <a:srgbClr val="2B7DEB"/>
                </a:solidFill>
                <a:latin typeface="Montserrat" panose="00000500000000000000" pitchFamily="2" charset="-52"/>
              </a:rPr>
              <a:t>из пионеров теоретического </a:t>
            </a:r>
            <a:br>
              <a:rPr lang="ru-RU" sz="800" b="1" dirty="0">
                <a:solidFill>
                  <a:srgbClr val="2B7DEB"/>
                </a:solidFill>
                <a:latin typeface="Montserrat" panose="00000500000000000000" pitchFamily="2" charset="-52"/>
              </a:rPr>
            </a:br>
            <a:r>
              <a:rPr lang="ru-RU" sz="800" b="1" dirty="0">
                <a:solidFill>
                  <a:srgbClr val="2B7DEB"/>
                </a:solidFill>
                <a:latin typeface="Montserrat" panose="00000500000000000000" pitchFamily="2" charset="-52"/>
              </a:rPr>
              <a:t>и системного программирования</a:t>
            </a:r>
            <a:endParaRPr lang="ru-RU" sz="800" b="1" dirty="0">
              <a:solidFill>
                <a:srgbClr val="2B7DEB"/>
              </a:solidFill>
              <a:latin typeface="Montserrat" panose="00000500000000000000" pitchFamily="2" charset="-52"/>
              <a:ea typeface="Roboto" pitchFamily="2" charset="0"/>
              <a:cs typeface="Arial" panose="020B0604020202020204" pitchFamily="34" charset="0"/>
            </a:endParaRPr>
          </a:p>
        </p:txBody>
      </p:sp>
      <p:sp>
        <p:nvSpPr>
          <p:cNvPr id="70" name="Прямоугольник 69"/>
          <p:cNvSpPr/>
          <p:nvPr/>
        </p:nvSpPr>
        <p:spPr>
          <a:xfrm>
            <a:off x="5414293" y="3912093"/>
            <a:ext cx="1861740" cy="391628"/>
          </a:xfrm>
          <a:prstGeom prst="rect">
            <a:avLst/>
          </a:prstGeom>
          <a:noFill/>
        </p:spPr>
        <p:txBody>
          <a:bodyPr wrap="square" lIns="72000" tIns="72000" rIns="72000" bIns="72000">
            <a:spAutoFit/>
          </a:bodyPr>
          <a:lstStyle/>
          <a:p>
            <a:pPr>
              <a:spcBef>
                <a:spcPts val="300"/>
              </a:spcBef>
            </a:pPr>
            <a:r>
              <a:rPr lang="ru-RU" sz="800" b="1" dirty="0">
                <a:solidFill>
                  <a:srgbClr val="2B7DEB"/>
                </a:solidFill>
                <a:latin typeface="Montserrat" panose="00000500000000000000" pitchFamily="2" charset="-52"/>
              </a:rPr>
              <a:t>Главный конструктор троичной ЭВМ «</a:t>
            </a:r>
            <a:r>
              <a:rPr lang="ru-RU" sz="800" b="1" dirty="0" err="1">
                <a:solidFill>
                  <a:srgbClr val="2B7DEB"/>
                </a:solidFill>
                <a:latin typeface="Montserrat" panose="00000500000000000000" pitchFamily="2" charset="-52"/>
              </a:rPr>
              <a:t>Сетунь</a:t>
            </a:r>
            <a:r>
              <a:rPr lang="ru-RU" sz="800" b="1" dirty="0">
                <a:solidFill>
                  <a:srgbClr val="2B7DEB"/>
                </a:solidFill>
                <a:latin typeface="Montserrat" panose="00000500000000000000" pitchFamily="2" charset="-52"/>
              </a:rPr>
              <a:t>»</a:t>
            </a:r>
            <a:endParaRPr lang="ru-RU" sz="800" b="1" dirty="0">
              <a:solidFill>
                <a:srgbClr val="2B7DEB"/>
              </a:solidFill>
              <a:latin typeface="Montserrat" panose="00000500000000000000" pitchFamily="2" charset="-52"/>
              <a:ea typeface="Roboto" pitchFamily="2" charset="0"/>
              <a:cs typeface="Arial" panose="020B0604020202020204" pitchFamily="34" charset="0"/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7700323" y="3918443"/>
            <a:ext cx="1861740" cy="514738"/>
          </a:xfrm>
          <a:prstGeom prst="rect">
            <a:avLst/>
          </a:prstGeom>
          <a:noFill/>
        </p:spPr>
        <p:txBody>
          <a:bodyPr wrap="square" lIns="72000" tIns="72000" rIns="72000" bIns="72000">
            <a:spAutoFit/>
          </a:bodyPr>
          <a:lstStyle/>
          <a:p>
            <a:pPr>
              <a:spcBef>
                <a:spcPts val="300"/>
              </a:spcBef>
            </a:pPr>
            <a:r>
              <a:rPr lang="ru-RU" sz="800" b="1" dirty="0">
                <a:solidFill>
                  <a:srgbClr val="2B7DEB"/>
                </a:solidFill>
                <a:latin typeface="Montserrat" panose="00000500000000000000" pitchFamily="2" charset="-52"/>
              </a:rPr>
              <a:t>Один из основоположников советской вычислительной техники</a:t>
            </a:r>
            <a:endParaRPr lang="ru-RU" sz="800" b="1" dirty="0">
              <a:solidFill>
                <a:srgbClr val="2B7DEB"/>
              </a:solidFill>
              <a:latin typeface="Montserrat" panose="00000500000000000000" pitchFamily="2" charset="-52"/>
              <a:ea typeface="Roboto" pitchFamily="2" charset="0"/>
              <a:cs typeface="Arial" panose="020B0604020202020204" pitchFamily="34" charset="0"/>
            </a:endParaRPr>
          </a:p>
        </p:txBody>
      </p:sp>
      <p:sp>
        <p:nvSpPr>
          <p:cNvPr id="72" name="Прямоугольник 71"/>
          <p:cNvSpPr/>
          <p:nvPr/>
        </p:nvSpPr>
        <p:spPr>
          <a:xfrm>
            <a:off x="9976989" y="3867542"/>
            <a:ext cx="1895974" cy="514738"/>
          </a:xfrm>
          <a:prstGeom prst="rect">
            <a:avLst/>
          </a:prstGeom>
          <a:noFill/>
        </p:spPr>
        <p:txBody>
          <a:bodyPr wrap="square" lIns="72000" tIns="72000" rIns="72000" bIns="72000">
            <a:spAutoFit/>
          </a:bodyPr>
          <a:lstStyle/>
          <a:p>
            <a:pPr>
              <a:spcBef>
                <a:spcPts val="300"/>
              </a:spcBef>
            </a:pPr>
            <a:r>
              <a:rPr lang="ru-RU" sz="800" b="1" dirty="0">
                <a:solidFill>
                  <a:srgbClr val="2B7DEB"/>
                </a:solidFill>
                <a:latin typeface="Montserrat" panose="00000500000000000000" pitchFamily="2" charset="-52"/>
              </a:rPr>
              <a:t>Советский учёный, стоявший </a:t>
            </a:r>
            <a:br>
              <a:rPr lang="ru-RU" sz="800" b="1" dirty="0">
                <a:solidFill>
                  <a:srgbClr val="2B7DEB"/>
                </a:solidFill>
                <a:latin typeface="Montserrat" panose="00000500000000000000" pitchFamily="2" charset="-52"/>
              </a:rPr>
            </a:br>
            <a:r>
              <a:rPr lang="ru-RU" sz="800" b="1" dirty="0">
                <a:solidFill>
                  <a:srgbClr val="2B7DEB"/>
                </a:solidFill>
                <a:latin typeface="Montserrat" panose="00000500000000000000" pitchFamily="2" charset="-52"/>
              </a:rPr>
              <a:t>у истоков отечественных информатики и кибернетики</a:t>
            </a:r>
            <a:endParaRPr lang="ru-RU" sz="800" b="1" dirty="0">
              <a:solidFill>
                <a:srgbClr val="2B7DEB"/>
              </a:solidFill>
              <a:latin typeface="Montserrat" panose="00000500000000000000" pitchFamily="2" charset="-52"/>
              <a:ea typeface="Roboto" pitchFamily="2" charset="0"/>
              <a:cs typeface="Arial" panose="020B0604020202020204" pitchFamily="34" charset="0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1110284" y="4575685"/>
            <a:ext cx="2217117" cy="1746207"/>
            <a:chOff x="1142034" y="4728085"/>
            <a:chExt cx="2217117" cy="1746207"/>
          </a:xfrm>
        </p:grpSpPr>
        <p:pic>
          <p:nvPicPr>
            <p:cNvPr id="44" name="Рисунок 43"/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582" b="5978"/>
            <a:stretch/>
          </p:blipFill>
          <p:spPr>
            <a:xfrm>
              <a:off x="1142034" y="4728085"/>
              <a:ext cx="1263755" cy="1378283"/>
            </a:xfrm>
            <a:prstGeom prst="rect">
              <a:avLst/>
            </a:prstGeom>
          </p:spPr>
        </p:pic>
        <p:sp>
          <p:nvSpPr>
            <p:cNvPr id="64" name="Прямоугольник 63"/>
            <p:cNvSpPr/>
            <p:nvPr/>
          </p:nvSpPr>
          <p:spPr>
            <a:xfrm>
              <a:off x="1262545" y="5883012"/>
              <a:ext cx="2096606" cy="299295"/>
            </a:xfrm>
            <a:prstGeom prst="rect">
              <a:avLst/>
            </a:prstGeom>
            <a:solidFill>
              <a:srgbClr val="2B7DEB"/>
            </a:solidFill>
          </p:spPr>
          <p:txBody>
            <a:bodyPr wrap="square" lIns="72000" tIns="72000" rIns="72000" bIns="72000">
              <a:spAutoFit/>
            </a:bodyPr>
            <a:lstStyle/>
            <a:p>
              <a:pPr>
                <a:spcBef>
                  <a:spcPts val="300"/>
                </a:spcBef>
              </a:pPr>
              <a:r>
                <a:rPr lang="ru-RU" sz="1000" b="1" dirty="0">
                  <a:solidFill>
                    <a:schemeClr val="bg1"/>
                  </a:solidFill>
                  <a:latin typeface="Montserrat" panose="00000500000000000000" pitchFamily="2" charset="-52"/>
                  <a:ea typeface="Roboto" pitchFamily="2" charset="0"/>
                  <a:cs typeface="Arial" panose="020B0604020202020204" pitchFamily="34" charset="0"/>
                </a:rPr>
                <a:t>Юрий Иванович Журавлёв</a:t>
              </a:r>
            </a:p>
          </p:txBody>
        </p:sp>
        <p:sp>
          <p:nvSpPr>
            <p:cNvPr id="73" name="Прямоугольник 72"/>
            <p:cNvSpPr/>
            <p:nvPr/>
          </p:nvSpPr>
          <p:spPr>
            <a:xfrm>
              <a:off x="1248477" y="6205775"/>
              <a:ext cx="1895974" cy="268517"/>
            </a:xfrm>
            <a:prstGeom prst="rect">
              <a:avLst/>
            </a:prstGeom>
            <a:noFill/>
          </p:spPr>
          <p:txBody>
            <a:bodyPr wrap="square" lIns="72000" tIns="72000" rIns="72000" bIns="72000">
              <a:spAutoFit/>
            </a:bodyPr>
            <a:lstStyle/>
            <a:p>
              <a:pPr>
                <a:spcBef>
                  <a:spcPts val="300"/>
                </a:spcBef>
              </a:pPr>
              <a:r>
                <a:rPr lang="ru-RU" sz="800" b="1" dirty="0">
                  <a:solidFill>
                    <a:srgbClr val="2B7DEB"/>
                  </a:solidFill>
                  <a:latin typeface="Montserrat" panose="00000500000000000000" pitchFamily="2" charset="-52"/>
                </a:rPr>
                <a:t>Российский математик</a:t>
              </a:r>
              <a:endParaRPr lang="ru-RU" sz="800" b="1" dirty="0">
                <a:solidFill>
                  <a:srgbClr val="2B7DEB"/>
                </a:solidFill>
                <a:latin typeface="Montserrat" panose="00000500000000000000" pitchFamily="2" charset="-52"/>
                <a:ea typeface="Roboto" pitchFamily="2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" name="Группа 1"/>
          <p:cNvGrpSpPr/>
          <p:nvPr/>
        </p:nvGrpSpPr>
        <p:grpSpPr>
          <a:xfrm>
            <a:off x="3661322" y="4575686"/>
            <a:ext cx="2220589" cy="2112681"/>
            <a:chOff x="3750222" y="4728086"/>
            <a:chExt cx="2220589" cy="2112681"/>
          </a:xfrm>
        </p:grpSpPr>
        <p:pic>
          <p:nvPicPr>
            <p:cNvPr id="43" name="Рисунок 42"/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611" r="15309"/>
            <a:stretch/>
          </p:blipFill>
          <p:spPr>
            <a:xfrm>
              <a:off x="3750222" y="4728086"/>
              <a:ext cx="1265275" cy="1384318"/>
            </a:xfrm>
            <a:prstGeom prst="rect">
              <a:avLst/>
            </a:prstGeom>
          </p:spPr>
        </p:pic>
        <p:sp>
          <p:nvSpPr>
            <p:cNvPr id="65" name="Прямоугольник 64"/>
            <p:cNvSpPr/>
            <p:nvPr/>
          </p:nvSpPr>
          <p:spPr>
            <a:xfrm>
              <a:off x="3895446" y="5883011"/>
              <a:ext cx="2075365" cy="299295"/>
            </a:xfrm>
            <a:prstGeom prst="rect">
              <a:avLst/>
            </a:prstGeom>
            <a:solidFill>
              <a:srgbClr val="2B7DEB"/>
            </a:solidFill>
          </p:spPr>
          <p:txBody>
            <a:bodyPr wrap="square" lIns="72000" tIns="72000" rIns="72000" bIns="72000">
              <a:spAutoFit/>
            </a:bodyPr>
            <a:lstStyle/>
            <a:p>
              <a:pPr>
                <a:spcBef>
                  <a:spcPts val="300"/>
                </a:spcBef>
              </a:pPr>
              <a:r>
                <a:rPr lang="ru-RU" sz="1000" b="1" dirty="0">
                  <a:solidFill>
                    <a:schemeClr val="bg1"/>
                  </a:solidFill>
                  <a:latin typeface="Montserrat" panose="00000500000000000000" pitchFamily="2" charset="-52"/>
                  <a:ea typeface="Roboto" pitchFamily="2" charset="0"/>
                  <a:cs typeface="Arial" panose="020B0604020202020204" pitchFamily="34" charset="0"/>
                </a:rPr>
                <a:t>Евгений Лазаревич </a:t>
              </a:r>
              <a:r>
                <a:rPr lang="ru-RU" sz="1000" b="1" dirty="0" err="1">
                  <a:solidFill>
                    <a:schemeClr val="bg1"/>
                  </a:solidFill>
                  <a:latin typeface="Montserrat" panose="00000500000000000000" pitchFamily="2" charset="-52"/>
                  <a:ea typeface="Roboto" pitchFamily="2" charset="0"/>
                  <a:cs typeface="Arial" panose="020B0604020202020204" pitchFamily="34" charset="0"/>
                </a:rPr>
                <a:t>Рошал</a:t>
              </a:r>
              <a:endParaRPr lang="ru-RU" sz="1000" b="1" dirty="0">
                <a:solidFill>
                  <a:schemeClr val="bg1"/>
                </a:solidFill>
                <a:latin typeface="Montserrat" panose="00000500000000000000" pitchFamily="2" charset="-52"/>
                <a:ea typeface="Roboto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74" name="Прямоугольник 73"/>
            <p:cNvSpPr/>
            <p:nvPr/>
          </p:nvSpPr>
          <p:spPr>
            <a:xfrm>
              <a:off x="3895446" y="6202918"/>
              <a:ext cx="2075365" cy="637849"/>
            </a:xfrm>
            <a:prstGeom prst="rect">
              <a:avLst/>
            </a:prstGeom>
            <a:noFill/>
          </p:spPr>
          <p:txBody>
            <a:bodyPr wrap="square" lIns="72000" tIns="72000" rIns="72000" bIns="72000">
              <a:spAutoFit/>
            </a:bodyPr>
            <a:lstStyle/>
            <a:p>
              <a:pPr>
                <a:spcBef>
                  <a:spcPts val="300"/>
                </a:spcBef>
              </a:pPr>
              <a:r>
                <a:rPr lang="ru-RU" sz="800" b="1" dirty="0">
                  <a:solidFill>
                    <a:srgbClr val="2B7DEB"/>
                  </a:solidFill>
                  <a:latin typeface="Montserrat" panose="00000500000000000000" pitchFamily="2" charset="-52"/>
                </a:rPr>
                <a:t>Российский программист, автор файлового менеджера FAR </a:t>
              </a:r>
              <a:r>
                <a:rPr lang="ru-RU" sz="800" b="1" dirty="0" err="1">
                  <a:solidFill>
                    <a:srgbClr val="2B7DEB"/>
                  </a:solidFill>
                  <a:latin typeface="Montserrat" panose="00000500000000000000" pitchFamily="2" charset="-52"/>
                </a:rPr>
                <a:t>Manager</a:t>
              </a:r>
              <a:r>
                <a:rPr lang="ru-RU" sz="800" b="1" dirty="0">
                  <a:solidFill>
                    <a:srgbClr val="2B7DEB"/>
                  </a:solidFill>
                  <a:latin typeface="Montserrat" panose="00000500000000000000" pitchFamily="2" charset="-52"/>
                </a:rPr>
                <a:t>, формата сжатия RAR, архиваторов RAR и </a:t>
              </a:r>
              <a:r>
                <a:rPr lang="ru-RU" sz="800" b="1" dirty="0" err="1">
                  <a:solidFill>
                    <a:srgbClr val="2B7DEB"/>
                  </a:solidFill>
                  <a:latin typeface="Montserrat" panose="00000500000000000000" pitchFamily="2" charset="-52"/>
                </a:rPr>
                <a:t>WinRAR</a:t>
              </a:r>
              <a:endParaRPr lang="ru-RU" sz="800" b="1" dirty="0">
                <a:solidFill>
                  <a:srgbClr val="2B7DEB"/>
                </a:solidFill>
                <a:latin typeface="Montserrat" panose="00000500000000000000" pitchFamily="2" charset="-52"/>
                <a:ea typeface="Roboto" pitchFamily="2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" name="Группа 2"/>
          <p:cNvGrpSpPr/>
          <p:nvPr/>
        </p:nvGrpSpPr>
        <p:grpSpPr>
          <a:xfrm>
            <a:off x="6220230" y="4575686"/>
            <a:ext cx="2333221" cy="1989729"/>
            <a:chOff x="6359930" y="4728086"/>
            <a:chExt cx="2333221" cy="1989729"/>
          </a:xfrm>
        </p:grpSpPr>
        <p:pic>
          <p:nvPicPr>
            <p:cNvPr id="42" name="Рисунок 41"/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917"/>
            <a:stretch/>
          </p:blipFill>
          <p:spPr>
            <a:xfrm>
              <a:off x="6359930" y="4728086"/>
              <a:ext cx="1262234" cy="1372250"/>
            </a:xfrm>
            <a:prstGeom prst="rect">
              <a:avLst/>
            </a:prstGeom>
          </p:spPr>
        </p:pic>
        <p:sp>
          <p:nvSpPr>
            <p:cNvPr id="66" name="Прямоугольник 65"/>
            <p:cNvSpPr/>
            <p:nvPr/>
          </p:nvSpPr>
          <p:spPr>
            <a:xfrm>
              <a:off x="6485019" y="5886812"/>
              <a:ext cx="2208132" cy="299295"/>
            </a:xfrm>
            <a:prstGeom prst="rect">
              <a:avLst/>
            </a:prstGeom>
            <a:solidFill>
              <a:srgbClr val="2B7DEB"/>
            </a:solidFill>
          </p:spPr>
          <p:txBody>
            <a:bodyPr wrap="square" lIns="72000" tIns="72000" rIns="72000" bIns="72000">
              <a:spAutoFit/>
            </a:bodyPr>
            <a:lstStyle/>
            <a:p>
              <a:pPr>
                <a:spcBef>
                  <a:spcPts val="300"/>
                </a:spcBef>
              </a:pPr>
              <a:r>
                <a:rPr lang="ru-RU" sz="1000" b="1" dirty="0">
                  <a:solidFill>
                    <a:schemeClr val="bg1"/>
                  </a:solidFill>
                  <a:latin typeface="Montserrat" panose="00000500000000000000" pitchFamily="2" charset="-52"/>
                  <a:ea typeface="Roboto" pitchFamily="2" charset="0"/>
                  <a:cs typeface="Arial" panose="020B0604020202020204" pitchFamily="34" charset="0"/>
                </a:rPr>
                <a:t>Алексей Андреевич Ляпунов</a:t>
              </a:r>
            </a:p>
          </p:txBody>
        </p:sp>
        <p:sp>
          <p:nvSpPr>
            <p:cNvPr id="75" name="Прямоугольник 74"/>
            <p:cNvSpPr/>
            <p:nvPr/>
          </p:nvSpPr>
          <p:spPr>
            <a:xfrm>
              <a:off x="6485019" y="6203077"/>
              <a:ext cx="1973468" cy="514738"/>
            </a:xfrm>
            <a:prstGeom prst="rect">
              <a:avLst/>
            </a:prstGeom>
            <a:noFill/>
          </p:spPr>
          <p:txBody>
            <a:bodyPr wrap="square" lIns="72000" tIns="72000" rIns="72000" bIns="72000">
              <a:spAutoFit/>
            </a:bodyPr>
            <a:lstStyle/>
            <a:p>
              <a:pPr>
                <a:spcBef>
                  <a:spcPts val="300"/>
                </a:spcBef>
              </a:pPr>
              <a:r>
                <a:rPr lang="ru-RU" sz="800" b="1" dirty="0">
                  <a:solidFill>
                    <a:srgbClr val="2B7DEB"/>
                  </a:solidFill>
                  <a:latin typeface="Montserrat" panose="00000500000000000000" pitchFamily="2" charset="-52"/>
                </a:rPr>
                <a:t>Советский математик, один </a:t>
              </a:r>
              <a:br>
                <a:rPr lang="ru-RU" sz="800" b="1" dirty="0">
                  <a:solidFill>
                    <a:srgbClr val="2B7DEB"/>
                  </a:solidFill>
                  <a:latin typeface="Montserrat" panose="00000500000000000000" pitchFamily="2" charset="-52"/>
                </a:rPr>
              </a:br>
              <a:r>
                <a:rPr lang="ru-RU" sz="800" b="1" dirty="0">
                  <a:solidFill>
                    <a:srgbClr val="2B7DEB"/>
                  </a:solidFill>
                  <a:latin typeface="Montserrat" panose="00000500000000000000" pitchFamily="2" charset="-52"/>
                </a:rPr>
                <a:t>из основоположников кибернетики</a:t>
              </a:r>
              <a:endParaRPr lang="ru-RU" sz="800" b="1" dirty="0">
                <a:solidFill>
                  <a:srgbClr val="2B7DEB"/>
                </a:solidFill>
                <a:latin typeface="Montserrat" panose="00000500000000000000" pitchFamily="2" charset="-52"/>
                <a:ea typeface="Roboto" pitchFamily="2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" name="Группа 3"/>
          <p:cNvGrpSpPr/>
          <p:nvPr/>
        </p:nvGrpSpPr>
        <p:grpSpPr>
          <a:xfrm>
            <a:off x="8833246" y="4578107"/>
            <a:ext cx="2705812" cy="2098928"/>
            <a:chOff x="8966596" y="4730507"/>
            <a:chExt cx="2705812" cy="2098928"/>
          </a:xfrm>
        </p:grpSpPr>
        <p:pic>
          <p:nvPicPr>
            <p:cNvPr id="41" name="Рисунок 40"/>
            <p:cNvPicPr>
              <a:picLocks noChangeAspect="1"/>
            </p:cNvPicPr>
            <p:nvPr/>
          </p:nvPicPr>
          <p:blipFill rotWithShape="1"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3917"/>
            <a:stretch/>
          </p:blipFill>
          <p:spPr>
            <a:xfrm>
              <a:off x="8966596" y="4730507"/>
              <a:ext cx="1263756" cy="1378457"/>
            </a:xfrm>
            <a:prstGeom prst="rect">
              <a:avLst/>
            </a:prstGeom>
          </p:spPr>
        </p:pic>
        <p:sp>
          <p:nvSpPr>
            <p:cNvPr id="67" name="Прямоугольник 66"/>
            <p:cNvSpPr/>
            <p:nvPr/>
          </p:nvSpPr>
          <p:spPr>
            <a:xfrm>
              <a:off x="9130410" y="5883011"/>
              <a:ext cx="2451990" cy="299295"/>
            </a:xfrm>
            <a:prstGeom prst="rect">
              <a:avLst/>
            </a:prstGeom>
            <a:solidFill>
              <a:srgbClr val="2B7DEB"/>
            </a:solidFill>
          </p:spPr>
          <p:txBody>
            <a:bodyPr wrap="square" lIns="72000" tIns="72000" rIns="72000" bIns="72000">
              <a:spAutoFit/>
            </a:bodyPr>
            <a:lstStyle/>
            <a:p>
              <a:pPr>
                <a:spcBef>
                  <a:spcPts val="300"/>
                </a:spcBef>
              </a:pPr>
              <a:r>
                <a:rPr lang="ru-RU" sz="1000" b="1" dirty="0">
                  <a:solidFill>
                    <a:schemeClr val="bg1"/>
                  </a:solidFill>
                  <a:latin typeface="Montserrat" panose="00000500000000000000" pitchFamily="2" charset="-52"/>
                  <a:ea typeface="Roboto" pitchFamily="2" charset="0"/>
                  <a:cs typeface="Arial" panose="020B0604020202020204" pitchFamily="34" charset="0"/>
                </a:rPr>
                <a:t>Эдуард Зиновьевич </a:t>
              </a:r>
              <a:r>
                <a:rPr lang="ru-RU" sz="1000" b="1" dirty="0" err="1">
                  <a:solidFill>
                    <a:schemeClr val="bg1"/>
                  </a:solidFill>
                  <a:latin typeface="Montserrat" panose="00000500000000000000" pitchFamily="2" charset="-52"/>
                  <a:ea typeface="Roboto" pitchFamily="2" charset="0"/>
                  <a:cs typeface="Arial" panose="020B0604020202020204" pitchFamily="34" charset="0"/>
                </a:rPr>
                <a:t>Любимский</a:t>
              </a:r>
              <a:endParaRPr lang="ru-RU" sz="1000" b="1" dirty="0">
                <a:solidFill>
                  <a:schemeClr val="bg1"/>
                </a:solidFill>
                <a:latin typeface="Montserrat" panose="00000500000000000000" pitchFamily="2" charset="-52"/>
                <a:ea typeface="Roboto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76" name="Прямоугольник 75"/>
            <p:cNvSpPr/>
            <p:nvPr/>
          </p:nvSpPr>
          <p:spPr>
            <a:xfrm>
              <a:off x="9130410" y="6191586"/>
              <a:ext cx="2541998" cy="637849"/>
            </a:xfrm>
            <a:prstGeom prst="rect">
              <a:avLst/>
            </a:prstGeom>
            <a:noFill/>
          </p:spPr>
          <p:txBody>
            <a:bodyPr wrap="square" lIns="72000" tIns="72000" rIns="72000" bIns="72000">
              <a:spAutoFit/>
            </a:bodyPr>
            <a:lstStyle/>
            <a:p>
              <a:pPr>
                <a:spcBef>
                  <a:spcPts val="300"/>
                </a:spcBef>
              </a:pPr>
              <a:r>
                <a:rPr lang="ru-RU" sz="800" b="1" dirty="0">
                  <a:solidFill>
                    <a:srgbClr val="2B7DEB"/>
                  </a:solidFill>
                  <a:latin typeface="Montserrat" panose="00000500000000000000" pitchFamily="2" charset="-52"/>
                </a:rPr>
                <a:t>Советский и российский учёный </a:t>
              </a:r>
              <a:br>
                <a:rPr lang="ru-RU" sz="800" b="1" dirty="0">
                  <a:solidFill>
                    <a:srgbClr val="2B7DEB"/>
                  </a:solidFill>
                  <a:latin typeface="Montserrat" panose="00000500000000000000" pitchFamily="2" charset="-52"/>
                </a:rPr>
              </a:br>
              <a:r>
                <a:rPr lang="ru-RU" sz="800" b="1" dirty="0">
                  <a:solidFill>
                    <a:srgbClr val="2B7DEB"/>
                  </a:solidFill>
                  <a:latin typeface="Montserrat" panose="00000500000000000000" pitchFamily="2" charset="-52"/>
                </a:rPr>
                <a:t>в области вычислительной техники, системного программирования </a:t>
              </a:r>
              <a:br>
                <a:rPr lang="ru-RU" sz="800" b="1" dirty="0">
                  <a:solidFill>
                    <a:srgbClr val="2B7DEB"/>
                  </a:solidFill>
                  <a:latin typeface="Montserrat" panose="00000500000000000000" pitchFamily="2" charset="-52"/>
                </a:rPr>
              </a:br>
              <a:r>
                <a:rPr lang="ru-RU" sz="800" b="1" dirty="0">
                  <a:solidFill>
                    <a:srgbClr val="2B7DEB"/>
                  </a:solidFill>
                  <a:latin typeface="Montserrat" panose="00000500000000000000" pitchFamily="2" charset="-52"/>
                </a:rPr>
                <a:t>и информатики</a:t>
              </a:r>
              <a:endParaRPr lang="ru-RU" sz="800" b="1" dirty="0">
                <a:solidFill>
                  <a:srgbClr val="2B7DEB"/>
                </a:solidFill>
                <a:latin typeface="Montserrat" panose="00000500000000000000" pitchFamily="2" charset="-52"/>
                <a:ea typeface="Roboto" pitchFamily="2" charset="0"/>
                <a:cs typeface="Arial" panose="020B0604020202020204" pitchFamily="34" charset="0"/>
              </a:endParaRPr>
            </a:p>
          </p:txBody>
        </p:sp>
      </p:grpSp>
      <p:sp>
        <p:nvSpPr>
          <p:cNvPr id="47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1480846" y="6382852"/>
            <a:ext cx="736485" cy="365125"/>
          </a:xfrm>
        </p:spPr>
        <p:txBody>
          <a:bodyPr lIns="0" tIns="0" rIns="0" bIns="0"/>
          <a:lstStyle/>
          <a:p>
            <a:pPr algn="l"/>
            <a:fld id="{725C68B6-61C2-468F-89AB-4B9F7531AA68}" type="slidenum">
              <a:rPr lang="ru-RU" sz="1050">
                <a:solidFill>
                  <a:srgbClr val="002060"/>
                </a:solidFill>
                <a:latin typeface="Montserrat Medium" panose="00000600000000000000" pitchFamily="50" charset="-52"/>
                <a:ea typeface="Roboto" pitchFamily="2" charset="0"/>
                <a:cs typeface="Arial" panose="020B0604020202020204" pitchFamily="34" charset="0"/>
              </a:rPr>
              <a:pPr algn="l"/>
              <a:t>6</a:t>
            </a:fld>
            <a:endParaRPr lang="ru-RU" sz="1050" dirty="0">
              <a:solidFill>
                <a:srgbClr val="002060"/>
              </a:solidFill>
              <a:latin typeface="Montserrat Medium" panose="00000600000000000000" pitchFamily="50" charset="-52"/>
              <a:ea typeface="Roboto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7586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/>
          <p:nvPr/>
        </p:nvSpPr>
        <p:spPr>
          <a:xfrm>
            <a:off x="649054" y="2270658"/>
            <a:ext cx="2628000" cy="3234153"/>
          </a:xfrm>
          <a:prstGeom prst="rect">
            <a:avLst/>
          </a:prstGeom>
          <a:noFill/>
          <a:ln w="63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1455515" y="6433740"/>
            <a:ext cx="736485" cy="365125"/>
          </a:xfrm>
        </p:spPr>
        <p:txBody>
          <a:bodyPr lIns="0" tIns="0" rIns="0" bIns="0"/>
          <a:lstStyle/>
          <a:p>
            <a:pPr algn="l"/>
            <a:fld id="{725C68B6-61C2-468F-89AB-4B9F7531AA68}" type="slidenum">
              <a:rPr lang="ru-RU" sz="1050" smtClean="0">
                <a:solidFill>
                  <a:srgbClr val="002060"/>
                </a:solidFill>
                <a:latin typeface="Montserrat Medium" panose="00000600000000000000" pitchFamily="50" charset="-52"/>
                <a:ea typeface="Roboto" pitchFamily="2" charset="0"/>
                <a:cs typeface="Arial" panose="020B0604020202020204" pitchFamily="34" charset="0"/>
              </a:rPr>
              <a:pPr algn="l"/>
              <a:t>7</a:t>
            </a:fld>
            <a:endParaRPr lang="ru-RU" sz="1050" dirty="0">
              <a:solidFill>
                <a:srgbClr val="002060"/>
              </a:solidFill>
              <a:latin typeface="Montserrat Medium" panose="00000600000000000000" pitchFamily="50" charset="-52"/>
              <a:ea typeface="Roboto" pitchFamily="2" charset="0"/>
              <a:cs typeface="Arial" panose="020B0604020202020204" pitchFamily="34" charset="0"/>
            </a:endParaRPr>
          </a:p>
        </p:txBody>
      </p:sp>
      <p:pic>
        <p:nvPicPr>
          <p:cNvPr id="21" name="Рисунок 20" descr="logo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068987" y="489735"/>
            <a:ext cx="1803976" cy="438367"/>
          </a:xfrm>
          <a:prstGeom prst="rect">
            <a:avLst/>
          </a:prstGeom>
        </p:spPr>
      </p:pic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6C1CB168-8362-4E9B-AEDD-8439530D0B49}"/>
              </a:ext>
            </a:extLst>
          </p:cNvPr>
          <p:cNvSpPr/>
          <p:nvPr/>
        </p:nvSpPr>
        <p:spPr>
          <a:xfrm>
            <a:off x="649054" y="459620"/>
            <a:ext cx="8691894" cy="4431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90000"/>
              </a:lnSpc>
              <a:tabLst>
                <a:tab pos="2150480" algn="l"/>
              </a:tabLst>
            </a:pPr>
            <a:r>
              <a:rPr lang="ru-RU" sz="3200" b="1" dirty="0">
                <a:solidFill>
                  <a:srgbClr val="0058E6"/>
                </a:solidFill>
                <a:latin typeface="Montserrat"/>
              </a:rPr>
              <a:t>Помним историю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0AE17A78-D1C6-4CFF-AA87-B6F14F4DF13C}"/>
              </a:ext>
            </a:extLst>
          </p:cNvPr>
          <p:cNvSpPr/>
          <p:nvPr/>
        </p:nvSpPr>
        <p:spPr>
          <a:xfrm>
            <a:off x="649056" y="1407521"/>
            <a:ext cx="10779952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spcBef>
                <a:spcPts val="1200"/>
              </a:spcBef>
            </a:pPr>
            <a:r>
              <a:rPr lang="ru-RU" sz="2000" dirty="0">
                <a:solidFill>
                  <a:srgbClr val="002060"/>
                </a:solidFill>
                <a:latin typeface="Montserrat" panose="00000500000000000000" pitchFamily="2" charset="-52"/>
              </a:rPr>
              <a:t>Разработки в области ИТ, которые были сделаны в нашей стране</a:t>
            </a:r>
          </a:p>
        </p:txBody>
      </p:sp>
      <p:grpSp>
        <p:nvGrpSpPr>
          <p:cNvPr id="24" name="Группа 23"/>
          <p:cNvGrpSpPr/>
          <p:nvPr/>
        </p:nvGrpSpPr>
        <p:grpSpPr>
          <a:xfrm>
            <a:off x="423454" y="1932984"/>
            <a:ext cx="11345093" cy="3500130"/>
            <a:chOff x="431014" y="2135541"/>
            <a:chExt cx="11345093" cy="3500130"/>
          </a:xfrm>
        </p:grpSpPr>
        <p:grpSp>
          <p:nvGrpSpPr>
            <p:cNvPr id="25" name="Группа 24"/>
            <p:cNvGrpSpPr/>
            <p:nvPr/>
          </p:nvGrpSpPr>
          <p:grpSpPr>
            <a:xfrm>
              <a:off x="8947320" y="2135541"/>
              <a:ext cx="2828787" cy="3495874"/>
              <a:chOff x="548640" y="2113377"/>
              <a:chExt cx="2828787" cy="3495874"/>
            </a:xfrm>
          </p:grpSpPr>
          <p:pic>
            <p:nvPicPr>
              <p:cNvPr id="46" name="Рисунок 45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48640" y="2113377"/>
                <a:ext cx="2828787" cy="3495874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47" name="Прямоугольник 46">
                <a:extLst>
                  <a:ext uri="{FF2B5EF4-FFF2-40B4-BE49-F238E27FC236}">
                    <a16:creationId xmlns:a16="http://schemas.microsoft.com/office/drawing/2014/main" id="{66F7DBFF-31B8-45E4-9038-ED3B0234EABF}"/>
                  </a:ext>
                </a:extLst>
              </p:cNvPr>
              <p:cNvSpPr/>
              <p:nvPr/>
            </p:nvSpPr>
            <p:spPr>
              <a:xfrm>
                <a:off x="749427" y="4574888"/>
                <a:ext cx="2446231" cy="541687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>
                  <a:lnSpc>
                    <a:spcPct val="110000"/>
                  </a:lnSpc>
                  <a:spcBef>
                    <a:spcPts val="300"/>
                  </a:spcBef>
                </a:pPr>
                <a:r>
                  <a:rPr lang="ru-RU" sz="1000" dirty="0">
                    <a:solidFill>
                      <a:srgbClr val="002060"/>
                    </a:solidFill>
                    <a:latin typeface="Montserrat" panose="00000500000000000000" pitchFamily="2" charset="-52"/>
                    <a:ea typeface="Roboto" pitchFamily="2" charset="0"/>
                    <a:cs typeface="Arial" panose="020B0604020202020204" pitchFamily="34" charset="0"/>
                  </a:rPr>
                  <a:t>Первый отечественный ноутбук </a:t>
                </a:r>
                <a:r>
                  <a:rPr lang="ru-RU" sz="1100" b="1" dirty="0">
                    <a:solidFill>
                      <a:srgbClr val="0058E6"/>
                    </a:solidFill>
                    <a:latin typeface="Montserrat" panose="00000500000000000000" pitchFamily="2" charset="-52"/>
                    <a:ea typeface="Roboto" pitchFamily="2" charset="0"/>
                    <a:cs typeface="Arial" panose="020B0604020202020204" pitchFamily="34" charset="0"/>
                  </a:rPr>
                  <a:t>«Электроника МС 1504». </a:t>
                </a:r>
                <a:br>
                  <a:rPr lang="ru-RU" sz="1000" dirty="0">
                    <a:solidFill>
                      <a:srgbClr val="002060"/>
                    </a:solidFill>
                    <a:latin typeface="Montserrat" panose="00000500000000000000" pitchFamily="2" charset="-52"/>
                    <a:ea typeface="Roboto" pitchFamily="2" charset="0"/>
                    <a:cs typeface="Arial" panose="020B0604020202020204" pitchFamily="34" charset="0"/>
                  </a:rPr>
                </a:br>
                <a:r>
                  <a:rPr lang="ru-RU" sz="1000" dirty="0">
                    <a:solidFill>
                      <a:srgbClr val="002060"/>
                    </a:solidFill>
                    <a:latin typeface="Montserrat" panose="00000500000000000000" pitchFamily="2" charset="-52"/>
                    <a:ea typeface="Roboto" pitchFamily="2" charset="0"/>
                    <a:cs typeface="Arial" panose="020B0604020202020204" pitchFamily="34" charset="0"/>
                  </a:rPr>
                  <a:t>Разработан в СССР в 1992 году</a:t>
                </a:r>
              </a:p>
            </p:txBody>
          </p:sp>
          <p:pic>
            <p:nvPicPr>
              <p:cNvPr id="48" name="Рисунок 47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49427" y="2349000"/>
                <a:ext cx="2427254" cy="2038893"/>
              </a:xfrm>
              <a:prstGeom prst="rect">
                <a:avLst/>
              </a:prstGeom>
            </p:spPr>
          </p:pic>
        </p:grpSp>
        <p:grpSp>
          <p:nvGrpSpPr>
            <p:cNvPr id="26" name="Группа 25"/>
            <p:cNvGrpSpPr/>
            <p:nvPr/>
          </p:nvGrpSpPr>
          <p:grpSpPr>
            <a:xfrm>
              <a:off x="6118533" y="2135541"/>
              <a:ext cx="2828787" cy="3495874"/>
              <a:chOff x="3396327" y="2113377"/>
              <a:chExt cx="2828787" cy="3495874"/>
            </a:xfrm>
          </p:grpSpPr>
          <p:pic>
            <p:nvPicPr>
              <p:cNvPr id="42" name="Рисунок 41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396327" y="2113377"/>
                <a:ext cx="2828787" cy="3495874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43" name="Прямоугольник 42">
                <a:extLst>
                  <a:ext uri="{FF2B5EF4-FFF2-40B4-BE49-F238E27FC236}">
                    <a16:creationId xmlns:a16="http://schemas.microsoft.com/office/drawing/2014/main" id="{32B86730-F5D7-41C0-9212-BCFB70069DCF}"/>
                  </a:ext>
                </a:extLst>
              </p:cNvPr>
              <p:cNvSpPr/>
              <p:nvPr/>
            </p:nvSpPr>
            <p:spPr>
              <a:xfrm>
                <a:off x="3614799" y="4550473"/>
                <a:ext cx="2420443" cy="694036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>
                  <a:lnSpc>
                    <a:spcPct val="110000"/>
                  </a:lnSpc>
                  <a:spcBef>
                    <a:spcPts val="300"/>
                  </a:spcBef>
                </a:pPr>
                <a:r>
                  <a:rPr lang="ru-RU" sz="1000" dirty="0">
                    <a:solidFill>
                      <a:srgbClr val="002060"/>
                    </a:solidFill>
                    <a:latin typeface="Montserrat" panose="00000500000000000000" pitchFamily="2" charset="-52"/>
                    <a:ea typeface="Roboto" pitchFamily="2" charset="0"/>
                    <a:cs typeface="Arial" panose="020B0604020202020204" pitchFamily="34" charset="0"/>
                  </a:rPr>
                  <a:t>Советский ноутбук – </a:t>
                </a:r>
                <a:br>
                  <a:rPr lang="ru-RU" sz="1000" dirty="0">
                    <a:solidFill>
                      <a:srgbClr val="002060"/>
                    </a:solidFill>
                    <a:latin typeface="Montserrat" panose="00000500000000000000" pitchFamily="2" charset="-52"/>
                    <a:ea typeface="Roboto" pitchFamily="2" charset="0"/>
                    <a:cs typeface="Arial" panose="020B0604020202020204" pitchFamily="34" charset="0"/>
                  </a:rPr>
                </a:br>
                <a:r>
                  <a:rPr lang="ru-RU" sz="1000" dirty="0">
                    <a:solidFill>
                      <a:srgbClr val="002060"/>
                    </a:solidFill>
                    <a:latin typeface="Montserrat" panose="00000500000000000000" pitchFamily="2" charset="-52"/>
                    <a:ea typeface="Roboto" pitchFamily="2" charset="0"/>
                    <a:cs typeface="Arial" panose="020B0604020202020204" pitchFamily="34" charset="0"/>
                  </a:rPr>
                  <a:t>микро ЭВМ/микрокалькулятор </a:t>
                </a:r>
                <a:r>
                  <a:rPr lang="ru-RU" sz="1100" b="1" dirty="0">
                    <a:solidFill>
                      <a:srgbClr val="0058E6"/>
                    </a:solidFill>
                    <a:latin typeface="Montserrat" panose="00000500000000000000" pitchFamily="2" charset="-52"/>
                    <a:ea typeface="Roboto" pitchFamily="2" charset="0"/>
                    <a:cs typeface="Arial" panose="020B0604020202020204" pitchFamily="34" charset="0"/>
                  </a:rPr>
                  <a:t>«Электроника МК 106». </a:t>
                </a:r>
                <a:br>
                  <a:rPr lang="ru-RU" sz="1000" dirty="0">
                    <a:solidFill>
                      <a:srgbClr val="002060"/>
                    </a:solidFill>
                    <a:latin typeface="Montserrat" panose="00000500000000000000" pitchFamily="2" charset="-52"/>
                    <a:ea typeface="Roboto" pitchFamily="2" charset="0"/>
                    <a:cs typeface="Arial" panose="020B0604020202020204" pitchFamily="34" charset="0"/>
                  </a:rPr>
                </a:br>
                <a:r>
                  <a:rPr lang="ru-RU" sz="1000" dirty="0">
                    <a:solidFill>
                      <a:srgbClr val="002060"/>
                    </a:solidFill>
                    <a:latin typeface="Montserrat" panose="00000500000000000000" pitchFamily="2" charset="-52"/>
                    <a:ea typeface="Roboto" pitchFamily="2" charset="0"/>
                    <a:cs typeface="Arial" panose="020B0604020202020204" pitchFamily="34" charset="0"/>
                  </a:rPr>
                  <a:t>Разработан в СССР в 1991 году</a:t>
                </a:r>
              </a:p>
            </p:txBody>
          </p:sp>
          <p:pic>
            <p:nvPicPr>
              <p:cNvPr id="44" name="Рисунок 43"/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607988" y="2349000"/>
                <a:ext cx="2427254" cy="2038893"/>
              </a:xfrm>
              <a:prstGeom prst="rect">
                <a:avLst/>
              </a:prstGeom>
            </p:spPr>
          </p:pic>
        </p:grpSp>
        <p:grpSp>
          <p:nvGrpSpPr>
            <p:cNvPr id="27" name="Группа 26"/>
            <p:cNvGrpSpPr/>
            <p:nvPr/>
          </p:nvGrpSpPr>
          <p:grpSpPr>
            <a:xfrm>
              <a:off x="431014" y="2139797"/>
              <a:ext cx="2828787" cy="3495874"/>
              <a:chOff x="9121262" y="2113377"/>
              <a:chExt cx="2828787" cy="3495874"/>
            </a:xfrm>
          </p:grpSpPr>
          <p:pic>
            <p:nvPicPr>
              <p:cNvPr id="38" name="Рисунок 37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121262" y="2113377"/>
                <a:ext cx="2828787" cy="3495874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39" name="Прямоугольник 38">
                <a:extLst>
                  <a:ext uri="{FF2B5EF4-FFF2-40B4-BE49-F238E27FC236}">
                    <a16:creationId xmlns:a16="http://schemas.microsoft.com/office/drawing/2014/main" id="{A57875E8-8445-462D-B129-46C59FFB061F}"/>
                  </a:ext>
                </a:extLst>
              </p:cNvPr>
              <p:cNvSpPr/>
              <p:nvPr/>
            </p:nvSpPr>
            <p:spPr>
              <a:xfrm>
                <a:off x="9340948" y="4541255"/>
                <a:ext cx="2571429" cy="694036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>
                  <a:lnSpc>
                    <a:spcPct val="110000"/>
                  </a:lnSpc>
                  <a:spcBef>
                    <a:spcPts val="300"/>
                  </a:spcBef>
                </a:pPr>
                <a:r>
                  <a:rPr lang="ru-RU" sz="1000" dirty="0">
                    <a:solidFill>
                      <a:srgbClr val="002060"/>
                    </a:solidFill>
                    <a:latin typeface="Montserrat" panose="00000500000000000000" pitchFamily="2" charset="-52"/>
                    <a:ea typeface="Roboto" pitchFamily="2" charset="0"/>
                    <a:cs typeface="Arial" panose="020B0604020202020204" pitchFamily="34" charset="0"/>
                  </a:rPr>
                  <a:t>Первый советский аналог зарубежного компьютера</a:t>
                </a:r>
                <a:br>
                  <a:rPr lang="ru-RU" sz="1000" dirty="0">
                    <a:solidFill>
                      <a:srgbClr val="002060"/>
                    </a:solidFill>
                    <a:latin typeface="Montserrat" panose="00000500000000000000" pitchFamily="2" charset="-52"/>
                    <a:ea typeface="Roboto" pitchFamily="2" charset="0"/>
                    <a:cs typeface="Arial" panose="020B0604020202020204" pitchFamily="34" charset="0"/>
                  </a:rPr>
                </a:br>
                <a:r>
                  <a:rPr lang="ru-RU" sz="1100" b="1" dirty="0">
                    <a:solidFill>
                      <a:srgbClr val="0058E6"/>
                    </a:solidFill>
                    <a:latin typeface="Montserrat" panose="00000500000000000000" pitchFamily="2" charset="-52"/>
                    <a:ea typeface="Roboto" pitchFamily="2" charset="0"/>
                    <a:cs typeface="Arial" panose="020B0604020202020204" pitchFamily="34" charset="0"/>
                  </a:rPr>
                  <a:t>IBM PC «ЕС-1840». </a:t>
                </a:r>
                <a:br>
                  <a:rPr lang="ru-RU" sz="1000" dirty="0">
                    <a:solidFill>
                      <a:srgbClr val="002060"/>
                    </a:solidFill>
                    <a:latin typeface="Montserrat" panose="00000500000000000000" pitchFamily="2" charset="-52"/>
                    <a:ea typeface="Roboto" pitchFamily="2" charset="0"/>
                    <a:cs typeface="Arial" panose="020B0604020202020204" pitchFamily="34" charset="0"/>
                  </a:rPr>
                </a:br>
                <a:r>
                  <a:rPr lang="ru-RU" sz="1000" dirty="0">
                    <a:solidFill>
                      <a:srgbClr val="002060"/>
                    </a:solidFill>
                    <a:latin typeface="Montserrat" panose="00000500000000000000" pitchFamily="2" charset="-52"/>
                    <a:ea typeface="Roboto" pitchFamily="2" charset="0"/>
                    <a:cs typeface="Arial" panose="020B0604020202020204" pitchFamily="34" charset="0"/>
                  </a:rPr>
                  <a:t>1986 г.</a:t>
                </a:r>
              </a:p>
            </p:txBody>
          </p:sp>
          <p:pic>
            <p:nvPicPr>
              <p:cNvPr id="40" name="Рисунок 39"/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325110" y="2349000"/>
                <a:ext cx="2427254" cy="2038893"/>
              </a:xfrm>
              <a:prstGeom prst="rect">
                <a:avLst/>
              </a:prstGeom>
            </p:spPr>
          </p:pic>
        </p:grpSp>
        <p:grpSp>
          <p:nvGrpSpPr>
            <p:cNvPr id="28" name="Группа 27"/>
            <p:cNvGrpSpPr/>
            <p:nvPr/>
          </p:nvGrpSpPr>
          <p:grpSpPr>
            <a:xfrm>
              <a:off x="3280588" y="2135541"/>
              <a:ext cx="2828787" cy="3495874"/>
              <a:chOff x="6261204" y="2113377"/>
              <a:chExt cx="2828787" cy="3495874"/>
            </a:xfrm>
          </p:grpSpPr>
          <p:pic>
            <p:nvPicPr>
              <p:cNvPr id="34" name="Рисунок 33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261204" y="2113377"/>
                <a:ext cx="2828787" cy="3495874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36" name="Прямоугольник 35">
                <a:extLst>
                  <a:ext uri="{FF2B5EF4-FFF2-40B4-BE49-F238E27FC236}">
                    <a16:creationId xmlns:a16="http://schemas.microsoft.com/office/drawing/2014/main" id="{2C121000-1BE9-4730-B343-CEA184B2FF07}"/>
                  </a:ext>
                </a:extLst>
              </p:cNvPr>
              <p:cNvSpPr/>
              <p:nvPr/>
            </p:nvSpPr>
            <p:spPr>
              <a:xfrm>
                <a:off x="6468209" y="4541255"/>
                <a:ext cx="2571429" cy="541687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>
                  <a:lnSpc>
                    <a:spcPct val="110000"/>
                  </a:lnSpc>
                  <a:spcBef>
                    <a:spcPts val="300"/>
                  </a:spcBef>
                </a:pPr>
                <a:r>
                  <a:rPr lang="ru-RU" sz="1000" dirty="0">
                    <a:solidFill>
                      <a:srgbClr val="002060"/>
                    </a:solidFill>
                    <a:latin typeface="Montserrat" panose="00000500000000000000" pitchFamily="2" charset="-52"/>
                    <a:ea typeface="Roboto" pitchFamily="2" charset="0"/>
                    <a:cs typeface="Arial" panose="020B0604020202020204" pitchFamily="34" charset="0"/>
                  </a:rPr>
                  <a:t>Игровая приставка </a:t>
                </a:r>
                <a:br>
                  <a:rPr lang="ru-RU" sz="1000" dirty="0">
                    <a:solidFill>
                      <a:srgbClr val="002060"/>
                    </a:solidFill>
                    <a:latin typeface="Montserrat" panose="00000500000000000000" pitchFamily="2" charset="-52"/>
                    <a:ea typeface="Roboto" pitchFamily="2" charset="0"/>
                    <a:cs typeface="Arial" panose="020B0604020202020204" pitchFamily="34" charset="0"/>
                  </a:rPr>
                </a:br>
                <a:r>
                  <a:rPr lang="ru-RU" sz="1100" b="1" dirty="0">
                    <a:solidFill>
                      <a:srgbClr val="0058E6"/>
                    </a:solidFill>
                    <a:latin typeface="Montserrat" panose="00000500000000000000" pitchFamily="2" charset="-52"/>
                    <a:ea typeface="Roboto" pitchFamily="2" charset="0"/>
                    <a:cs typeface="Arial" panose="020B0604020202020204" pitchFamily="34" charset="0"/>
                  </a:rPr>
                  <a:t>«Электроника Видеоспорт-3»</a:t>
                </a:r>
                <a:r>
                  <a:rPr lang="ru-RU" sz="1000" dirty="0">
                    <a:solidFill>
                      <a:srgbClr val="002060"/>
                    </a:solidFill>
                    <a:latin typeface="Montserrat" panose="00000500000000000000" pitchFamily="2" charset="-52"/>
                    <a:ea typeface="Roboto" pitchFamily="2" charset="0"/>
                    <a:cs typeface="Arial" panose="020B0604020202020204" pitchFamily="34" charset="0"/>
                  </a:rPr>
                  <a:t>. </a:t>
                </a:r>
                <a:br>
                  <a:rPr lang="ru-RU" sz="1000" dirty="0">
                    <a:solidFill>
                      <a:srgbClr val="002060"/>
                    </a:solidFill>
                    <a:latin typeface="Montserrat" panose="00000500000000000000" pitchFamily="2" charset="-52"/>
                    <a:ea typeface="Roboto" pitchFamily="2" charset="0"/>
                    <a:cs typeface="Arial" panose="020B0604020202020204" pitchFamily="34" charset="0"/>
                  </a:rPr>
                </a:br>
                <a:r>
                  <a:rPr lang="ru-RU" sz="1000" dirty="0">
                    <a:solidFill>
                      <a:srgbClr val="002060"/>
                    </a:solidFill>
                    <a:latin typeface="Montserrat" panose="00000500000000000000" pitchFamily="2" charset="-52"/>
                    <a:ea typeface="Roboto" pitchFamily="2" charset="0"/>
                    <a:cs typeface="Arial" panose="020B0604020202020204" pitchFamily="34" charset="0"/>
                  </a:rPr>
                  <a:t>1988 г.</a:t>
                </a:r>
              </a:p>
            </p:txBody>
          </p:sp>
          <p:pic>
            <p:nvPicPr>
              <p:cNvPr id="37" name="Рисунок 36"/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468209" y="2349000"/>
                <a:ext cx="2423935" cy="2036105"/>
              </a:xfrm>
              <a:prstGeom prst="rect">
                <a:avLst/>
              </a:prstGeom>
            </p:spPr>
          </p:pic>
        </p:grpSp>
      </p:grpSp>
      <p:cxnSp>
        <p:nvCxnSpPr>
          <p:cNvPr id="50" name="Прямая соединительная линия 49"/>
          <p:cNvCxnSpPr/>
          <p:nvPr/>
        </p:nvCxnSpPr>
        <p:spPr>
          <a:xfrm>
            <a:off x="515073" y="6044719"/>
            <a:ext cx="11071705" cy="0"/>
          </a:xfrm>
          <a:prstGeom prst="line">
            <a:avLst/>
          </a:prstGeom>
          <a:ln w="28575" cap="flat" cmpd="sng" algn="ctr">
            <a:solidFill>
              <a:srgbClr val="2B7DEB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51" name="Овал 50"/>
          <p:cNvSpPr/>
          <p:nvPr/>
        </p:nvSpPr>
        <p:spPr>
          <a:xfrm>
            <a:off x="1884605" y="5974896"/>
            <a:ext cx="156898" cy="156898"/>
          </a:xfrm>
          <a:prstGeom prst="ellipse">
            <a:avLst/>
          </a:prstGeom>
          <a:solidFill>
            <a:srgbClr val="2B7D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Прямоугольник 51"/>
          <p:cNvSpPr/>
          <p:nvPr/>
        </p:nvSpPr>
        <p:spPr>
          <a:xfrm>
            <a:off x="1566951" y="5590197"/>
            <a:ext cx="880369" cy="3461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  <a:spcBef>
                <a:spcPts val="300"/>
              </a:spcBef>
            </a:pPr>
            <a:r>
              <a:rPr lang="ru-RU" sz="1600" b="1" dirty="0">
                <a:solidFill>
                  <a:srgbClr val="2B7DEB"/>
                </a:solidFill>
                <a:latin typeface="Montserrat" panose="00000500000000000000" pitchFamily="2" charset="-52"/>
                <a:ea typeface="Roboto" pitchFamily="2" charset="0"/>
                <a:cs typeface="Arial" panose="020B0604020202020204" pitchFamily="34" charset="0"/>
              </a:rPr>
              <a:t>1986 г.</a:t>
            </a:r>
          </a:p>
        </p:txBody>
      </p:sp>
      <p:sp>
        <p:nvSpPr>
          <p:cNvPr id="53" name="Овал 52"/>
          <p:cNvSpPr/>
          <p:nvPr/>
        </p:nvSpPr>
        <p:spPr>
          <a:xfrm>
            <a:off x="4687298" y="5974896"/>
            <a:ext cx="156898" cy="156898"/>
          </a:xfrm>
          <a:prstGeom prst="ellipse">
            <a:avLst/>
          </a:prstGeom>
          <a:solidFill>
            <a:srgbClr val="2B7D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Прямоугольник 53"/>
          <p:cNvSpPr/>
          <p:nvPr/>
        </p:nvSpPr>
        <p:spPr>
          <a:xfrm>
            <a:off x="4369644" y="5595058"/>
            <a:ext cx="883575" cy="3461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  <a:spcBef>
                <a:spcPts val="300"/>
              </a:spcBef>
            </a:pPr>
            <a:r>
              <a:rPr lang="ru-RU" sz="1600" b="1" dirty="0">
                <a:solidFill>
                  <a:srgbClr val="2B7DEB"/>
                </a:solidFill>
                <a:latin typeface="Montserrat" panose="00000500000000000000" pitchFamily="2" charset="-52"/>
                <a:ea typeface="Roboto" pitchFamily="2" charset="0"/>
                <a:cs typeface="Arial" panose="020B0604020202020204" pitchFamily="34" charset="0"/>
              </a:rPr>
              <a:t>1988 г.</a:t>
            </a:r>
          </a:p>
        </p:txBody>
      </p:sp>
      <p:sp>
        <p:nvSpPr>
          <p:cNvPr id="55" name="Овал 54"/>
          <p:cNvSpPr/>
          <p:nvPr/>
        </p:nvSpPr>
        <p:spPr>
          <a:xfrm>
            <a:off x="7494799" y="5974896"/>
            <a:ext cx="156898" cy="156898"/>
          </a:xfrm>
          <a:prstGeom prst="ellipse">
            <a:avLst/>
          </a:prstGeom>
          <a:solidFill>
            <a:srgbClr val="2B7D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Прямоугольник 63"/>
          <p:cNvSpPr/>
          <p:nvPr/>
        </p:nvSpPr>
        <p:spPr>
          <a:xfrm>
            <a:off x="7177145" y="5595058"/>
            <a:ext cx="825867" cy="3461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  <a:spcBef>
                <a:spcPts val="300"/>
              </a:spcBef>
            </a:pPr>
            <a:r>
              <a:rPr lang="ru-RU" sz="1600" b="1" dirty="0">
                <a:solidFill>
                  <a:srgbClr val="2B7DEB"/>
                </a:solidFill>
                <a:latin typeface="Montserrat" panose="00000500000000000000" pitchFamily="2" charset="-52"/>
                <a:ea typeface="Roboto" pitchFamily="2" charset="0"/>
                <a:cs typeface="Arial" panose="020B0604020202020204" pitchFamily="34" charset="0"/>
              </a:rPr>
              <a:t>1991 г.</a:t>
            </a:r>
          </a:p>
        </p:txBody>
      </p:sp>
      <p:sp>
        <p:nvSpPr>
          <p:cNvPr id="65" name="Овал 64"/>
          <p:cNvSpPr/>
          <p:nvPr/>
        </p:nvSpPr>
        <p:spPr>
          <a:xfrm>
            <a:off x="10297493" y="5974896"/>
            <a:ext cx="156898" cy="156898"/>
          </a:xfrm>
          <a:prstGeom prst="ellipse">
            <a:avLst/>
          </a:prstGeom>
          <a:solidFill>
            <a:srgbClr val="2B7D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Прямоугольник 65"/>
          <p:cNvSpPr/>
          <p:nvPr/>
        </p:nvSpPr>
        <p:spPr>
          <a:xfrm>
            <a:off x="9979839" y="5595058"/>
            <a:ext cx="867545" cy="3461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  <a:spcBef>
                <a:spcPts val="300"/>
              </a:spcBef>
            </a:pPr>
            <a:r>
              <a:rPr lang="ru-RU" sz="1600" b="1" dirty="0">
                <a:solidFill>
                  <a:srgbClr val="2B7DEB"/>
                </a:solidFill>
                <a:latin typeface="Montserrat" panose="00000500000000000000" pitchFamily="2" charset="-52"/>
                <a:ea typeface="Roboto" pitchFamily="2" charset="0"/>
                <a:cs typeface="Arial" panose="020B0604020202020204" pitchFamily="34" charset="0"/>
              </a:rPr>
              <a:t>1992 г.</a:t>
            </a:r>
          </a:p>
        </p:txBody>
      </p:sp>
    </p:spTree>
    <p:extLst>
      <p:ext uri="{BB962C8B-B14F-4D97-AF65-F5344CB8AC3E}">
        <p14:creationId xmlns:p14="http://schemas.microsoft.com/office/powerpoint/2010/main" val="2608994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Рисунок 3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388" y="1738887"/>
            <a:ext cx="11376575" cy="3641210"/>
          </a:xfrm>
          <a:prstGeom prst="rect">
            <a:avLst/>
          </a:prstGeom>
        </p:spPr>
      </p:pic>
      <p:sp>
        <p:nvSpPr>
          <p:cNvPr id="35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1478356" y="6368265"/>
            <a:ext cx="736485" cy="365125"/>
          </a:xfrm>
        </p:spPr>
        <p:txBody>
          <a:bodyPr lIns="0" tIns="0" rIns="0" bIns="0"/>
          <a:lstStyle/>
          <a:p>
            <a:pPr algn="l"/>
            <a:fld id="{725C68B6-61C2-468F-89AB-4B9F7531AA68}" type="slidenum">
              <a:rPr lang="ru-RU" sz="1050" smtClean="0">
                <a:solidFill>
                  <a:srgbClr val="002060"/>
                </a:solidFill>
                <a:latin typeface="Montserrat Medium" panose="00000600000000000000" pitchFamily="50" charset="-52"/>
                <a:ea typeface="Roboto" pitchFamily="2" charset="0"/>
                <a:cs typeface="Arial" panose="020B0604020202020204" pitchFamily="34" charset="0"/>
              </a:rPr>
              <a:pPr algn="l"/>
              <a:t>8</a:t>
            </a:fld>
            <a:endParaRPr lang="ru-RU" sz="1050" dirty="0">
              <a:solidFill>
                <a:srgbClr val="002060"/>
              </a:solidFill>
              <a:latin typeface="Montserrat Medium" panose="00000600000000000000" pitchFamily="50" charset="-52"/>
              <a:ea typeface="Roboto" pitchFamily="2" charset="0"/>
              <a:cs typeface="Arial" panose="020B0604020202020204" pitchFamily="34" charset="0"/>
            </a:endParaRPr>
          </a:p>
        </p:txBody>
      </p:sp>
      <p:pic>
        <p:nvPicPr>
          <p:cNvPr id="36" name="Рисунок 35" descr="logo2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068987" y="489735"/>
            <a:ext cx="1803976" cy="438367"/>
          </a:xfrm>
          <a:prstGeom prst="rect">
            <a:avLst/>
          </a:prstGeom>
        </p:spPr>
      </p:pic>
      <p:sp>
        <p:nvSpPr>
          <p:cNvPr id="38" name="Овал 37">
            <a:extLst>
              <a:ext uri="{FF2B5EF4-FFF2-40B4-BE49-F238E27FC236}">
                <a16:creationId xmlns:a16="http://schemas.microsoft.com/office/drawing/2014/main" id="{BDCAAA26-91F6-4CE4-AE51-0D8E0D877A36}"/>
              </a:ext>
            </a:extLst>
          </p:cNvPr>
          <p:cNvSpPr/>
          <p:nvPr/>
        </p:nvSpPr>
        <p:spPr>
          <a:xfrm>
            <a:off x="8939868" y="2477942"/>
            <a:ext cx="801297" cy="800035"/>
          </a:xfrm>
          <a:prstGeom prst="ellipse">
            <a:avLst/>
          </a:prstGeom>
          <a:solidFill>
            <a:schemeClr val="accent1">
              <a:alpha val="1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Овал 39">
            <a:extLst>
              <a:ext uri="{FF2B5EF4-FFF2-40B4-BE49-F238E27FC236}">
                <a16:creationId xmlns:a16="http://schemas.microsoft.com/office/drawing/2014/main" id="{EAD61BC0-3E6A-4291-95AC-B056C2016C29}"/>
              </a:ext>
            </a:extLst>
          </p:cNvPr>
          <p:cNvSpPr/>
          <p:nvPr/>
        </p:nvSpPr>
        <p:spPr>
          <a:xfrm>
            <a:off x="936515" y="2534346"/>
            <a:ext cx="801297" cy="800035"/>
          </a:xfrm>
          <a:prstGeom prst="ellipse">
            <a:avLst/>
          </a:prstGeom>
          <a:solidFill>
            <a:schemeClr val="accent1">
              <a:alpha val="1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66F7DBFF-31B8-45E4-9038-ED3B0234EABF}"/>
              </a:ext>
            </a:extLst>
          </p:cNvPr>
          <p:cNvSpPr/>
          <p:nvPr/>
        </p:nvSpPr>
        <p:spPr>
          <a:xfrm>
            <a:off x="933132" y="4051904"/>
            <a:ext cx="2446231" cy="10156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10000"/>
              </a:lnSpc>
              <a:spcBef>
                <a:spcPts val="300"/>
              </a:spcBef>
            </a:pPr>
            <a:r>
              <a:rPr lang="ru-RU" sz="1000" b="1" dirty="0">
                <a:solidFill>
                  <a:srgbClr val="002060"/>
                </a:solidFill>
                <a:latin typeface="Montserrat" panose="00000500000000000000" pitchFamily="2" charset="-52"/>
                <a:ea typeface="Roboto" pitchFamily="2" charset="0"/>
                <a:cs typeface="Arial" panose="020B0604020202020204" pitchFamily="34" charset="0"/>
              </a:rPr>
              <a:t>например: </a:t>
            </a:r>
            <a:r>
              <a:rPr lang="ru-RU" sz="1000" dirty="0">
                <a:solidFill>
                  <a:srgbClr val="002060"/>
                </a:solidFill>
                <a:latin typeface="Montserrat" panose="00000500000000000000" pitchFamily="2" charset="-52"/>
                <a:ea typeface="Roboto" pitchFamily="2" charset="0"/>
                <a:cs typeface="Arial" panose="020B0604020202020204" pitchFamily="34" charset="0"/>
              </a:rPr>
              <a:t>МиГ-31 — советский и российский двухместный сверхзвуковой высотный всепогодный истребитель-перехватчик дальнего радиуса действия. 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431D5F15-D195-48B6-9705-C1F855BCAAC7}"/>
              </a:ext>
            </a:extLst>
          </p:cNvPr>
          <p:cNvSpPr txBox="1"/>
          <p:nvPr/>
        </p:nvSpPr>
        <p:spPr>
          <a:xfrm>
            <a:off x="936942" y="3739325"/>
            <a:ext cx="2047095" cy="2364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ru-RU" sz="1600" b="1" dirty="0">
                <a:solidFill>
                  <a:srgbClr val="002060"/>
                </a:solidFill>
                <a:latin typeface="Montserrat" panose="00000500000000000000" pitchFamily="2" charset="-52"/>
              </a:rPr>
              <a:t>Армия России </a:t>
            </a:r>
          </a:p>
        </p:txBody>
      </p:sp>
      <p:sp>
        <p:nvSpPr>
          <p:cNvPr id="44" name="Овал 43">
            <a:extLst>
              <a:ext uri="{FF2B5EF4-FFF2-40B4-BE49-F238E27FC236}">
                <a16:creationId xmlns:a16="http://schemas.microsoft.com/office/drawing/2014/main" id="{AF6E7B11-501E-47D3-87EF-A435C0BE2079}"/>
              </a:ext>
            </a:extLst>
          </p:cNvPr>
          <p:cNvSpPr/>
          <p:nvPr/>
        </p:nvSpPr>
        <p:spPr>
          <a:xfrm>
            <a:off x="3650788" y="2479703"/>
            <a:ext cx="801297" cy="800035"/>
          </a:xfrm>
          <a:prstGeom prst="ellipse">
            <a:avLst/>
          </a:prstGeom>
          <a:solidFill>
            <a:schemeClr val="accent1">
              <a:alpha val="1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id="{32B86730-F5D7-41C0-9212-BCFB70069DCF}"/>
              </a:ext>
            </a:extLst>
          </p:cNvPr>
          <p:cNvSpPr/>
          <p:nvPr/>
        </p:nvSpPr>
        <p:spPr>
          <a:xfrm>
            <a:off x="3653756" y="4048061"/>
            <a:ext cx="2469267" cy="8357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10000"/>
              </a:lnSpc>
              <a:spcBef>
                <a:spcPts val="300"/>
              </a:spcBef>
            </a:pPr>
            <a:r>
              <a:rPr lang="ru-RU" sz="1000" b="1" dirty="0">
                <a:solidFill>
                  <a:srgbClr val="002060"/>
                </a:solidFill>
                <a:latin typeface="Montserrat" panose="00000500000000000000" pitchFamily="2" charset="-52"/>
                <a:ea typeface="Roboto" pitchFamily="2" charset="0"/>
                <a:cs typeface="Arial" panose="020B0604020202020204" pitchFamily="34" charset="0"/>
              </a:rPr>
              <a:t>например: </a:t>
            </a:r>
            <a:r>
              <a:rPr lang="ru-RU" sz="1000" dirty="0">
                <a:solidFill>
                  <a:srgbClr val="002060"/>
                </a:solidFill>
                <a:latin typeface="Montserrat" panose="00000500000000000000" pitchFamily="2" charset="-52"/>
                <a:ea typeface="Roboto" pitchFamily="2" charset="0"/>
                <a:cs typeface="Arial" panose="020B0604020202020204" pitchFamily="34" charset="0"/>
              </a:rPr>
              <a:t>в 1957 году на орбиту Земли был запущен первый искусственный спутник Земли «Спутник-1» под кодовым названием «ПС-1». 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87832581-8C27-47CA-AD44-5DB145ED3ACD}"/>
              </a:ext>
            </a:extLst>
          </p:cNvPr>
          <p:cNvSpPr txBox="1"/>
          <p:nvPr/>
        </p:nvSpPr>
        <p:spPr>
          <a:xfrm>
            <a:off x="3651215" y="3744968"/>
            <a:ext cx="2047095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ru-RU" sz="1600" b="1" dirty="0">
                <a:solidFill>
                  <a:srgbClr val="002060"/>
                </a:solidFill>
                <a:latin typeface="Montserrat" panose="00000500000000000000" pitchFamily="2" charset="-52"/>
              </a:rPr>
              <a:t>Космос </a:t>
            </a:r>
          </a:p>
        </p:txBody>
      </p:sp>
      <p:sp>
        <p:nvSpPr>
          <p:cNvPr id="47" name="Овал 46">
            <a:extLst>
              <a:ext uri="{FF2B5EF4-FFF2-40B4-BE49-F238E27FC236}">
                <a16:creationId xmlns:a16="http://schemas.microsoft.com/office/drawing/2014/main" id="{351885D7-049F-4E24-84C0-72B64594DBE3}"/>
              </a:ext>
            </a:extLst>
          </p:cNvPr>
          <p:cNvSpPr/>
          <p:nvPr/>
        </p:nvSpPr>
        <p:spPr>
          <a:xfrm>
            <a:off x="6420750" y="2474301"/>
            <a:ext cx="801297" cy="800035"/>
          </a:xfrm>
          <a:prstGeom prst="ellipse">
            <a:avLst/>
          </a:prstGeom>
          <a:solidFill>
            <a:schemeClr val="accent1">
              <a:alpha val="1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id="{2C121000-1BE9-4730-B343-CEA184B2FF07}"/>
              </a:ext>
            </a:extLst>
          </p:cNvPr>
          <p:cNvSpPr/>
          <p:nvPr/>
        </p:nvSpPr>
        <p:spPr>
          <a:xfrm>
            <a:off x="6493761" y="4048061"/>
            <a:ext cx="2141808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10000"/>
              </a:lnSpc>
              <a:spcBef>
                <a:spcPts val="300"/>
              </a:spcBef>
            </a:pPr>
            <a:r>
              <a:rPr lang="ru-RU" sz="1000" b="1" dirty="0">
                <a:solidFill>
                  <a:srgbClr val="002060"/>
                </a:solidFill>
                <a:latin typeface="Montserrat" panose="00000500000000000000" pitchFamily="2" charset="-52"/>
                <a:ea typeface="Roboto" pitchFamily="2" charset="0"/>
                <a:cs typeface="Arial" panose="020B0604020202020204" pitchFamily="34" charset="0"/>
              </a:rPr>
              <a:t>например: </a:t>
            </a:r>
            <a:r>
              <a:rPr lang="ru-RU" sz="1000" dirty="0">
                <a:solidFill>
                  <a:srgbClr val="002060"/>
                </a:solidFill>
                <a:latin typeface="Montserrat" panose="00000500000000000000" pitchFamily="2" charset="-52"/>
                <a:ea typeface="Roboto" pitchFamily="2" charset="0"/>
                <a:cs typeface="Arial" panose="020B0604020202020204" pitchFamily="34" charset="0"/>
              </a:rPr>
              <a:t>сенсация в офтальмологии - создание искусственного хрусталика - линзы Фёдорова-Захарова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F37FD45B-0619-4E5D-A27B-A06FBE55E901}"/>
              </a:ext>
            </a:extLst>
          </p:cNvPr>
          <p:cNvSpPr txBox="1"/>
          <p:nvPr/>
        </p:nvSpPr>
        <p:spPr>
          <a:xfrm>
            <a:off x="6503920" y="3739325"/>
            <a:ext cx="2047095" cy="2364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ru-RU" sz="1600" b="1" dirty="0">
                <a:solidFill>
                  <a:srgbClr val="002060"/>
                </a:solidFill>
                <a:latin typeface="Montserrat" panose="00000500000000000000" pitchFamily="2" charset="-52"/>
              </a:rPr>
              <a:t>Медицина</a:t>
            </a:r>
          </a:p>
        </p:txBody>
      </p:sp>
      <p:sp>
        <p:nvSpPr>
          <p:cNvPr id="51" name="Прямоугольник 50">
            <a:extLst>
              <a:ext uri="{FF2B5EF4-FFF2-40B4-BE49-F238E27FC236}">
                <a16:creationId xmlns:a16="http://schemas.microsoft.com/office/drawing/2014/main" id="{A57875E8-8445-462D-B129-46C59FFB061F}"/>
              </a:ext>
            </a:extLst>
          </p:cNvPr>
          <p:cNvSpPr/>
          <p:nvPr/>
        </p:nvSpPr>
        <p:spPr>
          <a:xfrm>
            <a:off x="8998495" y="4048061"/>
            <a:ext cx="2430513" cy="8357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10000"/>
              </a:lnSpc>
              <a:spcBef>
                <a:spcPts val="300"/>
              </a:spcBef>
            </a:pPr>
            <a:r>
              <a:rPr lang="ru-RU" sz="1000" b="1" dirty="0">
                <a:solidFill>
                  <a:srgbClr val="002060"/>
                </a:solidFill>
                <a:latin typeface="Montserrat" panose="00000500000000000000" pitchFamily="2" charset="-52"/>
                <a:ea typeface="Roboto" pitchFamily="2" charset="0"/>
                <a:cs typeface="Arial" panose="020B0604020202020204" pitchFamily="34" charset="0"/>
              </a:rPr>
              <a:t>например: </a:t>
            </a:r>
            <a:r>
              <a:rPr lang="ru-RU" sz="1000" dirty="0">
                <a:solidFill>
                  <a:srgbClr val="002060"/>
                </a:solidFill>
                <a:latin typeface="Montserrat" panose="00000500000000000000" pitchFamily="2" charset="-52"/>
                <a:ea typeface="Roboto" pitchFamily="2" charset="0"/>
                <a:cs typeface="Arial" panose="020B0604020202020204" pitchFamily="34" charset="0"/>
              </a:rPr>
              <a:t>БСЭМ-6 - большая электронно-счётная машина - советская электронная вычислительная машина серии БЭСМ, первая советская </a:t>
            </a:r>
            <a:r>
              <a:rPr lang="ru-RU" sz="1000" dirty="0" err="1">
                <a:solidFill>
                  <a:srgbClr val="002060"/>
                </a:solidFill>
                <a:latin typeface="Montserrat" panose="00000500000000000000" pitchFamily="2" charset="-52"/>
                <a:ea typeface="Roboto" pitchFamily="2" charset="0"/>
                <a:cs typeface="Arial" panose="020B0604020202020204" pitchFamily="34" charset="0"/>
              </a:rPr>
              <a:t>суперЭВМ</a:t>
            </a:r>
            <a:endParaRPr lang="ru-RU" sz="1000" dirty="0">
              <a:solidFill>
                <a:srgbClr val="002060"/>
              </a:solidFill>
              <a:latin typeface="Montserrat" panose="00000500000000000000" pitchFamily="2" charset="-52"/>
              <a:ea typeface="Roboto" pitchFamily="2" charset="0"/>
              <a:cs typeface="Arial" panose="020B0604020202020204" pitchFamily="34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DA94A6CB-C005-4BAC-A197-0B3DE5D0AB13}"/>
              </a:ext>
            </a:extLst>
          </p:cNvPr>
          <p:cNvSpPr txBox="1"/>
          <p:nvPr/>
        </p:nvSpPr>
        <p:spPr>
          <a:xfrm>
            <a:off x="9004845" y="3739325"/>
            <a:ext cx="2047095" cy="2364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ru-RU" sz="1600" b="1" dirty="0">
                <a:solidFill>
                  <a:srgbClr val="002060"/>
                </a:solidFill>
                <a:latin typeface="Montserrat" panose="00000500000000000000" pitchFamily="2" charset="-52"/>
              </a:rPr>
              <a:t>ЭВМ</a:t>
            </a:r>
          </a:p>
        </p:txBody>
      </p:sp>
      <p:sp>
        <p:nvSpPr>
          <p:cNvPr id="53" name="Прямоугольник 52">
            <a:extLst>
              <a:ext uri="{FF2B5EF4-FFF2-40B4-BE49-F238E27FC236}">
                <a16:creationId xmlns:a16="http://schemas.microsoft.com/office/drawing/2014/main" id="{521C61B9-C0D6-4C65-82C5-0076784AEE34}"/>
              </a:ext>
            </a:extLst>
          </p:cNvPr>
          <p:cNvSpPr/>
          <p:nvPr/>
        </p:nvSpPr>
        <p:spPr>
          <a:xfrm>
            <a:off x="389401" y="5412967"/>
            <a:ext cx="11287689" cy="1046436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algn="ctr"/>
            <a:r>
              <a:rPr lang="ru-RU" sz="2000" b="1" dirty="0">
                <a:solidFill>
                  <a:srgbClr val="26469E"/>
                </a:solidFill>
                <a:latin typeface="Montserrat Medium" panose="00000600000000000000" pitchFamily="50" charset="-52"/>
              </a:rPr>
              <a:t>Все перечисленные разработки не могли бы быть реализованы без внедрения информационных технологий в данные отрасли. </a:t>
            </a:r>
            <a:br>
              <a:rPr lang="ru-RU" sz="2000" b="1" dirty="0">
                <a:solidFill>
                  <a:srgbClr val="26469E"/>
                </a:solidFill>
                <a:latin typeface="Montserrat Medium" panose="00000600000000000000" pitchFamily="50" charset="-52"/>
              </a:rPr>
            </a:br>
            <a:r>
              <a:rPr lang="ru-RU" sz="2000" b="1" dirty="0">
                <a:solidFill>
                  <a:srgbClr val="26469E"/>
                </a:solidFill>
                <a:latin typeface="Montserrat Medium" panose="00000600000000000000" pitchFamily="50" charset="-52"/>
              </a:rPr>
              <a:t>И это лишь несколько примеров.</a:t>
            </a:r>
          </a:p>
        </p:txBody>
      </p:sp>
      <p:pic>
        <p:nvPicPr>
          <p:cNvPr id="54" name="Рисунок 5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742" y="2123420"/>
            <a:ext cx="1704898" cy="1491786"/>
          </a:xfrm>
          <a:prstGeom prst="rect">
            <a:avLst/>
          </a:prstGeom>
        </p:spPr>
      </p:pic>
      <p:pic>
        <p:nvPicPr>
          <p:cNvPr id="55" name="Рисунок 5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8072" y="2129605"/>
            <a:ext cx="1697830" cy="1485601"/>
          </a:xfrm>
          <a:prstGeom prst="rect">
            <a:avLst/>
          </a:prstGeom>
        </p:spPr>
      </p:pic>
      <p:sp>
        <p:nvSpPr>
          <p:cNvPr id="79" name="Прямоугольник 78"/>
          <p:cNvSpPr/>
          <p:nvPr/>
        </p:nvSpPr>
        <p:spPr>
          <a:xfrm>
            <a:off x="2155336" y="2699374"/>
            <a:ext cx="1075835" cy="1023879"/>
          </a:xfrm>
          <a:prstGeom prst="rect">
            <a:avLst/>
          </a:prstGeom>
          <a:solidFill>
            <a:srgbClr val="0058E6">
              <a:alpha val="7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0" name="Рисунок 79">
            <a:extLst>
              <a:ext uri="{FF2B5EF4-FFF2-40B4-BE49-F238E27FC236}">
                <a16:creationId xmlns:a16="http://schemas.microsoft.com/office/drawing/2014/main" id="{A3619BA3-141E-40BE-A890-BFDAA459D5FE}"/>
              </a:ext>
            </a:extLst>
          </p:cNvPr>
          <p:cNvPicPr>
            <a:picLocks noChangeAspect="1"/>
          </p:cNvPicPr>
          <p:nvPr/>
        </p:nvPicPr>
        <p:blipFill>
          <a:blip r:embed="rId8">
            <a:biLevel thresh="25000"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391322" y="2785275"/>
            <a:ext cx="603850" cy="812453"/>
          </a:xfrm>
          <a:prstGeom prst="rect">
            <a:avLst/>
          </a:prstGeom>
        </p:spPr>
      </p:pic>
      <p:sp>
        <p:nvSpPr>
          <p:cNvPr id="81" name="Прямоугольник 80"/>
          <p:cNvSpPr/>
          <p:nvPr/>
        </p:nvSpPr>
        <p:spPr>
          <a:xfrm>
            <a:off x="4796112" y="2699373"/>
            <a:ext cx="1075835" cy="1023879"/>
          </a:xfrm>
          <a:prstGeom prst="rect">
            <a:avLst/>
          </a:prstGeom>
          <a:solidFill>
            <a:srgbClr val="0058E6">
              <a:alpha val="7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2" name="Рисунок 81">
            <a:extLst>
              <a:ext uri="{FF2B5EF4-FFF2-40B4-BE49-F238E27FC236}">
                <a16:creationId xmlns:a16="http://schemas.microsoft.com/office/drawing/2014/main" id="{156796C7-275A-4664-8903-4EA72BBEDE11}"/>
              </a:ext>
            </a:extLst>
          </p:cNvPr>
          <p:cNvPicPr>
            <a:picLocks noChangeAspect="1"/>
          </p:cNvPicPr>
          <p:nvPr/>
        </p:nvPicPr>
        <p:blipFill>
          <a:blip r:embed="rId10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artisticPhotocopy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21414" y="2776683"/>
            <a:ext cx="797846" cy="797846"/>
          </a:xfrm>
          <a:prstGeom prst="rect">
            <a:avLst/>
          </a:prstGeom>
        </p:spPr>
      </p:pic>
      <p:pic>
        <p:nvPicPr>
          <p:cNvPr id="83" name="Рисунок 82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3761" y="2143183"/>
            <a:ext cx="1648091" cy="1442080"/>
          </a:xfrm>
          <a:prstGeom prst="rect">
            <a:avLst/>
          </a:prstGeom>
        </p:spPr>
      </p:pic>
      <p:pic>
        <p:nvPicPr>
          <p:cNvPr id="84" name="Рисунок 83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2793" y="2120329"/>
            <a:ext cx="1708431" cy="1494877"/>
          </a:xfrm>
          <a:prstGeom prst="rect">
            <a:avLst/>
          </a:prstGeom>
        </p:spPr>
      </p:pic>
      <p:sp>
        <p:nvSpPr>
          <p:cNvPr id="85" name="Прямоугольник 84"/>
          <p:cNvSpPr/>
          <p:nvPr/>
        </p:nvSpPr>
        <p:spPr>
          <a:xfrm>
            <a:off x="10290699" y="2703707"/>
            <a:ext cx="1075835" cy="1023879"/>
          </a:xfrm>
          <a:prstGeom prst="rect">
            <a:avLst/>
          </a:prstGeom>
          <a:solidFill>
            <a:srgbClr val="0058E6">
              <a:alpha val="7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6" name="Рисунок 85">
            <a:extLst>
              <a:ext uri="{FF2B5EF4-FFF2-40B4-BE49-F238E27FC236}">
                <a16:creationId xmlns:a16="http://schemas.microsoft.com/office/drawing/2014/main" id="{25DBC250-DEFF-421C-A7F1-FE4902892EB3}"/>
              </a:ext>
            </a:extLst>
          </p:cNvPr>
          <p:cNvPicPr>
            <a:picLocks noChangeAspect="1"/>
          </p:cNvPicPr>
          <p:nvPr/>
        </p:nvPicPr>
        <p:blipFill>
          <a:blip r:embed="rId14">
            <a:biLevel thresh="25000"/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0433458" y="2853999"/>
            <a:ext cx="790316" cy="664869"/>
          </a:xfrm>
          <a:prstGeom prst="rect">
            <a:avLst/>
          </a:prstGeom>
        </p:spPr>
      </p:pic>
      <p:sp>
        <p:nvSpPr>
          <p:cNvPr id="87" name="Прямоугольник 86"/>
          <p:cNvSpPr/>
          <p:nvPr/>
        </p:nvSpPr>
        <p:spPr>
          <a:xfrm>
            <a:off x="7726485" y="2699373"/>
            <a:ext cx="1075835" cy="1023879"/>
          </a:xfrm>
          <a:prstGeom prst="rect">
            <a:avLst/>
          </a:prstGeom>
          <a:solidFill>
            <a:srgbClr val="0058E6">
              <a:alpha val="7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8" name="Рисунок 87">
            <a:extLst>
              <a:ext uri="{FF2B5EF4-FFF2-40B4-BE49-F238E27FC236}">
                <a16:creationId xmlns:a16="http://schemas.microsoft.com/office/drawing/2014/main" id="{2809D7CC-8C08-43DC-98FC-BEB8825A1902}"/>
              </a:ext>
            </a:extLst>
          </p:cNvPr>
          <p:cNvPicPr>
            <a:picLocks noChangeAspect="1"/>
          </p:cNvPicPr>
          <p:nvPr/>
        </p:nvPicPr>
        <p:blipFill>
          <a:blip r:embed="rId16">
            <a:biLevel thresh="25000"/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7913182" y="2834385"/>
            <a:ext cx="686173" cy="712065"/>
          </a:xfrm>
          <a:prstGeom prst="rect">
            <a:avLst/>
          </a:prstGeom>
        </p:spPr>
      </p:pic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6C1CB168-8362-4E9B-AEDD-8439530D0B49}"/>
              </a:ext>
            </a:extLst>
          </p:cNvPr>
          <p:cNvSpPr/>
          <p:nvPr/>
        </p:nvSpPr>
        <p:spPr>
          <a:xfrm>
            <a:off x="649054" y="459620"/>
            <a:ext cx="8691894" cy="4431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90000"/>
              </a:lnSpc>
              <a:tabLst>
                <a:tab pos="2150480" algn="l"/>
              </a:tabLst>
            </a:pPr>
            <a:r>
              <a:rPr lang="ru-RU" sz="3200" b="1" dirty="0">
                <a:solidFill>
                  <a:srgbClr val="0058E6"/>
                </a:solidFill>
                <a:latin typeface="Montserrat"/>
              </a:rPr>
              <a:t>Помним историю</a:t>
            </a: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0AE17A78-D1C6-4CFF-AA87-B6F14F4DF13C}"/>
              </a:ext>
            </a:extLst>
          </p:cNvPr>
          <p:cNvSpPr/>
          <p:nvPr/>
        </p:nvSpPr>
        <p:spPr>
          <a:xfrm>
            <a:off x="649056" y="1253680"/>
            <a:ext cx="1077995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spcBef>
                <a:spcPts val="1200"/>
              </a:spcBef>
            </a:pPr>
            <a:r>
              <a:rPr lang="ru-RU" dirty="0">
                <a:solidFill>
                  <a:srgbClr val="002060"/>
                </a:solidFill>
                <a:latin typeface="Montserrat" panose="00000500000000000000" pitchFamily="2" charset="-52"/>
              </a:rPr>
              <a:t>Информационные технологии в различных отраслях</a:t>
            </a:r>
          </a:p>
        </p:txBody>
      </p:sp>
    </p:spTree>
    <p:extLst>
      <p:ext uri="{BB962C8B-B14F-4D97-AF65-F5344CB8AC3E}">
        <p14:creationId xmlns:p14="http://schemas.microsoft.com/office/powerpoint/2010/main" val="37878496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BDD7EE">
                <a:alpha val="56000"/>
              </a:srgbClr>
            </a:gs>
            <a:gs pos="73000">
              <a:schemeClr val="bg1"/>
            </a:gs>
          </a:gsLst>
          <a:lin ang="4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3FCA811-1E9E-824F-ABE7-D0C299132E7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38"/>
          <a:stretch/>
        </p:blipFill>
        <p:spPr>
          <a:xfrm>
            <a:off x="266310" y="1"/>
            <a:ext cx="11925690" cy="6865108"/>
          </a:xfrm>
          <a:prstGeom prst="rect">
            <a:avLst/>
          </a:prstGeom>
        </p:spPr>
      </p:pic>
      <p:sp>
        <p:nvSpPr>
          <p:cNvPr id="26" name="Прямоугольник 25"/>
          <p:cNvSpPr/>
          <p:nvPr/>
        </p:nvSpPr>
        <p:spPr>
          <a:xfrm>
            <a:off x="695555" y="2045547"/>
            <a:ext cx="3659077" cy="438581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fontAlgn="base">
              <a:spcBef>
                <a:spcPts val="600"/>
              </a:spcBef>
            </a:pPr>
            <a:r>
              <a:rPr lang="ru-RU" sz="900" b="1" dirty="0">
                <a:solidFill>
                  <a:srgbClr val="002060"/>
                </a:solidFill>
                <a:latin typeface="Montserrat" panose="00000500000000000000" pitchFamily="2" charset="-52"/>
                <a:ea typeface="Roboto" pitchFamily="2" charset="0"/>
              </a:rPr>
              <a:t>ИТМО</a:t>
            </a:r>
            <a:r>
              <a:rPr lang="ru-RU" sz="900" dirty="0">
                <a:solidFill>
                  <a:srgbClr val="002060"/>
                </a:solidFill>
                <a:latin typeface="Montserrat" panose="00000500000000000000" pitchFamily="2" charset="-52"/>
                <a:ea typeface="Roboto" pitchFamily="2" charset="0"/>
              </a:rPr>
              <a:t> - Санкт-Петербургский национальный исследовательский университет информационных технологий, механики и оптики</a:t>
            </a:r>
            <a:endParaRPr lang="en-US" sz="900" dirty="0">
              <a:solidFill>
                <a:srgbClr val="002060"/>
              </a:solidFill>
              <a:latin typeface="Montserrat" panose="00000500000000000000" pitchFamily="2" charset="-52"/>
              <a:ea typeface="Roboto" pitchFamily="2" charset="0"/>
            </a:endParaRPr>
          </a:p>
          <a:p>
            <a:pPr fontAlgn="base">
              <a:spcBef>
                <a:spcPts val="600"/>
              </a:spcBef>
            </a:pPr>
            <a:r>
              <a:rPr lang="ru-RU" sz="900" b="1" dirty="0">
                <a:solidFill>
                  <a:srgbClr val="002060"/>
                </a:solidFill>
                <a:latin typeface="Montserrat" panose="00000500000000000000" pitchFamily="2" charset="-52"/>
                <a:ea typeface="Roboto" pitchFamily="2" charset="0"/>
              </a:rPr>
              <a:t>МФТИ</a:t>
            </a:r>
            <a:r>
              <a:rPr lang="ru-RU" sz="900" dirty="0">
                <a:solidFill>
                  <a:srgbClr val="002060"/>
                </a:solidFill>
                <a:latin typeface="Montserrat" panose="00000500000000000000" pitchFamily="2" charset="-52"/>
                <a:ea typeface="Roboto" pitchFamily="2" charset="0"/>
              </a:rPr>
              <a:t> - Московский физико-технический институт</a:t>
            </a:r>
            <a:endParaRPr lang="en-US" sz="900" dirty="0">
              <a:solidFill>
                <a:srgbClr val="002060"/>
              </a:solidFill>
              <a:latin typeface="Montserrat" panose="00000500000000000000" pitchFamily="2" charset="-52"/>
              <a:ea typeface="Roboto" pitchFamily="2" charset="0"/>
            </a:endParaRPr>
          </a:p>
          <a:p>
            <a:pPr fontAlgn="base">
              <a:spcBef>
                <a:spcPts val="600"/>
              </a:spcBef>
            </a:pPr>
            <a:r>
              <a:rPr lang="ru-RU" sz="900" b="1" dirty="0">
                <a:solidFill>
                  <a:srgbClr val="002060"/>
                </a:solidFill>
                <a:latin typeface="Montserrat" panose="00000500000000000000" pitchFamily="2" charset="-52"/>
                <a:ea typeface="Roboto" pitchFamily="2" charset="0"/>
              </a:rPr>
              <a:t>МИФИ</a:t>
            </a:r>
            <a:r>
              <a:rPr lang="ru-RU" sz="900" dirty="0">
                <a:solidFill>
                  <a:srgbClr val="002060"/>
                </a:solidFill>
                <a:latin typeface="Montserrat" panose="00000500000000000000" pitchFamily="2" charset="-52"/>
                <a:ea typeface="Roboto" pitchFamily="2" charset="0"/>
              </a:rPr>
              <a:t> - Национальный исследовательский </a:t>
            </a:r>
            <a:br>
              <a:rPr lang="ru-RU" sz="900" dirty="0">
                <a:solidFill>
                  <a:srgbClr val="002060"/>
                </a:solidFill>
                <a:latin typeface="Montserrat" panose="00000500000000000000" pitchFamily="2" charset="-52"/>
                <a:ea typeface="Roboto" pitchFamily="2" charset="0"/>
              </a:rPr>
            </a:br>
            <a:r>
              <a:rPr lang="ru-RU" sz="900" dirty="0">
                <a:solidFill>
                  <a:srgbClr val="002060"/>
                </a:solidFill>
                <a:latin typeface="Montserrat" panose="00000500000000000000" pitchFamily="2" charset="-52"/>
                <a:ea typeface="Roboto" pitchFamily="2" charset="0"/>
              </a:rPr>
              <a:t>ядерный университет “МИФИ”</a:t>
            </a:r>
            <a:endParaRPr lang="en-US" sz="900" dirty="0">
              <a:solidFill>
                <a:srgbClr val="002060"/>
              </a:solidFill>
              <a:latin typeface="Montserrat" panose="00000500000000000000" pitchFamily="2" charset="-52"/>
              <a:ea typeface="Roboto" pitchFamily="2" charset="0"/>
            </a:endParaRPr>
          </a:p>
          <a:p>
            <a:pPr fontAlgn="base">
              <a:spcBef>
                <a:spcPts val="600"/>
              </a:spcBef>
            </a:pPr>
            <a:r>
              <a:rPr lang="ru-RU" sz="900" b="1" dirty="0">
                <a:solidFill>
                  <a:srgbClr val="002060"/>
                </a:solidFill>
                <a:latin typeface="Montserrat" panose="00000500000000000000" pitchFamily="2" charset="-52"/>
                <a:ea typeface="Roboto" pitchFamily="2" charset="0"/>
              </a:rPr>
              <a:t>МГТУ</a:t>
            </a:r>
            <a:r>
              <a:rPr lang="ru-RU" sz="900" dirty="0">
                <a:solidFill>
                  <a:srgbClr val="002060"/>
                </a:solidFill>
                <a:latin typeface="Montserrat" panose="00000500000000000000" pitchFamily="2" charset="-52"/>
                <a:ea typeface="Roboto" pitchFamily="2" charset="0"/>
              </a:rPr>
              <a:t> - Московский государственный технический университет им. Н.Э. Баумана</a:t>
            </a:r>
            <a:endParaRPr lang="en-US" sz="900" dirty="0">
              <a:solidFill>
                <a:srgbClr val="002060"/>
              </a:solidFill>
              <a:latin typeface="Montserrat" panose="00000500000000000000" pitchFamily="2" charset="-52"/>
              <a:ea typeface="Roboto" pitchFamily="2" charset="0"/>
            </a:endParaRPr>
          </a:p>
          <a:p>
            <a:pPr fontAlgn="base">
              <a:spcBef>
                <a:spcPts val="600"/>
              </a:spcBef>
            </a:pPr>
            <a:r>
              <a:rPr lang="ru-RU" sz="900" b="1" dirty="0">
                <a:solidFill>
                  <a:srgbClr val="002060"/>
                </a:solidFill>
                <a:latin typeface="Montserrat" panose="00000500000000000000" pitchFamily="2" charset="-52"/>
                <a:ea typeface="Roboto" pitchFamily="2" charset="0"/>
              </a:rPr>
              <a:t>МГУ</a:t>
            </a:r>
            <a:r>
              <a:rPr lang="ru-RU" sz="900" dirty="0">
                <a:solidFill>
                  <a:srgbClr val="002060"/>
                </a:solidFill>
                <a:latin typeface="Montserrat" panose="00000500000000000000" pitchFamily="2" charset="-52"/>
                <a:ea typeface="Roboto" pitchFamily="2" charset="0"/>
              </a:rPr>
              <a:t>  - Московский государственный университет </a:t>
            </a:r>
            <a:br>
              <a:rPr lang="ru-RU" sz="900" dirty="0">
                <a:solidFill>
                  <a:srgbClr val="002060"/>
                </a:solidFill>
                <a:latin typeface="Montserrat" panose="00000500000000000000" pitchFamily="2" charset="-52"/>
                <a:ea typeface="Roboto" pitchFamily="2" charset="0"/>
              </a:rPr>
            </a:br>
            <a:r>
              <a:rPr lang="ru-RU" sz="900" dirty="0">
                <a:solidFill>
                  <a:srgbClr val="002060"/>
                </a:solidFill>
                <a:latin typeface="Montserrat" panose="00000500000000000000" pitchFamily="2" charset="-52"/>
                <a:ea typeface="Roboto" pitchFamily="2" charset="0"/>
              </a:rPr>
              <a:t>им. М.В. Ломоносова</a:t>
            </a:r>
            <a:endParaRPr lang="en-US" sz="900" dirty="0">
              <a:solidFill>
                <a:srgbClr val="002060"/>
              </a:solidFill>
              <a:latin typeface="Montserrat" panose="00000500000000000000" pitchFamily="2" charset="-52"/>
              <a:ea typeface="Roboto" pitchFamily="2" charset="0"/>
            </a:endParaRPr>
          </a:p>
          <a:p>
            <a:pPr fontAlgn="base">
              <a:spcBef>
                <a:spcPts val="600"/>
              </a:spcBef>
            </a:pPr>
            <a:r>
              <a:rPr lang="ru-RU" sz="900" b="1" dirty="0" err="1">
                <a:solidFill>
                  <a:srgbClr val="002060"/>
                </a:solidFill>
                <a:latin typeface="Montserrat" panose="00000500000000000000" pitchFamily="2" charset="-52"/>
                <a:ea typeface="Roboto" pitchFamily="2" charset="0"/>
              </a:rPr>
              <a:t>СПбПУ</a:t>
            </a:r>
            <a:r>
              <a:rPr lang="ru-RU" sz="900" dirty="0">
                <a:solidFill>
                  <a:srgbClr val="002060"/>
                </a:solidFill>
                <a:latin typeface="Montserrat" panose="00000500000000000000" pitchFamily="2" charset="-52"/>
                <a:ea typeface="Roboto" pitchFamily="2" charset="0"/>
              </a:rPr>
              <a:t>  - Санкт-Петербургский государственный политехнический университет Петра Великого</a:t>
            </a:r>
            <a:endParaRPr lang="en-US" sz="900" dirty="0">
              <a:solidFill>
                <a:srgbClr val="002060"/>
              </a:solidFill>
              <a:latin typeface="Montserrat" panose="00000500000000000000" pitchFamily="2" charset="-52"/>
              <a:ea typeface="Roboto" pitchFamily="2" charset="0"/>
            </a:endParaRPr>
          </a:p>
          <a:p>
            <a:pPr fontAlgn="base">
              <a:spcBef>
                <a:spcPts val="600"/>
              </a:spcBef>
            </a:pPr>
            <a:r>
              <a:rPr lang="ru-RU" sz="900" b="1" dirty="0">
                <a:solidFill>
                  <a:srgbClr val="002060"/>
                </a:solidFill>
                <a:latin typeface="Montserrat" panose="00000500000000000000" pitchFamily="2" charset="-52"/>
                <a:ea typeface="Roboto" pitchFamily="2" charset="0"/>
              </a:rPr>
              <a:t>НГТУ</a:t>
            </a:r>
            <a:r>
              <a:rPr lang="ru-RU" sz="900" dirty="0">
                <a:solidFill>
                  <a:srgbClr val="002060"/>
                </a:solidFill>
                <a:latin typeface="Montserrat" panose="00000500000000000000" pitchFamily="2" charset="-52"/>
                <a:ea typeface="Roboto" pitchFamily="2" charset="0"/>
              </a:rPr>
              <a:t> - Новосибирский государственный технический университет</a:t>
            </a:r>
            <a:endParaRPr lang="en-US" sz="900" dirty="0">
              <a:solidFill>
                <a:srgbClr val="002060"/>
              </a:solidFill>
              <a:latin typeface="Montserrat" panose="00000500000000000000" pitchFamily="2" charset="-52"/>
              <a:ea typeface="Roboto" pitchFamily="2" charset="0"/>
            </a:endParaRPr>
          </a:p>
          <a:p>
            <a:pPr fontAlgn="base">
              <a:spcBef>
                <a:spcPts val="600"/>
              </a:spcBef>
            </a:pPr>
            <a:r>
              <a:rPr lang="ru-RU" sz="900" b="1" dirty="0">
                <a:solidFill>
                  <a:srgbClr val="002060"/>
                </a:solidFill>
                <a:latin typeface="Montserrat" panose="00000500000000000000" pitchFamily="2" charset="-52"/>
                <a:ea typeface="Roboto" pitchFamily="2" charset="0"/>
              </a:rPr>
              <a:t>МТУСИ</a:t>
            </a:r>
            <a:r>
              <a:rPr lang="ru-RU" sz="900" dirty="0">
                <a:solidFill>
                  <a:srgbClr val="002060"/>
                </a:solidFill>
                <a:latin typeface="Montserrat" panose="00000500000000000000" pitchFamily="2" charset="-52"/>
                <a:ea typeface="Roboto" pitchFamily="2" charset="0"/>
              </a:rPr>
              <a:t> –  Московский технический университет связи </a:t>
            </a:r>
            <a:br>
              <a:rPr lang="en-US" sz="900" dirty="0">
                <a:solidFill>
                  <a:srgbClr val="002060"/>
                </a:solidFill>
                <a:latin typeface="Montserrat" panose="00000500000000000000" pitchFamily="2" charset="-52"/>
                <a:ea typeface="Roboto" pitchFamily="2" charset="0"/>
              </a:rPr>
            </a:br>
            <a:r>
              <a:rPr lang="ru-RU" sz="900" dirty="0">
                <a:solidFill>
                  <a:srgbClr val="002060"/>
                </a:solidFill>
                <a:latin typeface="Montserrat" panose="00000500000000000000" pitchFamily="2" charset="-52"/>
                <a:ea typeface="Roboto" pitchFamily="2" charset="0"/>
              </a:rPr>
              <a:t>и информатики </a:t>
            </a:r>
            <a:endParaRPr lang="en-US" sz="900" dirty="0">
              <a:solidFill>
                <a:srgbClr val="002060"/>
              </a:solidFill>
              <a:latin typeface="Montserrat" panose="00000500000000000000" pitchFamily="2" charset="-52"/>
              <a:ea typeface="Roboto" pitchFamily="2" charset="0"/>
            </a:endParaRPr>
          </a:p>
          <a:p>
            <a:pPr fontAlgn="base">
              <a:spcBef>
                <a:spcPts val="600"/>
              </a:spcBef>
            </a:pPr>
            <a:r>
              <a:rPr lang="ru-RU" sz="900" b="1" dirty="0">
                <a:solidFill>
                  <a:srgbClr val="002060"/>
                </a:solidFill>
                <a:latin typeface="Montserrat" panose="00000500000000000000" pitchFamily="2" charset="-52"/>
                <a:ea typeface="Roboto" pitchFamily="2" charset="0"/>
              </a:rPr>
              <a:t>ТУСУР</a:t>
            </a:r>
            <a:r>
              <a:rPr lang="ru-RU" sz="900" dirty="0">
                <a:solidFill>
                  <a:srgbClr val="002060"/>
                </a:solidFill>
                <a:latin typeface="Montserrat" panose="00000500000000000000" pitchFamily="2" charset="-52"/>
                <a:ea typeface="Roboto" pitchFamily="2" charset="0"/>
              </a:rPr>
              <a:t> – Томский университет систем управления </a:t>
            </a:r>
            <a:br>
              <a:rPr lang="en-US" sz="900" dirty="0">
                <a:solidFill>
                  <a:srgbClr val="002060"/>
                </a:solidFill>
                <a:latin typeface="Montserrat" panose="00000500000000000000" pitchFamily="2" charset="-52"/>
                <a:ea typeface="Roboto" pitchFamily="2" charset="0"/>
              </a:rPr>
            </a:br>
            <a:r>
              <a:rPr lang="ru-RU" sz="900" dirty="0">
                <a:solidFill>
                  <a:srgbClr val="002060"/>
                </a:solidFill>
                <a:latin typeface="Montserrat" panose="00000500000000000000" pitchFamily="2" charset="-52"/>
                <a:ea typeface="Roboto" pitchFamily="2" charset="0"/>
              </a:rPr>
              <a:t>и радиоэлектроники </a:t>
            </a:r>
            <a:endParaRPr lang="en-US" sz="900" dirty="0">
              <a:solidFill>
                <a:srgbClr val="002060"/>
              </a:solidFill>
              <a:latin typeface="Montserrat" panose="00000500000000000000" pitchFamily="2" charset="-52"/>
              <a:ea typeface="Roboto" pitchFamily="2" charset="0"/>
            </a:endParaRPr>
          </a:p>
          <a:p>
            <a:pPr fontAlgn="base">
              <a:spcBef>
                <a:spcPts val="600"/>
              </a:spcBef>
            </a:pPr>
            <a:r>
              <a:rPr lang="ru-RU" sz="900" b="1" dirty="0">
                <a:solidFill>
                  <a:srgbClr val="002060"/>
                </a:solidFill>
                <a:latin typeface="Montserrat" panose="00000500000000000000" pitchFamily="2" charset="-52"/>
                <a:ea typeface="Roboto" pitchFamily="2" charset="0"/>
              </a:rPr>
              <a:t>ЮРГПУ</a:t>
            </a:r>
            <a:r>
              <a:rPr lang="ru-RU" sz="900" dirty="0">
                <a:solidFill>
                  <a:srgbClr val="002060"/>
                </a:solidFill>
                <a:latin typeface="Montserrat" panose="00000500000000000000" pitchFamily="2" charset="-52"/>
                <a:ea typeface="Roboto" pitchFamily="2" charset="0"/>
              </a:rPr>
              <a:t> – Южно-Российский государственный политехнический университет</a:t>
            </a:r>
            <a:endParaRPr lang="en-US" sz="900" dirty="0">
              <a:solidFill>
                <a:srgbClr val="002060"/>
              </a:solidFill>
              <a:latin typeface="Montserrat" panose="00000500000000000000" pitchFamily="2" charset="-52"/>
              <a:ea typeface="Roboto" pitchFamily="2" charset="0"/>
            </a:endParaRPr>
          </a:p>
          <a:p>
            <a:pPr fontAlgn="base">
              <a:spcBef>
                <a:spcPts val="600"/>
              </a:spcBef>
            </a:pPr>
            <a:r>
              <a:rPr lang="ru-RU" sz="900" b="1" dirty="0" err="1">
                <a:solidFill>
                  <a:srgbClr val="002060"/>
                </a:solidFill>
                <a:latin typeface="Montserrat" panose="00000500000000000000" pitchFamily="2" charset="-52"/>
                <a:ea typeface="Roboto" pitchFamily="2" charset="0"/>
              </a:rPr>
              <a:t>СамГТУ</a:t>
            </a:r>
            <a:r>
              <a:rPr lang="ru-RU" sz="900" dirty="0">
                <a:solidFill>
                  <a:srgbClr val="002060"/>
                </a:solidFill>
                <a:latin typeface="Montserrat" panose="00000500000000000000" pitchFamily="2" charset="-52"/>
                <a:ea typeface="Roboto" pitchFamily="2" charset="0"/>
              </a:rPr>
              <a:t> - Самарский государственный технический университет имени М.И Платова</a:t>
            </a:r>
            <a:endParaRPr lang="en-US" sz="900" dirty="0">
              <a:solidFill>
                <a:srgbClr val="002060"/>
              </a:solidFill>
              <a:latin typeface="Montserrat" panose="00000500000000000000" pitchFamily="2" charset="-52"/>
              <a:ea typeface="Roboto" pitchFamily="2" charset="0"/>
            </a:endParaRPr>
          </a:p>
          <a:p>
            <a:pPr fontAlgn="base">
              <a:spcBef>
                <a:spcPts val="600"/>
              </a:spcBef>
            </a:pPr>
            <a:r>
              <a:rPr lang="ru-RU" sz="900" b="1" dirty="0">
                <a:solidFill>
                  <a:srgbClr val="002060"/>
                </a:solidFill>
                <a:latin typeface="Montserrat" panose="00000500000000000000" pitchFamily="2" charset="-52"/>
                <a:ea typeface="Roboto" pitchFamily="2" charset="0"/>
              </a:rPr>
              <a:t>НГТУ</a:t>
            </a:r>
            <a:r>
              <a:rPr lang="ru-RU" sz="900" dirty="0">
                <a:solidFill>
                  <a:srgbClr val="002060"/>
                </a:solidFill>
                <a:latin typeface="Montserrat" panose="00000500000000000000" pitchFamily="2" charset="-52"/>
                <a:ea typeface="Roboto" pitchFamily="2" charset="0"/>
              </a:rPr>
              <a:t> имени Р. Е. Алексеева – Нижегородский государственный технический университет</a:t>
            </a:r>
            <a:endParaRPr lang="en-US" sz="900" dirty="0">
              <a:solidFill>
                <a:srgbClr val="002060"/>
              </a:solidFill>
              <a:latin typeface="Montserrat" panose="00000500000000000000" pitchFamily="2" charset="-52"/>
              <a:ea typeface="Roboto" pitchFamily="2" charset="0"/>
            </a:endParaRPr>
          </a:p>
          <a:p>
            <a:pPr fontAlgn="base">
              <a:spcBef>
                <a:spcPts val="600"/>
              </a:spcBef>
            </a:pPr>
            <a:r>
              <a:rPr lang="ru-RU" sz="900" b="1" dirty="0">
                <a:solidFill>
                  <a:srgbClr val="002060"/>
                </a:solidFill>
                <a:latin typeface="Montserrat" panose="00000500000000000000" pitchFamily="2" charset="-52"/>
                <a:ea typeface="Roboto" pitchFamily="2" charset="0"/>
              </a:rPr>
              <a:t>ДГТУ</a:t>
            </a:r>
            <a:r>
              <a:rPr lang="ru-RU" sz="900" dirty="0">
                <a:solidFill>
                  <a:srgbClr val="002060"/>
                </a:solidFill>
                <a:latin typeface="Montserrat" panose="00000500000000000000" pitchFamily="2" charset="-52"/>
                <a:ea typeface="Roboto" pitchFamily="2" charset="0"/>
              </a:rPr>
              <a:t> – Донской государственный технический университет</a:t>
            </a:r>
          </a:p>
        </p:txBody>
      </p:sp>
      <p:sp>
        <p:nvSpPr>
          <p:cNvPr id="29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1504720" y="6431363"/>
            <a:ext cx="736485" cy="365125"/>
          </a:xfrm>
        </p:spPr>
        <p:txBody>
          <a:bodyPr lIns="0" tIns="0" rIns="0" bIns="0"/>
          <a:lstStyle/>
          <a:p>
            <a:pPr algn="l"/>
            <a:fld id="{725C68B6-61C2-468F-89AB-4B9F7531AA68}" type="slidenum">
              <a:rPr lang="ru-RU" sz="1050">
                <a:solidFill>
                  <a:srgbClr val="002060"/>
                </a:solidFill>
                <a:latin typeface="Montserrat Medium" panose="00000600000000000000" pitchFamily="50" charset="-52"/>
                <a:ea typeface="Roboto" pitchFamily="2" charset="0"/>
                <a:cs typeface="Arial" panose="020B0604020202020204" pitchFamily="34" charset="0"/>
              </a:rPr>
              <a:pPr algn="l"/>
              <a:t>9</a:t>
            </a:fld>
            <a:endParaRPr lang="ru-RU" sz="1050" dirty="0">
              <a:solidFill>
                <a:srgbClr val="002060"/>
              </a:solidFill>
              <a:latin typeface="Montserrat Medium" panose="00000600000000000000" pitchFamily="50" charset="-52"/>
              <a:ea typeface="Roboto" pitchFamily="2" charset="0"/>
              <a:cs typeface="Arial" panose="020B0604020202020204" pitchFamily="34" charset="0"/>
            </a:endParaRPr>
          </a:p>
        </p:txBody>
      </p:sp>
      <p:pic>
        <p:nvPicPr>
          <p:cNvPr id="30" name="Рисунок 29" descr="logo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068987" y="489735"/>
            <a:ext cx="1803976" cy="438367"/>
          </a:xfrm>
          <a:prstGeom prst="rect">
            <a:avLst/>
          </a:prstGeom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6C1CB168-8362-4E9B-AEDD-8439530D0B49}"/>
              </a:ext>
            </a:extLst>
          </p:cNvPr>
          <p:cNvSpPr/>
          <p:nvPr/>
        </p:nvSpPr>
        <p:spPr>
          <a:xfrm>
            <a:off x="649054" y="459620"/>
            <a:ext cx="8691894" cy="1107996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90000"/>
              </a:lnSpc>
              <a:tabLst>
                <a:tab pos="2150480" algn="l"/>
              </a:tabLst>
            </a:pPr>
            <a:r>
              <a:rPr lang="ru-RU" sz="4000" b="1" dirty="0">
                <a:solidFill>
                  <a:srgbClr val="0058E6"/>
                </a:solidFill>
                <a:latin typeface="Montserrat"/>
              </a:rPr>
              <a:t>Подготовка к работе в </a:t>
            </a:r>
          </a:p>
          <a:p>
            <a:pPr>
              <a:lnSpc>
                <a:spcPct val="90000"/>
              </a:lnSpc>
              <a:tabLst>
                <a:tab pos="2150480" algn="l"/>
              </a:tabLst>
            </a:pPr>
            <a:r>
              <a:rPr lang="ru-RU" sz="4000" b="1" dirty="0">
                <a:solidFill>
                  <a:srgbClr val="0058E6"/>
                </a:solidFill>
                <a:latin typeface="Montserrat"/>
              </a:rPr>
              <a:t>ИТ-отрасли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6C1CB168-8362-4E9B-AEDD-8439530D0B49}"/>
              </a:ext>
            </a:extLst>
          </p:cNvPr>
          <p:cNvSpPr/>
          <p:nvPr/>
        </p:nvSpPr>
        <p:spPr>
          <a:xfrm>
            <a:off x="6816955" y="5974991"/>
            <a:ext cx="3184295" cy="30469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90000"/>
              </a:lnSpc>
              <a:tabLst>
                <a:tab pos="2150480" algn="l"/>
              </a:tabLst>
            </a:pPr>
            <a:r>
              <a:rPr lang="ru-RU" sz="1100" b="1" dirty="0">
                <a:solidFill>
                  <a:srgbClr val="002060"/>
                </a:solidFill>
                <a:latin typeface="Montserrat"/>
              </a:rPr>
              <a:t>ОТЕЧЕСТВЕННАЯ ШКОЛА </a:t>
            </a:r>
            <a:br>
              <a:rPr lang="ru-RU" sz="1100" b="1" dirty="0">
                <a:solidFill>
                  <a:srgbClr val="002060"/>
                </a:solidFill>
                <a:latin typeface="Montserrat"/>
              </a:rPr>
            </a:br>
            <a:r>
              <a:rPr lang="ru-RU" sz="1100" b="1" dirty="0">
                <a:solidFill>
                  <a:srgbClr val="002060"/>
                </a:solidFill>
                <a:latin typeface="Montserrat"/>
              </a:rPr>
              <a:t>ИНФОРМАЦИОННЫХ ТЕХНОЛОГИЙ</a:t>
            </a:r>
          </a:p>
        </p:txBody>
      </p:sp>
    </p:spTree>
    <p:extLst>
      <p:ext uri="{BB962C8B-B14F-4D97-AF65-F5344CB8AC3E}">
        <p14:creationId xmlns:p14="http://schemas.microsoft.com/office/powerpoint/2010/main" val="24349395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8583" y="4554578"/>
            <a:ext cx="1491386" cy="581269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5791" y="2531654"/>
            <a:ext cx="462493" cy="568069"/>
          </a:xfrm>
          <a:prstGeom prst="rect">
            <a:avLst/>
          </a:prstGeom>
        </p:spPr>
      </p:pic>
      <p:pic>
        <p:nvPicPr>
          <p:cNvPr id="20" name="Рисунок 19" descr="logo2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9977570" y="340399"/>
            <a:ext cx="1803976" cy="438367"/>
          </a:xfrm>
          <a:prstGeom prst="rect">
            <a:avLst/>
          </a:prstGeom>
        </p:spPr>
      </p:pic>
      <p:sp>
        <p:nvSpPr>
          <p:cNvPr id="21" name="Номер слайда 3"/>
          <p:cNvSpPr>
            <a:spLocks noGrp="1"/>
          </p:cNvSpPr>
          <p:nvPr/>
        </p:nvSpPr>
        <p:spPr>
          <a:xfrm>
            <a:off x="11610557" y="6335038"/>
            <a:ext cx="736485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725C68B6-61C2-468F-89AB-4B9F7531AA68}" type="slidenum">
              <a:rPr lang="ru-RU" sz="1050">
                <a:solidFill>
                  <a:srgbClr val="002060"/>
                </a:solidFill>
                <a:latin typeface="Montserrat Medium" panose="00000600000000000000" pitchFamily="50" charset="-52"/>
                <a:ea typeface="Roboto" pitchFamily="2" charset="0"/>
                <a:cs typeface="Arial" panose="020B0604020202020204" pitchFamily="34" charset="0"/>
              </a:rPr>
              <a:pPr algn="l"/>
              <a:t>10</a:t>
            </a:fld>
            <a:endParaRPr lang="ru-RU" sz="1050" dirty="0">
              <a:solidFill>
                <a:srgbClr val="002060"/>
              </a:solidFill>
              <a:latin typeface="Montserrat Medium" panose="00000600000000000000" pitchFamily="50" charset="-52"/>
              <a:ea typeface="Roboto" pitchFamily="2" charset="0"/>
              <a:cs typeface="Arial" panose="020B0604020202020204" pitchFamily="34" charset="0"/>
            </a:endParaRP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555F0A45-7FAD-4B6E-B401-9C01AFE06361}"/>
              </a:ext>
            </a:extLst>
          </p:cNvPr>
          <p:cNvSpPr/>
          <p:nvPr/>
        </p:nvSpPr>
        <p:spPr>
          <a:xfrm>
            <a:off x="920859" y="5121717"/>
            <a:ext cx="2746924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300"/>
              </a:spcBef>
            </a:pPr>
            <a:r>
              <a:rPr lang="ru-RU" sz="1200" dirty="0">
                <a:solidFill>
                  <a:srgbClr val="002060"/>
                </a:solidFill>
                <a:latin typeface="Montserrat" panose="00000500000000000000" pitchFamily="2" charset="-52"/>
                <a:ea typeface="Roboto" pitchFamily="2" charset="0"/>
              </a:rPr>
              <a:t>высокотехнологичные проекты, обеспечивающие развитие новых производств в России</a:t>
            </a:r>
          </a:p>
        </p:txBody>
      </p:sp>
      <p:sp>
        <p:nvSpPr>
          <p:cNvPr id="23" name="TextBox 37">
            <a:extLst>
              <a:ext uri="{FF2B5EF4-FFF2-40B4-BE49-F238E27FC236}">
                <a16:creationId xmlns:a16="http://schemas.microsoft.com/office/drawing/2014/main" id="{CA76A4CA-942E-4E59-B67F-A94D27E211D4}"/>
              </a:ext>
            </a:extLst>
          </p:cNvPr>
          <p:cNvSpPr txBox="1"/>
          <p:nvPr/>
        </p:nvSpPr>
        <p:spPr>
          <a:xfrm>
            <a:off x="920859" y="4773683"/>
            <a:ext cx="2047095" cy="2364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800"/>
              </a:lnSpc>
            </a:pPr>
            <a:r>
              <a:rPr lang="ru-RU" sz="2000" b="1" dirty="0" err="1">
                <a:solidFill>
                  <a:srgbClr val="002060"/>
                </a:solidFill>
                <a:latin typeface="Montserrat" panose="00000500000000000000" pitchFamily="2" charset="-52"/>
              </a:rPr>
              <a:t>Роснано</a:t>
            </a:r>
            <a:endParaRPr lang="ru-RU" sz="2000" b="1" dirty="0">
              <a:solidFill>
                <a:srgbClr val="002060"/>
              </a:solidFill>
              <a:latin typeface="Montserrat" panose="00000500000000000000" pitchFamily="2" charset="-52"/>
            </a:endParaRP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6209232C-17C2-45B6-A0A5-011B7D72789B}"/>
              </a:ext>
            </a:extLst>
          </p:cNvPr>
          <p:cNvSpPr/>
          <p:nvPr/>
        </p:nvSpPr>
        <p:spPr>
          <a:xfrm>
            <a:off x="4359925" y="3080086"/>
            <a:ext cx="2416885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300"/>
              </a:spcBef>
            </a:pPr>
            <a:r>
              <a:rPr lang="ru-RU" sz="1200" dirty="0">
                <a:solidFill>
                  <a:srgbClr val="002060"/>
                </a:solidFill>
                <a:latin typeface="Montserrat" panose="00000500000000000000" pitchFamily="2" charset="-52"/>
                <a:ea typeface="Roboto" pitchFamily="2" charset="0"/>
              </a:rPr>
              <a:t>управление космической отраслью России</a:t>
            </a:r>
          </a:p>
        </p:txBody>
      </p:sp>
      <p:sp>
        <p:nvSpPr>
          <p:cNvPr id="25" name="TextBox 39">
            <a:extLst>
              <a:ext uri="{FF2B5EF4-FFF2-40B4-BE49-F238E27FC236}">
                <a16:creationId xmlns:a16="http://schemas.microsoft.com/office/drawing/2014/main" id="{06C293AE-1BF2-4FED-9E38-9908423E1AAB}"/>
              </a:ext>
            </a:extLst>
          </p:cNvPr>
          <p:cNvSpPr txBox="1"/>
          <p:nvPr/>
        </p:nvSpPr>
        <p:spPr>
          <a:xfrm>
            <a:off x="4341118" y="2697452"/>
            <a:ext cx="2047095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b="1" dirty="0" err="1">
                <a:solidFill>
                  <a:srgbClr val="002060"/>
                </a:solidFill>
                <a:latin typeface="Montserrat" panose="00000500000000000000" pitchFamily="2" charset="-52"/>
              </a:rPr>
              <a:t>Роскосмос</a:t>
            </a:r>
            <a:endParaRPr lang="ru-RU" sz="2000" b="1" dirty="0">
              <a:solidFill>
                <a:srgbClr val="002060"/>
              </a:solidFill>
              <a:latin typeface="Montserrat" panose="00000500000000000000" pitchFamily="2" charset="-52"/>
            </a:endParaRP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4317F74F-BEE6-474C-B617-C4A82E726262}"/>
              </a:ext>
            </a:extLst>
          </p:cNvPr>
          <p:cNvSpPr/>
          <p:nvPr/>
        </p:nvSpPr>
        <p:spPr>
          <a:xfrm>
            <a:off x="4359925" y="5032976"/>
            <a:ext cx="2836104" cy="9233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300"/>
              </a:spcBef>
            </a:pPr>
            <a:r>
              <a:rPr lang="ru-RU" sz="1200" dirty="0">
                <a:solidFill>
                  <a:srgbClr val="002060"/>
                </a:solidFill>
                <a:latin typeface="Montserrat" panose="00000500000000000000" pitchFamily="2" charset="-52"/>
                <a:ea typeface="Roboto" pitchFamily="2" charset="0"/>
              </a:rPr>
              <a:t>российский провайдер цифровых услуг и сервисов, предоставляет услуги широкополосного доступа в “Интернет”, интерактивного телевидения, сотовой связи</a:t>
            </a:r>
          </a:p>
        </p:txBody>
      </p:sp>
      <p:sp>
        <p:nvSpPr>
          <p:cNvPr id="27" name="TextBox 43">
            <a:extLst>
              <a:ext uri="{FF2B5EF4-FFF2-40B4-BE49-F238E27FC236}">
                <a16:creationId xmlns:a16="http://schemas.microsoft.com/office/drawing/2014/main" id="{9E192CD6-81A7-42DB-9815-63543CF60B3E}"/>
              </a:ext>
            </a:extLst>
          </p:cNvPr>
          <p:cNvSpPr txBox="1"/>
          <p:nvPr/>
        </p:nvSpPr>
        <p:spPr>
          <a:xfrm>
            <a:off x="4359925" y="4676217"/>
            <a:ext cx="2047095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b="1" dirty="0">
                <a:solidFill>
                  <a:srgbClr val="002060"/>
                </a:solidFill>
                <a:latin typeface="Montserrat" panose="00000500000000000000" pitchFamily="2" charset="-52"/>
              </a:rPr>
              <a:t>Ростелеком</a:t>
            </a: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5B44515E-B669-429D-93C2-C8A5891EC5A4}"/>
              </a:ext>
            </a:extLst>
          </p:cNvPr>
          <p:cNvSpPr/>
          <p:nvPr/>
        </p:nvSpPr>
        <p:spPr>
          <a:xfrm>
            <a:off x="8011423" y="5350688"/>
            <a:ext cx="2868135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300"/>
              </a:spcBef>
            </a:pPr>
            <a:r>
              <a:rPr lang="ru-RU" sz="1200" dirty="0" err="1">
                <a:solidFill>
                  <a:srgbClr val="002060"/>
                </a:solidFill>
                <a:latin typeface="Montserrat" panose="00000500000000000000" pitchFamily="2" charset="-52"/>
                <a:ea typeface="Roboto" pitchFamily="2" charset="0"/>
              </a:rPr>
              <a:t>Минцифры</a:t>
            </a:r>
            <a:r>
              <a:rPr lang="ru-RU" sz="1200" dirty="0">
                <a:solidFill>
                  <a:srgbClr val="002060"/>
                </a:solidFill>
                <a:latin typeface="Montserrat" panose="00000500000000000000" pitchFamily="2" charset="-52"/>
                <a:ea typeface="Roboto" pitchFamily="2" charset="0"/>
              </a:rPr>
              <a:t> России, Минпросвещения России, МВД, Росстата, ФССП и других</a:t>
            </a:r>
          </a:p>
        </p:txBody>
      </p:sp>
      <p:sp>
        <p:nvSpPr>
          <p:cNvPr id="29" name="TextBox 45">
            <a:extLst>
              <a:ext uri="{FF2B5EF4-FFF2-40B4-BE49-F238E27FC236}">
                <a16:creationId xmlns:a16="http://schemas.microsoft.com/office/drawing/2014/main" id="{5BD973E5-9B1C-4251-82F1-310D5644C4C1}"/>
              </a:ext>
            </a:extLst>
          </p:cNvPr>
          <p:cNvSpPr txBox="1"/>
          <p:nvPr/>
        </p:nvSpPr>
        <p:spPr>
          <a:xfrm>
            <a:off x="8011753" y="4662308"/>
            <a:ext cx="3081609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b="1" dirty="0">
                <a:solidFill>
                  <a:srgbClr val="002060"/>
                </a:solidFill>
                <a:latin typeface="Montserrat" panose="00000500000000000000" pitchFamily="2" charset="-52"/>
              </a:rPr>
              <a:t>Цифровые сервисы ФОИВ</a:t>
            </a: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B299AB48-7C81-47B3-8FD2-4B0A4FEAAF85}"/>
              </a:ext>
            </a:extLst>
          </p:cNvPr>
          <p:cNvSpPr/>
          <p:nvPr/>
        </p:nvSpPr>
        <p:spPr>
          <a:xfrm>
            <a:off x="8011753" y="3243968"/>
            <a:ext cx="2576332" cy="7386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300"/>
              </a:spcBef>
            </a:pPr>
            <a:r>
              <a:rPr lang="ru-RU" sz="1200" dirty="0">
                <a:solidFill>
                  <a:srgbClr val="002060"/>
                </a:solidFill>
                <a:latin typeface="Montserrat" panose="00000500000000000000" pitchFamily="2" charset="-52"/>
                <a:ea typeface="Roboto" pitchFamily="2" charset="0"/>
              </a:rPr>
              <a:t>набор цифровых сервисов </a:t>
            </a:r>
            <a:br>
              <a:rPr lang="ru-RU" sz="1200" dirty="0">
                <a:solidFill>
                  <a:srgbClr val="002060"/>
                </a:solidFill>
                <a:latin typeface="Montserrat" panose="00000500000000000000" pitchFamily="2" charset="-52"/>
                <a:ea typeface="Roboto" pitchFamily="2" charset="0"/>
              </a:rPr>
            </a:br>
            <a:r>
              <a:rPr lang="ru-RU" sz="1200" dirty="0">
                <a:solidFill>
                  <a:srgbClr val="002060"/>
                </a:solidFill>
                <a:latin typeface="Montserrat" panose="00000500000000000000" pitchFamily="2" charset="-52"/>
                <a:ea typeface="Roboto" pitchFamily="2" charset="0"/>
              </a:rPr>
              <a:t>для граждан, интегрированный </a:t>
            </a:r>
            <a:br>
              <a:rPr lang="ru-RU" sz="1200" dirty="0">
                <a:solidFill>
                  <a:srgbClr val="002060"/>
                </a:solidFill>
                <a:latin typeface="Montserrat" panose="00000500000000000000" pitchFamily="2" charset="-52"/>
                <a:ea typeface="Roboto" pitchFamily="2" charset="0"/>
              </a:rPr>
            </a:br>
            <a:r>
              <a:rPr lang="ru-RU" sz="1200" dirty="0">
                <a:solidFill>
                  <a:srgbClr val="002060"/>
                </a:solidFill>
                <a:latin typeface="Montserrat" panose="00000500000000000000" pitchFamily="2" charset="-52"/>
                <a:ea typeface="Roboto" pitchFamily="2" charset="0"/>
              </a:rPr>
              <a:t>с другими государственными сервисами</a:t>
            </a:r>
          </a:p>
        </p:txBody>
      </p:sp>
      <p:sp>
        <p:nvSpPr>
          <p:cNvPr id="31" name="TextBox 47">
            <a:extLst>
              <a:ext uri="{FF2B5EF4-FFF2-40B4-BE49-F238E27FC236}">
                <a16:creationId xmlns:a16="http://schemas.microsoft.com/office/drawing/2014/main" id="{5AD77BF5-2B47-4B14-9BD2-7575D3717358}"/>
              </a:ext>
            </a:extLst>
          </p:cNvPr>
          <p:cNvSpPr txBox="1"/>
          <p:nvPr/>
        </p:nvSpPr>
        <p:spPr>
          <a:xfrm>
            <a:off x="8011753" y="2542193"/>
            <a:ext cx="2835124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b="1" dirty="0">
                <a:solidFill>
                  <a:srgbClr val="002060"/>
                </a:solidFill>
                <a:latin typeface="Montserrat" panose="00000500000000000000" pitchFamily="2" charset="-52"/>
              </a:rPr>
              <a:t>Федеральная налоговая служба</a:t>
            </a: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8253C50-E905-4EE4-870B-8AEC36B6A7AD}"/>
              </a:ext>
            </a:extLst>
          </p:cNvPr>
          <p:cNvSpPr/>
          <p:nvPr/>
        </p:nvSpPr>
        <p:spPr>
          <a:xfrm>
            <a:off x="590659" y="1636207"/>
            <a:ext cx="5285277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0"/>
            <a:r>
              <a:rPr lang="ru-RU" sz="2400" b="1" dirty="0">
                <a:solidFill>
                  <a:srgbClr val="002060"/>
                </a:solidFill>
                <a:latin typeface="Montserrat" panose="00000500000000000000" pitchFamily="2" charset="-52"/>
              </a:rPr>
              <a:t>ГОСУДАРСТВЕННЫЙ СЕКТОР</a:t>
            </a: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138B0621-F3E5-442E-99E5-6223682823CA}"/>
              </a:ext>
            </a:extLst>
          </p:cNvPr>
          <p:cNvSpPr/>
          <p:nvPr/>
        </p:nvSpPr>
        <p:spPr>
          <a:xfrm>
            <a:off x="920859" y="3080086"/>
            <a:ext cx="2696124" cy="9233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300"/>
              </a:spcBef>
            </a:pPr>
            <a:r>
              <a:rPr lang="ru-RU" sz="1200" dirty="0">
                <a:solidFill>
                  <a:srgbClr val="002060"/>
                </a:solidFill>
                <a:latin typeface="Montserrat" panose="00000500000000000000" pitchFamily="2" charset="-52"/>
                <a:ea typeface="Roboto" pitchFamily="2" charset="0"/>
              </a:rPr>
              <a:t>разработка высокотехнологичной промышленной продукции гражданского и военного назначения</a:t>
            </a:r>
          </a:p>
        </p:txBody>
      </p:sp>
      <p:sp>
        <p:nvSpPr>
          <p:cNvPr id="34" name="TextBox 59">
            <a:extLst>
              <a:ext uri="{FF2B5EF4-FFF2-40B4-BE49-F238E27FC236}">
                <a16:creationId xmlns:a16="http://schemas.microsoft.com/office/drawing/2014/main" id="{B893BEC6-1540-45C0-8203-CD92A6684179}"/>
              </a:ext>
            </a:extLst>
          </p:cNvPr>
          <p:cNvSpPr txBox="1"/>
          <p:nvPr/>
        </p:nvSpPr>
        <p:spPr>
          <a:xfrm>
            <a:off x="920859" y="2618320"/>
            <a:ext cx="2047095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b="1" dirty="0" err="1">
                <a:solidFill>
                  <a:srgbClr val="002060"/>
                </a:solidFill>
                <a:latin typeface="Montserrat" panose="00000500000000000000" pitchFamily="2" charset="-52"/>
              </a:rPr>
              <a:t>Ростех</a:t>
            </a:r>
            <a:endParaRPr lang="ru-RU" sz="2000" b="1" dirty="0">
              <a:solidFill>
                <a:srgbClr val="002060"/>
              </a:solidFill>
              <a:latin typeface="Montserrat" panose="00000500000000000000" pitchFamily="2" charset="-52"/>
            </a:endParaRP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6C1CB168-8362-4E9B-AEDD-8439530D0B49}"/>
              </a:ext>
            </a:extLst>
          </p:cNvPr>
          <p:cNvSpPr/>
          <p:nvPr/>
        </p:nvSpPr>
        <p:spPr>
          <a:xfrm>
            <a:off x="557637" y="310284"/>
            <a:ext cx="8691894" cy="997196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tabLst>
                <a:tab pos="2150480" algn="l"/>
              </a:tabLst>
            </a:pPr>
            <a:r>
              <a:rPr lang="ru-RU" sz="3600" b="1" dirty="0">
                <a:solidFill>
                  <a:srgbClr val="0058E6"/>
                </a:solidFill>
                <a:latin typeface="Montserrat"/>
              </a:rPr>
              <a:t>Главные отечественные разработчики</a:t>
            </a:r>
          </a:p>
        </p:txBody>
      </p:sp>
      <p:pic>
        <p:nvPicPr>
          <p:cNvPr id="36" name="Рисунок 3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9068" y="2517898"/>
            <a:ext cx="824472" cy="523798"/>
          </a:xfrm>
          <a:prstGeom prst="rect">
            <a:avLst/>
          </a:prstGeom>
        </p:spPr>
      </p:pic>
      <p:pic>
        <p:nvPicPr>
          <p:cNvPr id="37" name="Рисунок 3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4115" y="4305902"/>
            <a:ext cx="715596" cy="638704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1418EF0-B175-8948-9D8B-9A14EC456AB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6893" y="2483122"/>
            <a:ext cx="648694" cy="675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4738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Рисунок 30" descr="logo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068987" y="489735"/>
            <a:ext cx="1803976" cy="438367"/>
          </a:xfrm>
          <a:prstGeom prst="rect">
            <a:avLst/>
          </a:prstGeom>
        </p:spPr>
      </p:pic>
      <p:sp>
        <p:nvSpPr>
          <p:cNvPr id="33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1409060" y="6268328"/>
            <a:ext cx="736485" cy="365125"/>
          </a:xfrm>
        </p:spPr>
        <p:txBody>
          <a:bodyPr lIns="0" tIns="0" rIns="0" bIns="0"/>
          <a:lstStyle/>
          <a:p>
            <a:pPr algn="l"/>
            <a:fld id="{725C68B6-61C2-468F-89AB-4B9F7531AA68}" type="slidenum">
              <a:rPr lang="ru-RU" sz="1050">
                <a:solidFill>
                  <a:srgbClr val="002060"/>
                </a:solidFill>
                <a:latin typeface="Montserrat Medium" panose="00000600000000000000" pitchFamily="50" charset="-52"/>
                <a:ea typeface="Roboto" pitchFamily="2" charset="0"/>
                <a:cs typeface="Arial" panose="020B0604020202020204" pitchFamily="34" charset="0"/>
              </a:rPr>
              <a:pPr algn="l"/>
              <a:t>11</a:t>
            </a:fld>
            <a:endParaRPr lang="ru-RU" sz="1050" dirty="0">
              <a:solidFill>
                <a:srgbClr val="002060"/>
              </a:solidFill>
              <a:latin typeface="Montserrat Medium" panose="00000600000000000000" pitchFamily="50" charset="-52"/>
              <a:ea typeface="Roboto" pitchFamily="2" charset="0"/>
              <a:cs typeface="Arial" panose="020B0604020202020204" pitchFamily="34" charset="0"/>
            </a:endParaRPr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555F0A45-7FAD-4B6E-B401-9C01AFE06361}"/>
              </a:ext>
            </a:extLst>
          </p:cNvPr>
          <p:cNvSpPr/>
          <p:nvPr/>
        </p:nvSpPr>
        <p:spPr>
          <a:xfrm>
            <a:off x="1012276" y="4906904"/>
            <a:ext cx="2746924" cy="10156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10000"/>
              </a:lnSpc>
              <a:spcBef>
                <a:spcPts val="300"/>
              </a:spcBef>
            </a:pPr>
            <a:r>
              <a:rPr lang="ru-RU" sz="1200" dirty="0">
                <a:solidFill>
                  <a:srgbClr val="002060"/>
                </a:solidFill>
                <a:latin typeface="Montserrat" panose="00000500000000000000" pitchFamily="2" charset="-52"/>
                <a:ea typeface="Roboto" pitchFamily="2" charset="0"/>
              </a:rPr>
              <a:t>одна из крупнейших цифровых экосистем, включающая в себя различные самостоятельные и вспомогательные сервисы для разных целевых аудиторий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A76A4CA-942E-4E59-B67F-A94D27E211D4}"/>
              </a:ext>
            </a:extLst>
          </p:cNvPr>
          <p:cNvSpPr txBox="1"/>
          <p:nvPr/>
        </p:nvSpPr>
        <p:spPr>
          <a:xfrm>
            <a:off x="1012276" y="4558870"/>
            <a:ext cx="2047095" cy="2364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ru-RU" sz="2000" b="1" dirty="0">
                <a:solidFill>
                  <a:srgbClr val="002060"/>
                </a:solidFill>
                <a:latin typeface="Montserrat" panose="00000500000000000000" pitchFamily="2" charset="-52"/>
              </a:rPr>
              <a:t>Яндекс</a:t>
            </a:r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6209232C-17C2-45B6-A0A5-011B7D72789B}"/>
              </a:ext>
            </a:extLst>
          </p:cNvPr>
          <p:cNvSpPr/>
          <p:nvPr/>
        </p:nvSpPr>
        <p:spPr>
          <a:xfrm>
            <a:off x="4451342" y="3153222"/>
            <a:ext cx="2416885" cy="6093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10000"/>
              </a:lnSpc>
              <a:spcBef>
                <a:spcPts val="300"/>
              </a:spcBef>
            </a:pPr>
            <a:r>
              <a:rPr lang="en-US" sz="1200" dirty="0">
                <a:solidFill>
                  <a:srgbClr val="002060"/>
                </a:solidFill>
                <a:latin typeface="Montserrat" panose="00000500000000000000" pitchFamily="2" charset="-52"/>
                <a:ea typeface="Roboto" pitchFamily="2" charset="0"/>
                <a:cs typeface="Arial" panose="020B0604020202020204" pitchFamily="34" charset="0"/>
              </a:rPr>
              <a:t>IT</a:t>
            </a:r>
            <a:r>
              <a:rPr lang="ru-RU" sz="1200" dirty="0">
                <a:solidFill>
                  <a:srgbClr val="002060"/>
                </a:solidFill>
                <a:latin typeface="Montserrat" panose="00000500000000000000" pitchFamily="2" charset="-52"/>
                <a:ea typeface="Roboto" pitchFamily="2" charset="0"/>
                <a:cs typeface="Arial" panose="020B0604020202020204" pitchFamily="34" charset="0"/>
              </a:rPr>
              <a:t>-компания, занимающаяся разработкой цифровых решений для Сбербанка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6C293AE-1BF2-4FED-9E38-9908423E1AAB}"/>
              </a:ext>
            </a:extLst>
          </p:cNvPr>
          <p:cNvSpPr txBox="1"/>
          <p:nvPr/>
        </p:nvSpPr>
        <p:spPr>
          <a:xfrm>
            <a:off x="4432535" y="2770588"/>
            <a:ext cx="2047095" cy="2364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ru-RU" sz="2000" b="1" dirty="0" err="1">
                <a:solidFill>
                  <a:srgbClr val="002060"/>
                </a:solidFill>
                <a:latin typeface="Montserrat" panose="00000500000000000000" pitchFamily="2" charset="-52"/>
              </a:rPr>
              <a:t>Сбертех</a:t>
            </a:r>
            <a:endParaRPr lang="ru-RU" sz="2000" b="1" dirty="0">
              <a:solidFill>
                <a:srgbClr val="002060"/>
              </a:solidFill>
              <a:latin typeface="Montserrat" pitchFamily="2" charset="-52"/>
            </a:endParaRPr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755B478A-8D38-4F6B-886C-A42027DD0718}"/>
              </a:ext>
            </a:extLst>
          </p:cNvPr>
          <p:cNvSpPr/>
          <p:nvPr/>
        </p:nvSpPr>
        <p:spPr>
          <a:xfrm>
            <a:off x="4478975" y="5996495"/>
            <a:ext cx="2744030" cy="20313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10000"/>
              </a:lnSpc>
              <a:spcBef>
                <a:spcPts val="300"/>
              </a:spcBef>
            </a:pPr>
            <a:r>
              <a:rPr lang="ru-RU" sz="1200" dirty="0">
                <a:solidFill>
                  <a:srgbClr val="002060"/>
                </a:solidFill>
                <a:latin typeface="Montserrat" panose="00000500000000000000" pitchFamily="2" charset="-52"/>
                <a:ea typeface="Roboto" pitchFamily="2" charset="0"/>
                <a:cs typeface="Arial" panose="020B0604020202020204" pitchFamily="34" charset="0"/>
              </a:rPr>
              <a:t>информационная безопасность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1D41EB3-BDC9-4301-B422-22EE5B9A215F}"/>
              </a:ext>
            </a:extLst>
          </p:cNvPr>
          <p:cNvSpPr txBox="1"/>
          <p:nvPr/>
        </p:nvSpPr>
        <p:spPr>
          <a:xfrm>
            <a:off x="4469570" y="5579706"/>
            <a:ext cx="3963229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Montserrat" panose="00000500000000000000" pitchFamily="2" charset="-52"/>
              </a:rPr>
              <a:t>Лаборатория Касперского </a:t>
            </a:r>
          </a:p>
        </p:txBody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4317F74F-BEE6-474C-B617-C4A82E726262}"/>
              </a:ext>
            </a:extLst>
          </p:cNvPr>
          <p:cNvSpPr/>
          <p:nvPr/>
        </p:nvSpPr>
        <p:spPr>
          <a:xfrm>
            <a:off x="4451342" y="4818163"/>
            <a:ext cx="2836104" cy="19037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10000"/>
              </a:lnSpc>
              <a:spcBef>
                <a:spcPts val="300"/>
              </a:spcBef>
            </a:pPr>
            <a:r>
              <a:rPr lang="ru-RU" sz="1200" dirty="0">
                <a:solidFill>
                  <a:srgbClr val="002060"/>
                </a:solidFill>
                <a:latin typeface="Montserrat" panose="00000500000000000000" pitchFamily="2" charset="-52"/>
                <a:ea typeface="Roboto" pitchFamily="2" charset="0"/>
                <a:cs typeface="Arial" panose="020B0604020202020204" pitchFamily="34" charset="0"/>
              </a:rPr>
              <a:t>информационная безопасность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9E192CD6-81A7-42DB-9815-63543CF60B3E}"/>
              </a:ext>
            </a:extLst>
          </p:cNvPr>
          <p:cNvSpPr txBox="1"/>
          <p:nvPr/>
        </p:nvSpPr>
        <p:spPr>
          <a:xfrm>
            <a:off x="4451342" y="4461404"/>
            <a:ext cx="2047095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sz="2000" b="1" dirty="0" err="1">
                <a:solidFill>
                  <a:srgbClr val="002060"/>
                </a:solidFill>
                <a:latin typeface="Montserrat" panose="00000500000000000000" pitchFamily="2" charset="-52"/>
              </a:rPr>
              <a:t>InfoWatch</a:t>
            </a:r>
            <a:endParaRPr lang="ru-RU" sz="2000" b="1" dirty="0">
              <a:solidFill>
                <a:srgbClr val="002060"/>
              </a:solidFill>
              <a:latin typeface="Montserrat" pitchFamily="2" charset="-52"/>
            </a:endParaRPr>
          </a:p>
        </p:txBody>
      </p: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id="{5B44515E-B669-429D-93C2-C8A5891EC5A4}"/>
              </a:ext>
            </a:extLst>
          </p:cNvPr>
          <p:cNvSpPr/>
          <p:nvPr/>
        </p:nvSpPr>
        <p:spPr>
          <a:xfrm>
            <a:off x="8102840" y="4770138"/>
            <a:ext cx="1741059" cy="20313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10000"/>
              </a:lnSpc>
              <a:spcBef>
                <a:spcPts val="300"/>
              </a:spcBef>
            </a:pPr>
            <a:r>
              <a:rPr lang="ru-RU" sz="1200" dirty="0">
                <a:solidFill>
                  <a:srgbClr val="002060"/>
                </a:solidFill>
                <a:latin typeface="Montserrat" panose="00000500000000000000" pitchFamily="2" charset="-52"/>
                <a:ea typeface="Roboto" pitchFamily="2" charset="0"/>
                <a:cs typeface="Arial" panose="020B0604020202020204" pitchFamily="34" charset="0"/>
              </a:rPr>
              <a:t>онлайн-банкинг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5BD973E5-9B1C-4251-82F1-310D5644C4C1}"/>
              </a:ext>
            </a:extLst>
          </p:cNvPr>
          <p:cNvSpPr txBox="1"/>
          <p:nvPr/>
        </p:nvSpPr>
        <p:spPr>
          <a:xfrm>
            <a:off x="8103170" y="4447495"/>
            <a:ext cx="2047095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ru-RU" sz="2000" b="1" dirty="0">
                <a:solidFill>
                  <a:srgbClr val="002060"/>
                </a:solidFill>
                <a:latin typeface="Montserrat" panose="00000500000000000000" pitchFamily="2" charset="-52"/>
              </a:rPr>
              <a:t>Тинькофф</a:t>
            </a:r>
          </a:p>
        </p:txBody>
      </p:sp>
      <p:sp>
        <p:nvSpPr>
          <p:cNvPr id="47" name="Прямоугольник 46">
            <a:extLst>
              <a:ext uri="{FF2B5EF4-FFF2-40B4-BE49-F238E27FC236}">
                <a16:creationId xmlns:a16="http://schemas.microsoft.com/office/drawing/2014/main" id="{B299AB48-7C81-47B3-8FD2-4B0A4FEAAF85}"/>
              </a:ext>
            </a:extLst>
          </p:cNvPr>
          <p:cNvSpPr/>
          <p:nvPr/>
        </p:nvSpPr>
        <p:spPr>
          <a:xfrm>
            <a:off x="8103170" y="3153222"/>
            <a:ext cx="2447661" cy="4062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10000"/>
              </a:lnSpc>
              <a:spcBef>
                <a:spcPts val="300"/>
              </a:spcBef>
            </a:pPr>
            <a:r>
              <a:rPr lang="ru-RU" sz="1200" dirty="0">
                <a:solidFill>
                  <a:srgbClr val="002060"/>
                </a:solidFill>
                <a:latin typeface="Montserrat" panose="00000500000000000000" pitchFamily="2" charset="-52"/>
                <a:ea typeface="Roboto" pitchFamily="2" charset="0"/>
                <a:cs typeface="Arial" panose="020B0604020202020204" pitchFamily="34" charset="0"/>
              </a:rPr>
              <a:t>крупнейший в России онлайн-магазин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5AD77BF5-2B47-4B14-9BD2-7575D3717358}"/>
              </a:ext>
            </a:extLst>
          </p:cNvPr>
          <p:cNvSpPr txBox="1"/>
          <p:nvPr/>
        </p:nvSpPr>
        <p:spPr>
          <a:xfrm>
            <a:off x="8103170" y="2752640"/>
            <a:ext cx="1378797" cy="2364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sz="2000" b="1" dirty="0">
                <a:solidFill>
                  <a:srgbClr val="002060"/>
                </a:solidFill>
                <a:latin typeface="Montserrat" panose="00000500000000000000" pitchFamily="2" charset="-52"/>
              </a:rPr>
              <a:t>Ozon</a:t>
            </a:r>
            <a:endParaRPr lang="ru-RU" sz="2000" b="1" dirty="0">
              <a:solidFill>
                <a:srgbClr val="002060"/>
              </a:solidFill>
              <a:latin typeface="Montserrat" panose="00000500000000000000" pitchFamily="2" charset="-52"/>
            </a:endParaRPr>
          </a:p>
        </p:txBody>
      </p:sp>
      <p:pic>
        <p:nvPicPr>
          <p:cNvPr id="51" name="Рисунок 5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7208" y="2623721"/>
            <a:ext cx="413957" cy="413957"/>
          </a:xfrm>
          <a:prstGeom prst="rect">
            <a:avLst/>
          </a:prstGeom>
        </p:spPr>
      </p:pic>
      <p:pic>
        <p:nvPicPr>
          <p:cNvPr id="52" name="Рисунок 5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6221" y="4501566"/>
            <a:ext cx="865849" cy="249482"/>
          </a:xfrm>
          <a:prstGeom prst="rect">
            <a:avLst/>
          </a:prstGeom>
        </p:spPr>
      </p:pic>
      <p:pic>
        <p:nvPicPr>
          <p:cNvPr id="53" name="Рисунок 5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7353" y="2762838"/>
            <a:ext cx="1217552" cy="194951"/>
          </a:xfrm>
          <a:prstGeom prst="rect">
            <a:avLst/>
          </a:prstGeom>
        </p:spPr>
      </p:pic>
      <p:pic>
        <p:nvPicPr>
          <p:cNvPr id="54" name="Рисунок 5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1229" y="5617780"/>
            <a:ext cx="1232037" cy="234604"/>
          </a:xfrm>
          <a:prstGeom prst="rect">
            <a:avLst/>
          </a:prstGeom>
        </p:spPr>
      </p:pic>
      <p:pic>
        <p:nvPicPr>
          <p:cNvPr id="55" name="Рисунок 5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1806" y="2707564"/>
            <a:ext cx="874944" cy="191524"/>
          </a:xfrm>
          <a:prstGeom prst="rect">
            <a:avLst/>
          </a:prstGeom>
        </p:spPr>
      </p:pic>
      <p:pic>
        <p:nvPicPr>
          <p:cNvPr id="56" name="Рисунок 5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2577" y="4161975"/>
            <a:ext cx="664173" cy="481119"/>
          </a:xfrm>
          <a:prstGeom prst="rect">
            <a:avLst/>
          </a:prstGeom>
        </p:spPr>
      </p:pic>
      <p:pic>
        <p:nvPicPr>
          <p:cNvPr id="57" name="Рисунок 5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9203" y="4267466"/>
            <a:ext cx="965702" cy="372761"/>
          </a:xfrm>
          <a:prstGeom prst="rect">
            <a:avLst/>
          </a:prstGeom>
        </p:spPr>
      </p:pic>
      <p:sp>
        <p:nvSpPr>
          <p:cNvPr id="58" name="Прямоугольник 57">
            <a:extLst>
              <a:ext uri="{FF2B5EF4-FFF2-40B4-BE49-F238E27FC236}">
                <a16:creationId xmlns:a16="http://schemas.microsoft.com/office/drawing/2014/main" id="{58253C50-E905-4EE4-870B-8AEC36B6A7AD}"/>
              </a:ext>
            </a:extLst>
          </p:cNvPr>
          <p:cNvSpPr/>
          <p:nvPr/>
        </p:nvSpPr>
        <p:spPr>
          <a:xfrm>
            <a:off x="682076" y="1785543"/>
            <a:ext cx="5285277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0"/>
            <a:r>
              <a:rPr lang="ru-RU" sz="2400" b="1" dirty="0">
                <a:solidFill>
                  <a:srgbClr val="002060"/>
                </a:solidFill>
                <a:latin typeface="Montserrat" panose="00000500000000000000" pitchFamily="2" charset="-52"/>
              </a:rPr>
              <a:t>КОММЕРЧЕСКИЙ СЕКТОР</a:t>
            </a:r>
          </a:p>
        </p:txBody>
      </p:sp>
      <p:sp>
        <p:nvSpPr>
          <p:cNvPr id="59" name="Прямоугольник 58">
            <a:extLst>
              <a:ext uri="{FF2B5EF4-FFF2-40B4-BE49-F238E27FC236}">
                <a16:creationId xmlns:a16="http://schemas.microsoft.com/office/drawing/2014/main" id="{138B0621-F3E5-442E-99E5-6223682823CA}"/>
              </a:ext>
            </a:extLst>
          </p:cNvPr>
          <p:cNvSpPr/>
          <p:nvPr/>
        </p:nvSpPr>
        <p:spPr>
          <a:xfrm>
            <a:off x="1012276" y="3153222"/>
            <a:ext cx="2696124" cy="9233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spcBef>
                <a:spcPts val="300"/>
              </a:spcBef>
            </a:pPr>
            <a:r>
              <a:rPr lang="ru-RU" sz="1200" dirty="0">
                <a:solidFill>
                  <a:srgbClr val="002060"/>
                </a:solidFill>
                <a:latin typeface="Montserrat" panose="00000500000000000000" pitchFamily="2" charset="-52"/>
                <a:ea typeface="Roboto" pitchFamily="2" charset="0"/>
              </a:rPr>
              <a:t>одна из крупнейших цифровых экосистем, включающая в себя различные самостоятельные и вспомогательные сервисы для разных целевых аудиторий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B893BEC6-1540-45C0-8203-CD92A6684179}"/>
              </a:ext>
            </a:extLst>
          </p:cNvPr>
          <p:cNvSpPr txBox="1"/>
          <p:nvPr/>
        </p:nvSpPr>
        <p:spPr>
          <a:xfrm>
            <a:off x="1012276" y="2691456"/>
            <a:ext cx="2047095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000" b="1" dirty="0" err="1">
                <a:solidFill>
                  <a:srgbClr val="002060"/>
                </a:solidFill>
                <a:latin typeface="Montserrat" panose="00000500000000000000" pitchFamily="2" charset="-52"/>
              </a:rPr>
              <a:t>Vk</a:t>
            </a:r>
            <a:r>
              <a:rPr lang="en-US" sz="2000" b="1" dirty="0">
                <a:solidFill>
                  <a:srgbClr val="002060"/>
                </a:solidFill>
                <a:latin typeface="Montserrat" panose="00000500000000000000" pitchFamily="2" charset="-52"/>
              </a:rPr>
              <a:t> Group </a:t>
            </a:r>
          </a:p>
        </p:txBody>
      </p:sp>
      <p:sp>
        <p:nvSpPr>
          <p:cNvPr id="62" name="Прямоугольник 61">
            <a:extLst>
              <a:ext uri="{FF2B5EF4-FFF2-40B4-BE49-F238E27FC236}">
                <a16:creationId xmlns:a16="http://schemas.microsoft.com/office/drawing/2014/main" id="{6C1CB168-8362-4E9B-AEDD-8439530D0B49}"/>
              </a:ext>
            </a:extLst>
          </p:cNvPr>
          <p:cNvSpPr/>
          <p:nvPr/>
        </p:nvSpPr>
        <p:spPr>
          <a:xfrm>
            <a:off x="649054" y="459620"/>
            <a:ext cx="8691894" cy="997196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90000"/>
              </a:lnSpc>
              <a:tabLst>
                <a:tab pos="2150480" algn="l"/>
              </a:tabLst>
            </a:pPr>
            <a:r>
              <a:rPr lang="ru-RU" sz="3600" b="1" dirty="0">
                <a:solidFill>
                  <a:srgbClr val="0058E6"/>
                </a:solidFill>
                <a:latin typeface="Montserrat"/>
              </a:rPr>
              <a:t>Главные отечественные разработчики</a:t>
            </a:r>
          </a:p>
        </p:txBody>
      </p:sp>
      <p:grpSp>
        <p:nvGrpSpPr>
          <p:cNvPr id="2" name="Группа 1"/>
          <p:cNvGrpSpPr/>
          <p:nvPr/>
        </p:nvGrpSpPr>
        <p:grpSpPr>
          <a:xfrm>
            <a:off x="10697803" y="5617780"/>
            <a:ext cx="1079500" cy="349250"/>
            <a:chOff x="10697803" y="5617780"/>
            <a:chExt cx="1079500" cy="349250"/>
          </a:xfrm>
        </p:grpSpPr>
        <p:sp>
          <p:nvSpPr>
            <p:cNvPr id="27" name="Скругленный прямоугольник 26"/>
            <p:cNvSpPr/>
            <p:nvPr/>
          </p:nvSpPr>
          <p:spPr>
            <a:xfrm>
              <a:off x="10697803" y="5617780"/>
              <a:ext cx="1079500" cy="349250"/>
            </a:xfrm>
            <a:prstGeom prst="roundRect">
              <a:avLst/>
            </a:prstGeom>
            <a:ln>
              <a:noFill/>
            </a:ln>
            <a:effectLst>
              <a:outerShdw blurRad="228600" dist="38100" dir="7500000" algn="tl" rotWithShape="0">
                <a:srgbClr val="468EF8">
                  <a:alpha val="38000"/>
                </a:srgb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Прямоугольник 27">
              <a:extLst>
                <a:ext uri="{FF2B5EF4-FFF2-40B4-BE49-F238E27FC236}">
                  <a16:creationId xmlns:a16="http://schemas.microsoft.com/office/drawing/2014/main" id="{6C1CB168-8362-4E9B-AEDD-8439530D0B49}"/>
                </a:ext>
              </a:extLst>
            </p:cNvPr>
            <p:cNvSpPr/>
            <p:nvPr/>
          </p:nvSpPr>
          <p:spPr>
            <a:xfrm>
              <a:off x="10847089" y="5694242"/>
              <a:ext cx="806328" cy="184666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/>
            <a:p>
              <a:pPr algn="r">
                <a:spcBef>
                  <a:spcPts val="1200"/>
                </a:spcBef>
              </a:pPr>
              <a:r>
                <a:rPr lang="ru-RU" sz="1200" dirty="0">
                  <a:solidFill>
                    <a:srgbClr val="2B7DEB"/>
                  </a:solidFill>
                  <a:latin typeface="Montserrat" panose="00000500000000000000" pitchFamily="2" charset="-52"/>
                </a:rPr>
                <a:t>и другие…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20741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logo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068987" y="489735"/>
            <a:ext cx="1803976" cy="438367"/>
          </a:xfrm>
          <a:prstGeom prst="rect">
            <a:avLst/>
          </a:prstGeom>
        </p:spPr>
      </p:pic>
      <p:sp>
        <p:nvSpPr>
          <p:cNvPr id="10" name="Номер слайда 3"/>
          <p:cNvSpPr txBox="1">
            <a:spLocks/>
          </p:cNvSpPr>
          <p:nvPr/>
        </p:nvSpPr>
        <p:spPr>
          <a:xfrm>
            <a:off x="11504720" y="6368265"/>
            <a:ext cx="736485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725C68B6-61C2-468F-89AB-4B9F7531AA68}" type="slidenum">
              <a:rPr lang="ru-RU" sz="1050" smtClean="0">
                <a:solidFill>
                  <a:srgbClr val="002060"/>
                </a:solidFill>
                <a:latin typeface="Montserrat Medium" panose="00000600000000000000" pitchFamily="50" charset="-52"/>
                <a:ea typeface="Roboto" pitchFamily="2" charset="0"/>
                <a:cs typeface="Arial" panose="020B0604020202020204" pitchFamily="34" charset="0"/>
              </a:rPr>
              <a:pPr algn="l"/>
              <a:t>12</a:t>
            </a:fld>
            <a:endParaRPr lang="ru-RU" sz="1050" dirty="0">
              <a:solidFill>
                <a:srgbClr val="002060"/>
              </a:solidFill>
              <a:latin typeface="Montserrat Medium" panose="00000600000000000000" pitchFamily="50" charset="-52"/>
              <a:ea typeface="Roboto" pitchFamily="2" charset="0"/>
              <a:cs typeface="Arial" panose="020B0604020202020204" pitchFamily="34" charset="0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6C1CB168-8362-4E9B-AEDD-8439530D0B49}"/>
              </a:ext>
            </a:extLst>
          </p:cNvPr>
          <p:cNvSpPr/>
          <p:nvPr/>
        </p:nvSpPr>
        <p:spPr>
          <a:xfrm>
            <a:off x="649054" y="459620"/>
            <a:ext cx="8691894" cy="997196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90000"/>
              </a:lnSpc>
              <a:tabLst>
                <a:tab pos="2150480" algn="l"/>
              </a:tabLst>
            </a:pPr>
            <a:r>
              <a:rPr lang="ru-RU" sz="3600" b="1" dirty="0">
                <a:solidFill>
                  <a:srgbClr val="0058E6"/>
                </a:solidFill>
                <a:latin typeface="Montserrat"/>
              </a:rPr>
              <a:t>Цифровые продукты – </a:t>
            </a:r>
            <a:br>
              <a:rPr lang="ru-RU" sz="3600" b="1" dirty="0">
                <a:solidFill>
                  <a:srgbClr val="0058E6"/>
                </a:solidFill>
                <a:latin typeface="Montserrat"/>
              </a:rPr>
            </a:br>
            <a:r>
              <a:rPr lang="ru-RU" sz="3600" b="1" dirty="0">
                <a:solidFill>
                  <a:srgbClr val="0058E6"/>
                </a:solidFill>
                <a:latin typeface="Montserrat"/>
              </a:rPr>
              <a:t>Отечественные разработки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8F789CF-D4FE-4C29-B88D-18885AC7A7BA}"/>
              </a:ext>
            </a:extLst>
          </p:cNvPr>
          <p:cNvSpPr txBox="1"/>
          <p:nvPr/>
        </p:nvSpPr>
        <p:spPr>
          <a:xfrm>
            <a:off x="681968" y="2262472"/>
            <a:ext cx="2456197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ru-RU" b="1" dirty="0">
                <a:solidFill>
                  <a:srgbClr val="0058E6"/>
                </a:solidFill>
                <a:latin typeface="Montserrat" pitchFamily="2" charset="-52"/>
              </a:rPr>
              <a:t>Социальные сети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893BEC6-1540-45C0-8203-CD92A6684179}"/>
              </a:ext>
            </a:extLst>
          </p:cNvPr>
          <p:cNvSpPr txBox="1"/>
          <p:nvPr/>
        </p:nvSpPr>
        <p:spPr>
          <a:xfrm>
            <a:off x="681969" y="3546819"/>
            <a:ext cx="994490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ru-RU" sz="1200" dirty="0" err="1">
                <a:solidFill>
                  <a:srgbClr val="002060"/>
                </a:solidFill>
                <a:latin typeface="Montserrat" panose="00000500000000000000" pitchFamily="2" charset="-52"/>
              </a:rPr>
              <a:t>Вконтакте</a:t>
            </a:r>
            <a:endParaRPr lang="ru-RU" sz="1200" dirty="0">
              <a:solidFill>
                <a:srgbClr val="002060"/>
              </a:solidFill>
              <a:latin typeface="Montserrat" pitchFamily="2" charset="-52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968" y="3111415"/>
            <a:ext cx="401821" cy="401821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670" y="3105805"/>
            <a:ext cx="413040" cy="41304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B893BEC6-1540-45C0-8203-CD92A6684179}"/>
              </a:ext>
            </a:extLst>
          </p:cNvPr>
          <p:cNvSpPr txBox="1"/>
          <p:nvPr/>
        </p:nvSpPr>
        <p:spPr>
          <a:xfrm>
            <a:off x="2007670" y="3546819"/>
            <a:ext cx="1460309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ru-RU" sz="1200" dirty="0">
                <a:solidFill>
                  <a:srgbClr val="002060"/>
                </a:solidFill>
                <a:latin typeface="Montserrat" panose="00000500000000000000" pitchFamily="2" charset="-52"/>
              </a:rPr>
              <a:t>Одноклассники</a:t>
            </a: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968" y="4202425"/>
            <a:ext cx="994490" cy="205859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B893BEC6-1540-45C0-8203-CD92A6684179}"/>
              </a:ext>
            </a:extLst>
          </p:cNvPr>
          <p:cNvSpPr txBox="1"/>
          <p:nvPr/>
        </p:nvSpPr>
        <p:spPr>
          <a:xfrm>
            <a:off x="681968" y="4509636"/>
            <a:ext cx="994490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ru-RU" sz="1200" dirty="0">
                <a:solidFill>
                  <a:srgbClr val="002060"/>
                </a:solidFill>
                <a:latin typeface="Montserrat" panose="00000500000000000000" pitchFamily="2" charset="-52"/>
              </a:rPr>
              <a:t>Yappy</a:t>
            </a:r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670" y="4156248"/>
            <a:ext cx="1186767" cy="298213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B893BEC6-1540-45C0-8203-CD92A6684179}"/>
              </a:ext>
            </a:extLst>
          </p:cNvPr>
          <p:cNvSpPr txBox="1"/>
          <p:nvPr/>
        </p:nvSpPr>
        <p:spPr>
          <a:xfrm>
            <a:off x="2007671" y="4509636"/>
            <a:ext cx="983554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ru-RU" sz="1200" dirty="0">
                <a:solidFill>
                  <a:srgbClr val="002060"/>
                </a:solidFill>
                <a:latin typeface="Montserrat" panose="00000500000000000000" pitchFamily="2" charset="-52"/>
              </a:rPr>
              <a:t>Мой Мир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8F789CF-D4FE-4C29-B88D-18885AC7A7BA}"/>
              </a:ext>
            </a:extLst>
          </p:cNvPr>
          <p:cNvSpPr txBox="1"/>
          <p:nvPr/>
        </p:nvSpPr>
        <p:spPr>
          <a:xfrm>
            <a:off x="4414528" y="2262472"/>
            <a:ext cx="2835248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ru-RU" b="1" dirty="0">
                <a:solidFill>
                  <a:srgbClr val="0058E6"/>
                </a:solidFill>
                <a:latin typeface="Montserrat" pitchFamily="2" charset="-52"/>
              </a:rPr>
              <a:t>Сервисы </a:t>
            </a:r>
            <a:br>
              <a:rPr lang="ru-RU" b="1" dirty="0">
                <a:solidFill>
                  <a:srgbClr val="0058E6"/>
                </a:solidFill>
                <a:latin typeface="Montserrat" pitchFamily="2" charset="-52"/>
              </a:rPr>
            </a:br>
            <a:r>
              <a:rPr lang="ru-RU" b="1" dirty="0">
                <a:solidFill>
                  <a:srgbClr val="0058E6"/>
                </a:solidFill>
                <a:latin typeface="Montserrat" pitchFamily="2" charset="-52"/>
              </a:rPr>
              <a:t>для коммуникации: </a:t>
            </a:r>
          </a:p>
        </p:txBody>
      </p:sp>
      <p:pic>
        <p:nvPicPr>
          <p:cNvPr id="27" name="Рисунок 2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3367" y="3150108"/>
            <a:ext cx="1353709" cy="324435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3424" y="3150108"/>
            <a:ext cx="846352" cy="324435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3367" y="4065758"/>
            <a:ext cx="1419639" cy="225192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3424" y="3990023"/>
            <a:ext cx="376662" cy="376662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6468" y="4923060"/>
            <a:ext cx="396631" cy="396631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B893BEC6-1540-45C0-8203-CD92A6684179}"/>
              </a:ext>
            </a:extLst>
          </p:cNvPr>
          <p:cNvSpPr txBox="1"/>
          <p:nvPr/>
        </p:nvSpPr>
        <p:spPr>
          <a:xfrm>
            <a:off x="4423367" y="3546819"/>
            <a:ext cx="825242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ru-RU" sz="1200" dirty="0">
                <a:solidFill>
                  <a:srgbClr val="002060"/>
                </a:solidFill>
                <a:latin typeface="Montserrat" panose="00000500000000000000" pitchFamily="2" charset="-52"/>
              </a:rPr>
              <a:t>Сферум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893BEC6-1540-45C0-8203-CD92A6684179}"/>
              </a:ext>
            </a:extLst>
          </p:cNvPr>
          <p:cNvSpPr txBox="1"/>
          <p:nvPr/>
        </p:nvSpPr>
        <p:spPr>
          <a:xfrm>
            <a:off x="6403424" y="3546819"/>
            <a:ext cx="645342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sz="1200" dirty="0">
                <a:solidFill>
                  <a:srgbClr val="002060"/>
                </a:solidFill>
                <a:latin typeface="Montserrat" panose="00000500000000000000" pitchFamily="2" charset="-52"/>
              </a:rPr>
              <a:t>Mail.ru</a:t>
            </a:r>
            <a:endParaRPr lang="ru-RU" sz="1200" dirty="0">
              <a:solidFill>
                <a:srgbClr val="002060"/>
              </a:solidFill>
              <a:latin typeface="Montserrat" pitchFamily="2" charset="-52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893BEC6-1540-45C0-8203-CD92A6684179}"/>
              </a:ext>
            </a:extLst>
          </p:cNvPr>
          <p:cNvSpPr txBox="1"/>
          <p:nvPr/>
        </p:nvSpPr>
        <p:spPr>
          <a:xfrm>
            <a:off x="4427360" y="4382636"/>
            <a:ext cx="2047095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ru-RU" sz="1200" dirty="0" err="1">
                <a:solidFill>
                  <a:srgbClr val="002060"/>
                </a:solidFill>
                <a:latin typeface="Montserrat" panose="00000500000000000000" pitchFamily="2" charset="-52"/>
              </a:rPr>
              <a:t>Яндекс.Почта</a:t>
            </a:r>
            <a:endParaRPr lang="ru-RU" sz="1200" dirty="0">
              <a:solidFill>
                <a:srgbClr val="002060"/>
              </a:solidFill>
              <a:latin typeface="Montserrat" pitchFamily="2" charset="-52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893BEC6-1540-45C0-8203-CD92A6684179}"/>
              </a:ext>
            </a:extLst>
          </p:cNvPr>
          <p:cNvSpPr txBox="1"/>
          <p:nvPr/>
        </p:nvSpPr>
        <p:spPr>
          <a:xfrm>
            <a:off x="6480353" y="4354500"/>
            <a:ext cx="1043743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sz="1200" dirty="0">
                <a:solidFill>
                  <a:srgbClr val="002060"/>
                </a:solidFill>
                <a:latin typeface="Montserrat" panose="00000500000000000000" pitchFamily="2" charset="-52"/>
              </a:rPr>
              <a:t>ICQ</a:t>
            </a:r>
            <a:endParaRPr lang="ru-RU" sz="1200" dirty="0">
              <a:solidFill>
                <a:srgbClr val="002060"/>
              </a:solidFill>
              <a:latin typeface="Montserrat" pitchFamily="2" charset="-52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893BEC6-1540-45C0-8203-CD92A6684179}"/>
              </a:ext>
            </a:extLst>
          </p:cNvPr>
          <p:cNvSpPr txBox="1"/>
          <p:nvPr/>
        </p:nvSpPr>
        <p:spPr>
          <a:xfrm>
            <a:off x="4426468" y="5345821"/>
            <a:ext cx="1416538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ru-RU" sz="1200" dirty="0" err="1">
                <a:solidFill>
                  <a:srgbClr val="002060"/>
                </a:solidFill>
                <a:latin typeface="Montserrat" panose="00000500000000000000" pitchFamily="2" charset="-52"/>
              </a:rPr>
              <a:t>Vk</a:t>
            </a:r>
            <a:r>
              <a:rPr lang="ru-RU" sz="1200" dirty="0">
                <a:solidFill>
                  <a:srgbClr val="002060"/>
                </a:solidFill>
                <a:latin typeface="Montserrat" panose="00000500000000000000" pitchFamily="2" charset="-52"/>
              </a:rPr>
              <a:t> звонки</a:t>
            </a:r>
          </a:p>
        </p:txBody>
      </p:sp>
      <p:pic>
        <p:nvPicPr>
          <p:cNvPr id="37" name="Рисунок 36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2668" y="3211800"/>
            <a:ext cx="898146" cy="201051"/>
          </a:xfrm>
          <a:prstGeom prst="rect">
            <a:avLst/>
          </a:prstGeom>
        </p:spPr>
      </p:pic>
      <p:pic>
        <p:nvPicPr>
          <p:cNvPr id="38" name="Рисунок 37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6465" y="3111415"/>
            <a:ext cx="401821" cy="401821"/>
          </a:xfrm>
          <a:prstGeom prst="rect">
            <a:avLst/>
          </a:prstGeom>
        </p:spPr>
      </p:pic>
      <p:pic>
        <p:nvPicPr>
          <p:cNvPr id="39" name="Рисунок 38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5375" y="3905445"/>
            <a:ext cx="553842" cy="553842"/>
          </a:xfrm>
          <a:prstGeom prst="rect">
            <a:avLst/>
          </a:prstGeom>
        </p:spPr>
      </p:pic>
      <p:pic>
        <p:nvPicPr>
          <p:cNvPr id="40" name="Рисунок 39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3667" y="4833577"/>
            <a:ext cx="413198" cy="413198"/>
          </a:xfrm>
          <a:prstGeom prst="rect">
            <a:avLst/>
          </a:prstGeom>
        </p:spPr>
      </p:pic>
      <p:pic>
        <p:nvPicPr>
          <p:cNvPr id="41" name="Рисунок 40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5187" y="3940348"/>
            <a:ext cx="442019" cy="437102"/>
          </a:xfrm>
          <a:prstGeom prst="rect">
            <a:avLst/>
          </a:prstGeom>
        </p:spPr>
      </p:pic>
      <p:cxnSp>
        <p:nvCxnSpPr>
          <p:cNvPr id="42" name="Прямая соединительная линия 41">
            <a:extLst>
              <a:ext uri="{FF2B5EF4-FFF2-40B4-BE49-F238E27FC236}">
                <a16:creationId xmlns:a16="http://schemas.microsoft.com/office/drawing/2014/main" id="{57C038F2-3D82-4681-9E72-593842948A6A}"/>
              </a:ext>
            </a:extLst>
          </p:cNvPr>
          <p:cNvCxnSpPr>
            <a:cxnSpLocks/>
          </p:cNvCxnSpPr>
          <p:nvPr/>
        </p:nvCxnSpPr>
        <p:spPr>
          <a:xfrm>
            <a:off x="3907513" y="2233044"/>
            <a:ext cx="0" cy="3431205"/>
          </a:xfrm>
          <a:prstGeom prst="line">
            <a:avLst/>
          </a:prstGeom>
          <a:ln>
            <a:solidFill>
              <a:srgbClr val="0F6AEF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>
            <a:extLst>
              <a:ext uri="{FF2B5EF4-FFF2-40B4-BE49-F238E27FC236}">
                <a16:creationId xmlns:a16="http://schemas.microsoft.com/office/drawing/2014/main" id="{57C038F2-3D82-4681-9E72-593842948A6A}"/>
              </a:ext>
            </a:extLst>
          </p:cNvPr>
          <p:cNvCxnSpPr>
            <a:cxnSpLocks/>
          </p:cNvCxnSpPr>
          <p:nvPr/>
        </p:nvCxnSpPr>
        <p:spPr>
          <a:xfrm>
            <a:off x="7890428" y="2233044"/>
            <a:ext cx="0" cy="3431205"/>
          </a:xfrm>
          <a:prstGeom prst="line">
            <a:avLst/>
          </a:prstGeom>
          <a:ln>
            <a:solidFill>
              <a:srgbClr val="0F6AEF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88F789CF-D4FE-4C29-B88D-18885AC7A7BA}"/>
              </a:ext>
            </a:extLst>
          </p:cNvPr>
          <p:cNvSpPr txBox="1"/>
          <p:nvPr/>
        </p:nvSpPr>
        <p:spPr>
          <a:xfrm>
            <a:off x="8407498" y="2262472"/>
            <a:ext cx="2835248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ru-RU" b="1" dirty="0">
                <a:solidFill>
                  <a:srgbClr val="0058E6"/>
                </a:solidFill>
                <a:latin typeface="Montserrat" pitchFamily="2" charset="-52"/>
              </a:rPr>
              <a:t>Медиа-сервисы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B893BEC6-1540-45C0-8203-CD92A6684179}"/>
              </a:ext>
            </a:extLst>
          </p:cNvPr>
          <p:cNvSpPr txBox="1"/>
          <p:nvPr/>
        </p:nvSpPr>
        <p:spPr>
          <a:xfrm>
            <a:off x="8407498" y="3554206"/>
            <a:ext cx="825242" cy="2111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sz="1200" dirty="0" err="1">
                <a:solidFill>
                  <a:srgbClr val="002060"/>
                </a:solidFill>
                <a:latin typeface="Montserrat" panose="00000500000000000000" pitchFamily="2" charset="-52"/>
              </a:rPr>
              <a:t>RuTube</a:t>
            </a:r>
            <a:endParaRPr lang="ru-RU" sz="1200" dirty="0">
              <a:solidFill>
                <a:srgbClr val="002060"/>
              </a:solidFill>
              <a:latin typeface="Montserrat" pitchFamily="2" charset="-52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B893BEC6-1540-45C0-8203-CD92A6684179}"/>
              </a:ext>
            </a:extLst>
          </p:cNvPr>
          <p:cNvSpPr txBox="1"/>
          <p:nvPr/>
        </p:nvSpPr>
        <p:spPr>
          <a:xfrm>
            <a:off x="10146465" y="3554206"/>
            <a:ext cx="970236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sz="1200" dirty="0" err="1">
                <a:solidFill>
                  <a:srgbClr val="002060"/>
                </a:solidFill>
                <a:latin typeface="Montserrat" panose="00000500000000000000" pitchFamily="2" charset="-52"/>
              </a:rPr>
              <a:t>Vk</a:t>
            </a:r>
            <a:r>
              <a:rPr lang="en-US" sz="1200" dirty="0">
                <a:solidFill>
                  <a:srgbClr val="002060"/>
                </a:solidFill>
                <a:latin typeface="Montserrat" panose="00000500000000000000" pitchFamily="2" charset="-52"/>
              </a:rPr>
              <a:t> </a:t>
            </a:r>
            <a:r>
              <a:rPr lang="ru-RU" sz="1200" dirty="0">
                <a:solidFill>
                  <a:srgbClr val="002060"/>
                </a:solidFill>
                <a:latin typeface="Montserrat" panose="00000500000000000000" pitchFamily="2" charset="-52"/>
              </a:rPr>
              <a:t>клипы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B893BEC6-1540-45C0-8203-CD92A6684179}"/>
              </a:ext>
            </a:extLst>
          </p:cNvPr>
          <p:cNvSpPr txBox="1"/>
          <p:nvPr/>
        </p:nvSpPr>
        <p:spPr>
          <a:xfrm>
            <a:off x="8443638" y="4394403"/>
            <a:ext cx="1276359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ru-RU" sz="1200" dirty="0">
                <a:solidFill>
                  <a:srgbClr val="002060"/>
                </a:solidFill>
                <a:latin typeface="Montserrat" panose="00000500000000000000" pitchFamily="2" charset="-52"/>
              </a:rPr>
              <a:t>Яндекс.Музыка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B893BEC6-1540-45C0-8203-CD92A6684179}"/>
              </a:ext>
            </a:extLst>
          </p:cNvPr>
          <p:cNvSpPr txBox="1"/>
          <p:nvPr/>
        </p:nvSpPr>
        <p:spPr>
          <a:xfrm>
            <a:off x="8533667" y="5321392"/>
            <a:ext cx="1114712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ru-RU" sz="1200" dirty="0" err="1">
                <a:solidFill>
                  <a:srgbClr val="002060"/>
                </a:solidFill>
                <a:latin typeface="Montserrat" panose="00000500000000000000" pitchFamily="2" charset="-52"/>
              </a:rPr>
              <a:t>Яндекс.Дзен</a:t>
            </a:r>
            <a:endParaRPr lang="ru-RU" sz="1200" dirty="0">
              <a:solidFill>
                <a:srgbClr val="002060"/>
              </a:solidFill>
              <a:latin typeface="Montserrat" panose="00000500000000000000" pitchFamily="2" charset="-52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B893BEC6-1540-45C0-8203-CD92A6684179}"/>
              </a:ext>
            </a:extLst>
          </p:cNvPr>
          <p:cNvSpPr txBox="1"/>
          <p:nvPr/>
        </p:nvSpPr>
        <p:spPr>
          <a:xfrm>
            <a:off x="10137096" y="4394665"/>
            <a:ext cx="1276359" cy="2111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ru-RU" sz="1200" dirty="0" err="1">
                <a:solidFill>
                  <a:srgbClr val="002060"/>
                </a:solidFill>
                <a:latin typeface="Montserrat" panose="00000500000000000000" pitchFamily="2" charset="-52"/>
              </a:rPr>
              <a:t>Кинопоиск</a:t>
            </a:r>
            <a:endParaRPr lang="ru-RU" sz="1200" dirty="0">
              <a:solidFill>
                <a:srgbClr val="002060"/>
              </a:solidFill>
              <a:latin typeface="Montserrat" panose="00000500000000000000" pitchFamily="2" charset="-52"/>
            </a:endParaRPr>
          </a:p>
        </p:txBody>
      </p:sp>
      <p:grpSp>
        <p:nvGrpSpPr>
          <p:cNvPr id="52" name="Группа 51"/>
          <p:cNvGrpSpPr/>
          <p:nvPr/>
        </p:nvGrpSpPr>
        <p:grpSpPr>
          <a:xfrm>
            <a:off x="10697803" y="5617780"/>
            <a:ext cx="1079500" cy="349250"/>
            <a:chOff x="10697803" y="5617780"/>
            <a:chExt cx="1079500" cy="349250"/>
          </a:xfrm>
        </p:grpSpPr>
        <p:sp>
          <p:nvSpPr>
            <p:cNvPr id="53" name="Скругленный прямоугольник 52"/>
            <p:cNvSpPr/>
            <p:nvPr/>
          </p:nvSpPr>
          <p:spPr>
            <a:xfrm>
              <a:off x="10697803" y="5617780"/>
              <a:ext cx="1079500" cy="349250"/>
            </a:xfrm>
            <a:prstGeom prst="roundRect">
              <a:avLst/>
            </a:prstGeom>
            <a:ln>
              <a:noFill/>
            </a:ln>
            <a:effectLst>
              <a:outerShdw blurRad="228600" dist="38100" dir="7500000" algn="tl" rotWithShape="0">
                <a:srgbClr val="468EF8">
                  <a:alpha val="38000"/>
                </a:srgb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Прямоугольник 53">
              <a:extLst>
                <a:ext uri="{FF2B5EF4-FFF2-40B4-BE49-F238E27FC236}">
                  <a16:creationId xmlns:a16="http://schemas.microsoft.com/office/drawing/2014/main" id="{6C1CB168-8362-4E9B-AEDD-8439530D0B49}"/>
                </a:ext>
              </a:extLst>
            </p:cNvPr>
            <p:cNvSpPr/>
            <p:nvPr/>
          </p:nvSpPr>
          <p:spPr>
            <a:xfrm>
              <a:off x="10847089" y="5694242"/>
              <a:ext cx="806328" cy="184666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/>
            <a:p>
              <a:pPr algn="r">
                <a:spcBef>
                  <a:spcPts val="1200"/>
                </a:spcBef>
              </a:pPr>
              <a:r>
                <a:rPr lang="ru-RU" sz="1200" dirty="0">
                  <a:solidFill>
                    <a:srgbClr val="2B7DEB"/>
                  </a:solidFill>
                  <a:latin typeface="Montserrat" panose="00000500000000000000" pitchFamily="2" charset="-52"/>
                </a:rPr>
                <a:t>и другие…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909314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logo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068987" y="489735"/>
            <a:ext cx="1803976" cy="438367"/>
          </a:xfrm>
          <a:prstGeom prst="rect">
            <a:avLst/>
          </a:prstGeom>
        </p:spPr>
      </p:pic>
      <p:sp>
        <p:nvSpPr>
          <p:cNvPr id="16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1653417" y="6368265"/>
            <a:ext cx="736485" cy="365125"/>
          </a:xfrm>
        </p:spPr>
        <p:txBody>
          <a:bodyPr lIns="0" tIns="0" rIns="0" bIns="0"/>
          <a:lstStyle/>
          <a:p>
            <a:pPr algn="l"/>
            <a:fld id="{725C68B6-61C2-468F-89AB-4B9F7531AA68}" type="slidenum">
              <a:rPr lang="ru-RU" sz="1050">
                <a:solidFill>
                  <a:srgbClr val="002060"/>
                </a:solidFill>
                <a:latin typeface="Montserrat Medium" panose="00000600000000000000" pitchFamily="50" charset="-52"/>
                <a:ea typeface="Roboto" pitchFamily="2" charset="0"/>
                <a:cs typeface="Arial" panose="020B0604020202020204" pitchFamily="34" charset="0"/>
              </a:rPr>
              <a:pPr algn="l"/>
              <a:t>13</a:t>
            </a:fld>
            <a:endParaRPr lang="ru-RU" sz="1050" dirty="0">
              <a:solidFill>
                <a:srgbClr val="002060"/>
              </a:solidFill>
              <a:latin typeface="Montserrat Medium" panose="00000600000000000000" pitchFamily="50" charset="-52"/>
              <a:ea typeface="Roboto" pitchFamily="2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8F789CF-D4FE-4C29-B88D-18885AC7A7BA}"/>
              </a:ext>
            </a:extLst>
          </p:cNvPr>
          <p:cNvSpPr txBox="1"/>
          <p:nvPr/>
        </p:nvSpPr>
        <p:spPr>
          <a:xfrm>
            <a:off x="686699" y="2358780"/>
            <a:ext cx="3909890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ru-RU" b="1" dirty="0">
                <a:solidFill>
                  <a:srgbClr val="0058E6"/>
                </a:solidFill>
                <a:latin typeface="Montserrat" pitchFamily="2" charset="-52"/>
              </a:rPr>
              <a:t>Информационная безопасность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8F789CF-D4FE-4C29-B88D-18885AC7A7BA}"/>
              </a:ext>
            </a:extLst>
          </p:cNvPr>
          <p:cNvSpPr txBox="1"/>
          <p:nvPr/>
        </p:nvSpPr>
        <p:spPr>
          <a:xfrm>
            <a:off x="6338175" y="2356917"/>
            <a:ext cx="4241401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ru-RU" b="1" dirty="0">
                <a:solidFill>
                  <a:srgbClr val="0058E6"/>
                </a:solidFill>
                <a:latin typeface="Montserrat" pitchFamily="2" charset="-52"/>
              </a:rPr>
              <a:t>Платформы для продажи товаров/услуг</a:t>
            </a:r>
          </a:p>
        </p:txBody>
      </p: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57C038F2-3D82-4681-9E72-593842948A6A}"/>
              </a:ext>
            </a:extLst>
          </p:cNvPr>
          <p:cNvCxnSpPr>
            <a:cxnSpLocks/>
          </p:cNvCxnSpPr>
          <p:nvPr/>
        </p:nvCxnSpPr>
        <p:spPr>
          <a:xfrm>
            <a:off x="5846510" y="2136019"/>
            <a:ext cx="0" cy="3213142"/>
          </a:xfrm>
          <a:prstGeom prst="line">
            <a:avLst/>
          </a:prstGeom>
          <a:ln>
            <a:solidFill>
              <a:srgbClr val="0F6AEF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B893BEC6-1540-45C0-8203-CD92A6684179}"/>
              </a:ext>
            </a:extLst>
          </p:cNvPr>
          <p:cNvSpPr txBox="1"/>
          <p:nvPr/>
        </p:nvSpPr>
        <p:spPr>
          <a:xfrm>
            <a:off x="6338174" y="3787044"/>
            <a:ext cx="1569157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ru-RU" sz="1200" dirty="0" err="1">
                <a:solidFill>
                  <a:srgbClr val="002060"/>
                </a:solidFill>
                <a:latin typeface="Montserrat" panose="00000500000000000000" pitchFamily="2" charset="-52"/>
              </a:rPr>
              <a:t>Авито</a:t>
            </a:r>
            <a:endParaRPr lang="ru-RU" sz="1200" dirty="0">
              <a:solidFill>
                <a:srgbClr val="002060"/>
              </a:solidFill>
              <a:latin typeface="Montserrat" panose="00000500000000000000" pitchFamily="2" charset="-52"/>
            </a:endParaRPr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8175" y="3349012"/>
            <a:ext cx="1076788" cy="304950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B893BEC6-1540-45C0-8203-CD92A6684179}"/>
              </a:ext>
            </a:extLst>
          </p:cNvPr>
          <p:cNvSpPr txBox="1"/>
          <p:nvPr/>
        </p:nvSpPr>
        <p:spPr>
          <a:xfrm>
            <a:off x="8699950" y="3787044"/>
            <a:ext cx="1158816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ru-RU" sz="1200" dirty="0">
                <a:solidFill>
                  <a:srgbClr val="002060"/>
                </a:solidFill>
                <a:latin typeface="Montserrat" panose="00000500000000000000" pitchFamily="2" charset="-52"/>
              </a:rPr>
              <a:t>Юла</a:t>
            </a:r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9950" y="3202223"/>
            <a:ext cx="1179932" cy="419429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B893BEC6-1540-45C0-8203-CD92A6684179}"/>
              </a:ext>
            </a:extLst>
          </p:cNvPr>
          <p:cNvSpPr txBox="1"/>
          <p:nvPr/>
        </p:nvSpPr>
        <p:spPr>
          <a:xfrm>
            <a:off x="6338174" y="5014856"/>
            <a:ext cx="1357525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200" dirty="0" err="1">
                <a:solidFill>
                  <a:srgbClr val="002060"/>
                </a:solidFill>
                <a:latin typeface="Montserrat" panose="00000500000000000000" pitchFamily="2" charset="-52"/>
              </a:rPr>
              <a:t>Авто.ру</a:t>
            </a:r>
            <a:endParaRPr lang="ru-RU" sz="1200" dirty="0">
              <a:solidFill>
                <a:srgbClr val="002060"/>
              </a:solidFill>
              <a:latin typeface="Montserrat" panose="00000500000000000000" pitchFamily="2" charset="-52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893BEC6-1540-45C0-8203-CD92A6684179}"/>
              </a:ext>
            </a:extLst>
          </p:cNvPr>
          <p:cNvSpPr txBox="1"/>
          <p:nvPr/>
        </p:nvSpPr>
        <p:spPr>
          <a:xfrm>
            <a:off x="8699950" y="5014856"/>
            <a:ext cx="1007426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dirty="0" err="1">
                <a:solidFill>
                  <a:srgbClr val="002060"/>
                </a:solidFill>
                <a:latin typeface="Montserrat" panose="00000500000000000000" pitchFamily="2" charset="-52"/>
              </a:rPr>
              <a:t>Ozon</a:t>
            </a:r>
            <a:endParaRPr lang="ru-RU" sz="1200" dirty="0">
              <a:solidFill>
                <a:srgbClr val="002060"/>
              </a:solidFill>
              <a:latin typeface="Montserrat" panose="00000500000000000000" pitchFamily="2" charset="-52"/>
            </a:endParaRPr>
          </a:p>
        </p:txBody>
      </p:sp>
      <p:pic>
        <p:nvPicPr>
          <p:cNvPr id="29" name="Рисунок 2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8174" y="4511063"/>
            <a:ext cx="1076789" cy="200355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9950" y="4522153"/>
            <a:ext cx="813959" cy="178175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537" y="3384729"/>
            <a:ext cx="1344890" cy="256094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B893BEC6-1540-45C0-8203-CD92A6684179}"/>
              </a:ext>
            </a:extLst>
          </p:cNvPr>
          <p:cNvSpPr txBox="1"/>
          <p:nvPr/>
        </p:nvSpPr>
        <p:spPr>
          <a:xfrm>
            <a:off x="686699" y="3787044"/>
            <a:ext cx="2328811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ru-RU" sz="1200" dirty="0">
                <a:solidFill>
                  <a:srgbClr val="002060"/>
                </a:solidFill>
                <a:latin typeface="Montserrat" panose="00000500000000000000" pitchFamily="2" charset="-52"/>
              </a:rPr>
              <a:t>Лаборатория Касперского</a:t>
            </a:r>
          </a:p>
        </p:txBody>
      </p:sp>
      <p:pic>
        <p:nvPicPr>
          <p:cNvPr id="33" name="Рисунок 3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912" y="3214785"/>
            <a:ext cx="1170611" cy="451856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B893BEC6-1540-45C0-8203-CD92A6684179}"/>
              </a:ext>
            </a:extLst>
          </p:cNvPr>
          <p:cNvSpPr txBox="1"/>
          <p:nvPr/>
        </p:nvSpPr>
        <p:spPr>
          <a:xfrm>
            <a:off x="3571912" y="3787044"/>
            <a:ext cx="1075451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ru-RU" sz="1200" dirty="0" err="1">
                <a:solidFill>
                  <a:srgbClr val="002060"/>
                </a:solidFill>
                <a:latin typeface="Montserrat" panose="00000500000000000000" pitchFamily="2" charset="-52"/>
              </a:rPr>
              <a:t>InfoWatch</a:t>
            </a:r>
            <a:endParaRPr lang="ru-RU" sz="1200" dirty="0">
              <a:solidFill>
                <a:srgbClr val="002060"/>
              </a:solidFill>
              <a:latin typeface="Montserrat" panose="00000500000000000000" pitchFamily="2" charset="-52"/>
            </a:endParaRPr>
          </a:p>
        </p:txBody>
      </p:sp>
      <p:pic>
        <p:nvPicPr>
          <p:cNvPr id="35" name="Рисунок 34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699" y="4281991"/>
            <a:ext cx="656457" cy="658499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B893BEC6-1540-45C0-8203-CD92A6684179}"/>
              </a:ext>
            </a:extLst>
          </p:cNvPr>
          <p:cNvSpPr txBox="1"/>
          <p:nvPr/>
        </p:nvSpPr>
        <p:spPr>
          <a:xfrm>
            <a:off x="688615" y="5014856"/>
            <a:ext cx="1667238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200" dirty="0">
                <a:solidFill>
                  <a:srgbClr val="002060"/>
                </a:solidFill>
                <a:latin typeface="Montserrat" panose="00000500000000000000" pitchFamily="2" charset="-52"/>
              </a:rPr>
              <a:t>Ростелеком </a:t>
            </a:r>
            <a:r>
              <a:rPr lang="ru-RU" sz="1200" dirty="0" err="1">
                <a:solidFill>
                  <a:srgbClr val="002060"/>
                </a:solidFill>
                <a:latin typeface="Montserrat" panose="00000500000000000000" pitchFamily="2" charset="-52"/>
              </a:rPr>
              <a:t>Солар</a:t>
            </a:r>
            <a:endParaRPr lang="ru-RU" sz="1200" dirty="0">
              <a:solidFill>
                <a:srgbClr val="002060"/>
              </a:solidFill>
              <a:latin typeface="Montserrat" panose="00000500000000000000" pitchFamily="2" charset="-52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893BEC6-1540-45C0-8203-CD92A6684179}"/>
              </a:ext>
            </a:extLst>
          </p:cNvPr>
          <p:cNvSpPr txBox="1"/>
          <p:nvPr/>
        </p:nvSpPr>
        <p:spPr>
          <a:xfrm>
            <a:off x="3568599" y="5014856"/>
            <a:ext cx="1574335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200" dirty="0">
                <a:solidFill>
                  <a:srgbClr val="002060"/>
                </a:solidFill>
                <a:latin typeface="Montserrat" panose="00000500000000000000" pitchFamily="2" charset="-52"/>
              </a:rPr>
              <a:t>Код Безопасности</a:t>
            </a:r>
          </a:p>
        </p:txBody>
      </p:sp>
      <p:pic>
        <p:nvPicPr>
          <p:cNvPr id="38" name="Рисунок 37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912" y="4419092"/>
            <a:ext cx="1436284" cy="384297"/>
          </a:xfrm>
          <a:prstGeom prst="rect">
            <a:avLst/>
          </a:prstGeom>
        </p:spPr>
      </p:pic>
      <p:grpSp>
        <p:nvGrpSpPr>
          <p:cNvPr id="39" name="Группа 38"/>
          <p:cNvGrpSpPr/>
          <p:nvPr/>
        </p:nvGrpSpPr>
        <p:grpSpPr>
          <a:xfrm>
            <a:off x="10697803" y="5617780"/>
            <a:ext cx="1079500" cy="349250"/>
            <a:chOff x="10697803" y="5617780"/>
            <a:chExt cx="1079500" cy="349250"/>
          </a:xfrm>
        </p:grpSpPr>
        <p:sp>
          <p:nvSpPr>
            <p:cNvPr id="40" name="Скругленный прямоугольник 39"/>
            <p:cNvSpPr/>
            <p:nvPr/>
          </p:nvSpPr>
          <p:spPr>
            <a:xfrm>
              <a:off x="10697803" y="5617780"/>
              <a:ext cx="1079500" cy="349250"/>
            </a:xfrm>
            <a:prstGeom prst="roundRect">
              <a:avLst/>
            </a:prstGeom>
            <a:ln>
              <a:noFill/>
            </a:ln>
            <a:effectLst>
              <a:outerShdw blurRad="228600" dist="38100" dir="7500000" algn="tl" rotWithShape="0">
                <a:srgbClr val="468EF8">
                  <a:alpha val="38000"/>
                </a:srgb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Прямоугольник 42">
              <a:extLst>
                <a:ext uri="{FF2B5EF4-FFF2-40B4-BE49-F238E27FC236}">
                  <a16:creationId xmlns:a16="http://schemas.microsoft.com/office/drawing/2014/main" id="{6C1CB168-8362-4E9B-AEDD-8439530D0B49}"/>
                </a:ext>
              </a:extLst>
            </p:cNvPr>
            <p:cNvSpPr/>
            <p:nvPr/>
          </p:nvSpPr>
          <p:spPr>
            <a:xfrm>
              <a:off x="10847089" y="5694242"/>
              <a:ext cx="806328" cy="184666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/>
            <a:p>
              <a:pPr algn="r">
                <a:spcBef>
                  <a:spcPts val="1200"/>
                </a:spcBef>
              </a:pPr>
              <a:r>
                <a:rPr lang="ru-RU" sz="1200" dirty="0">
                  <a:solidFill>
                    <a:srgbClr val="2B7DEB"/>
                  </a:solidFill>
                  <a:latin typeface="Montserrat" panose="00000500000000000000" pitchFamily="2" charset="-52"/>
                </a:rPr>
                <a:t>и другие…</a:t>
              </a:r>
            </a:p>
          </p:txBody>
        </p:sp>
      </p:grp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7D49D6A9-D3D7-6249-A8C7-95073033500F}"/>
              </a:ext>
            </a:extLst>
          </p:cNvPr>
          <p:cNvSpPr/>
          <p:nvPr/>
        </p:nvSpPr>
        <p:spPr>
          <a:xfrm>
            <a:off x="649054" y="459620"/>
            <a:ext cx="8691894" cy="997196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90000"/>
              </a:lnSpc>
              <a:tabLst>
                <a:tab pos="2150480" algn="l"/>
              </a:tabLst>
            </a:pPr>
            <a:r>
              <a:rPr lang="ru-RU" sz="3600" b="1" dirty="0">
                <a:solidFill>
                  <a:srgbClr val="0058E6"/>
                </a:solidFill>
                <a:latin typeface="Montserrat"/>
              </a:rPr>
              <a:t>Цифровые продукты – </a:t>
            </a:r>
            <a:br>
              <a:rPr lang="ru-RU" sz="3600" b="1" dirty="0">
                <a:solidFill>
                  <a:srgbClr val="0058E6"/>
                </a:solidFill>
                <a:latin typeface="Montserrat"/>
              </a:rPr>
            </a:br>
            <a:r>
              <a:rPr lang="ru-RU" sz="3600" b="1" dirty="0">
                <a:solidFill>
                  <a:srgbClr val="0058E6"/>
                </a:solidFill>
                <a:latin typeface="Montserrat"/>
              </a:rPr>
              <a:t>Отечественные разработки</a:t>
            </a:r>
          </a:p>
        </p:txBody>
      </p:sp>
    </p:spTree>
    <p:extLst>
      <p:ext uri="{BB962C8B-B14F-4D97-AF65-F5344CB8AC3E}">
        <p14:creationId xmlns:p14="http://schemas.microsoft.com/office/powerpoint/2010/main" val="16611412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logo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068987" y="489735"/>
            <a:ext cx="1803976" cy="438367"/>
          </a:xfrm>
          <a:prstGeom prst="rect">
            <a:avLst/>
          </a:prstGeom>
        </p:spPr>
      </p:pic>
      <p:sp>
        <p:nvSpPr>
          <p:cNvPr id="10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1504720" y="6492875"/>
            <a:ext cx="736485" cy="365125"/>
          </a:xfrm>
        </p:spPr>
        <p:txBody>
          <a:bodyPr lIns="0" tIns="0" rIns="0" bIns="0"/>
          <a:lstStyle/>
          <a:p>
            <a:pPr algn="l"/>
            <a:fld id="{725C68B6-61C2-468F-89AB-4B9F7531AA68}" type="slidenum">
              <a:rPr lang="ru-RU" sz="1050">
                <a:solidFill>
                  <a:srgbClr val="002060"/>
                </a:solidFill>
                <a:latin typeface="Montserrat Medium" panose="00000600000000000000" pitchFamily="50" charset="-52"/>
                <a:ea typeface="Roboto" pitchFamily="2" charset="0"/>
                <a:cs typeface="Arial" panose="020B0604020202020204" pitchFamily="34" charset="0"/>
              </a:rPr>
              <a:pPr algn="l"/>
              <a:t>14</a:t>
            </a:fld>
            <a:endParaRPr lang="ru-RU" sz="1050" dirty="0">
              <a:solidFill>
                <a:srgbClr val="002060"/>
              </a:solidFill>
              <a:latin typeface="Montserrat Medium" panose="00000600000000000000" pitchFamily="50" charset="-52"/>
              <a:ea typeface="Roboto" pitchFamily="2" charset="0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8F789CF-D4FE-4C29-B88D-18885AC7A7BA}"/>
              </a:ext>
            </a:extLst>
          </p:cNvPr>
          <p:cNvSpPr txBox="1"/>
          <p:nvPr/>
        </p:nvSpPr>
        <p:spPr>
          <a:xfrm>
            <a:off x="687154" y="2360313"/>
            <a:ext cx="3237146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ru-RU" b="1" dirty="0">
                <a:solidFill>
                  <a:srgbClr val="0058E6"/>
                </a:solidFill>
                <a:latin typeface="Montserrat" pitchFamily="2" charset="-52"/>
              </a:rPr>
              <a:t>Онлайн-банкинг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8F789CF-D4FE-4C29-B88D-18885AC7A7BA}"/>
              </a:ext>
            </a:extLst>
          </p:cNvPr>
          <p:cNvSpPr txBox="1"/>
          <p:nvPr/>
        </p:nvSpPr>
        <p:spPr>
          <a:xfrm>
            <a:off x="4551355" y="2358450"/>
            <a:ext cx="3014388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ru-RU" b="1" dirty="0">
                <a:solidFill>
                  <a:srgbClr val="0058E6"/>
                </a:solidFill>
                <a:latin typeface="Montserrat" pitchFamily="2" charset="-52"/>
              </a:rPr>
              <a:t>Офисные приложения</a:t>
            </a:r>
          </a:p>
        </p:txBody>
      </p: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57C038F2-3D82-4681-9E72-593842948A6A}"/>
              </a:ext>
            </a:extLst>
          </p:cNvPr>
          <p:cNvCxnSpPr>
            <a:cxnSpLocks/>
          </p:cNvCxnSpPr>
          <p:nvPr/>
        </p:nvCxnSpPr>
        <p:spPr>
          <a:xfrm>
            <a:off x="4190047" y="2235200"/>
            <a:ext cx="0" cy="3134544"/>
          </a:xfrm>
          <a:prstGeom prst="line">
            <a:avLst/>
          </a:prstGeom>
          <a:ln>
            <a:solidFill>
              <a:srgbClr val="0F6AEF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B893BEC6-1540-45C0-8203-CD92A6684179}"/>
              </a:ext>
            </a:extLst>
          </p:cNvPr>
          <p:cNvSpPr txBox="1"/>
          <p:nvPr/>
        </p:nvSpPr>
        <p:spPr>
          <a:xfrm>
            <a:off x="684294" y="3679876"/>
            <a:ext cx="1621937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ru-RU" sz="1200" dirty="0">
                <a:solidFill>
                  <a:srgbClr val="002060"/>
                </a:solidFill>
                <a:latin typeface="Montserrat" panose="00000500000000000000" pitchFamily="2" charset="-52"/>
              </a:rPr>
              <a:t>Сбербанк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893BEC6-1540-45C0-8203-CD92A6684179}"/>
              </a:ext>
            </a:extLst>
          </p:cNvPr>
          <p:cNvSpPr txBox="1"/>
          <p:nvPr/>
        </p:nvSpPr>
        <p:spPr>
          <a:xfrm>
            <a:off x="2849626" y="3688699"/>
            <a:ext cx="939008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ru-RU" sz="1200" dirty="0">
                <a:solidFill>
                  <a:srgbClr val="002060"/>
                </a:solidFill>
                <a:latin typeface="Montserrat" panose="00000500000000000000" pitchFamily="2" charset="-52"/>
              </a:rPr>
              <a:t>Тинькофф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893BEC6-1540-45C0-8203-CD92A6684179}"/>
              </a:ext>
            </a:extLst>
          </p:cNvPr>
          <p:cNvSpPr txBox="1"/>
          <p:nvPr/>
        </p:nvSpPr>
        <p:spPr>
          <a:xfrm>
            <a:off x="680804" y="4786386"/>
            <a:ext cx="1625427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200" dirty="0" err="1">
                <a:solidFill>
                  <a:srgbClr val="002060"/>
                </a:solidFill>
                <a:latin typeface="Montserrat" panose="00000500000000000000" pitchFamily="2" charset="-52"/>
              </a:rPr>
              <a:t>Альфа-банк</a:t>
            </a:r>
            <a:endParaRPr lang="ru-RU" sz="1200" dirty="0">
              <a:solidFill>
                <a:srgbClr val="002060"/>
              </a:solidFill>
              <a:latin typeface="Montserrat" panose="00000500000000000000" pitchFamily="2" charset="-52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893BEC6-1540-45C0-8203-CD92A6684179}"/>
              </a:ext>
            </a:extLst>
          </p:cNvPr>
          <p:cNvSpPr txBox="1"/>
          <p:nvPr/>
        </p:nvSpPr>
        <p:spPr>
          <a:xfrm>
            <a:off x="2849090" y="4786386"/>
            <a:ext cx="595185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200" dirty="0">
                <a:solidFill>
                  <a:srgbClr val="002060"/>
                </a:solidFill>
                <a:latin typeface="Montserrat" panose="00000500000000000000" pitchFamily="2" charset="-52"/>
              </a:rPr>
              <a:t>ВТБ</a:t>
            </a:r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804" y="3233056"/>
            <a:ext cx="1470748" cy="225410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8099" y="2987829"/>
            <a:ext cx="918982" cy="665700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804" y="4252308"/>
            <a:ext cx="1223075" cy="430465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9090" y="4292084"/>
            <a:ext cx="978578" cy="350912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B893BEC6-1540-45C0-8203-CD92A6684179}"/>
              </a:ext>
            </a:extLst>
          </p:cNvPr>
          <p:cNvSpPr txBox="1"/>
          <p:nvPr/>
        </p:nvSpPr>
        <p:spPr>
          <a:xfrm>
            <a:off x="4523254" y="3506733"/>
            <a:ext cx="1794949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ru-RU" sz="1200" dirty="0">
                <a:solidFill>
                  <a:srgbClr val="002060"/>
                </a:solidFill>
                <a:latin typeface="Montserrat" panose="00000500000000000000" pitchFamily="2" charset="-52"/>
              </a:rPr>
              <a:t>Р7-Офис </a:t>
            </a:r>
            <a:br>
              <a:rPr lang="ru-RU" sz="1200" dirty="0">
                <a:solidFill>
                  <a:srgbClr val="002060"/>
                </a:solidFill>
                <a:latin typeface="Montserrat" panose="00000500000000000000" pitchFamily="2" charset="-52"/>
              </a:rPr>
            </a:br>
            <a:r>
              <a:rPr lang="ru-RU" sz="1000" dirty="0">
                <a:solidFill>
                  <a:srgbClr val="002060"/>
                </a:solidFill>
                <a:latin typeface="Montserrat" panose="00000500000000000000" pitchFamily="2" charset="-52"/>
              </a:rPr>
              <a:t>(российский офисный пакет)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893BEC6-1540-45C0-8203-CD92A6684179}"/>
              </a:ext>
            </a:extLst>
          </p:cNvPr>
          <p:cNvSpPr txBox="1"/>
          <p:nvPr/>
        </p:nvSpPr>
        <p:spPr>
          <a:xfrm>
            <a:off x="6678615" y="3529816"/>
            <a:ext cx="1158816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ru-RU" sz="1200" dirty="0" err="1">
                <a:solidFill>
                  <a:srgbClr val="002060"/>
                </a:solidFill>
                <a:latin typeface="Montserrat" panose="00000500000000000000" pitchFamily="2" charset="-52"/>
              </a:rPr>
              <a:t>МойОФис</a:t>
            </a:r>
            <a:endParaRPr lang="ru-RU" sz="1200" dirty="0">
              <a:solidFill>
                <a:srgbClr val="002060"/>
              </a:solidFill>
              <a:latin typeface="Montserrat" panose="00000500000000000000" pitchFamily="2" charset="-52"/>
            </a:endParaRPr>
          </a:p>
        </p:txBody>
      </p:sp>
      <p:pic>
        <p:nvPicPr>
          <p:cNvPr id="31" name="Рисунок 3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3254" y="3037140"/>
            <a:ext cx="1362794" cy="376131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6694" y="3023837"/>
            <a:ext cx="1418270" cy="418437"/>
          </a:xfrm>
          <a:prstGeom prst="rect">
            <a:avLst/>
          </a:prstGeom>
        </p:spPr>
      </p:pic>
      <p:cxnSp>
        <p:nvCxnSpPr>
          <p:cNvPr id="33" name="Прямая соединительная линия 32">
            <a:extLst>
              <a:ext uri="{FF2B5EF4-FFF2-40B4-BE49-F238E27FC236}">
                <a16:creationId xmlns:a16="http://schemas.microsoft.com/office/drawing/2014/main" id="{57C038F2-3D82-4681-9E72-593842948A6A}"/>
              </a:ext>
            </a:extLst>
          </p:cNvPr>
          <p:cNvCxnSpPr>
            <a:cxnSpLocks/>
          </p:cNvCxnSpPr>
          <p:nvPr/>
        </p:nvCxnSpPr>
        <p:spPr>
          <a:xfrm>
            <a:off x="8468971" y="2235200"/>
            <a:ext cx="0" cy="3134544"/>
          </a:xfrm>
          <a:prstGeom prst="line">
            <a:avLst/>
          </a:prstGeom>
          <a:ln>
            <a:solidFill>
              <a:srgbClr val="0F6AEF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88F789CF-D4FE-4C29-B88D-18885AC7A7BA}"/>
              </a:ext>
            </a:extLst>
          </p:cNvPr>
          <p:cNvSpPr txBox="1"/>
          <p:nvPr/>
        </p:nvSpPr>
        <p:spPr>
          <a:xfrm>
            <a:off x="8878137" y="2358450"/>
            <a:ext cx="3014388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ru-RU" b="1" dirty="0">
                <a:solidFill>
                  <a:srgbClr val="0058E6"/>
                </a:solidFill>
                <a:latin typeface="Montserrat" pitchFamily="2" charset="-52"/>
              </a:rPr>
              <a:t>Игровая индустрия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893BEC6-1540-45C0-8203-CD92A6684179}"/>
              </a:ext>
            </a:extLst>
          </p:cNvPr>
          <p:cNvSpPr txBox="1"/>
          <p:nvPr/>
        </p:nvSpPr>
        <p:spPr>
          <a:xfrm>
            <a:off x="8865610" y="3529816"/>
            <a:ext cx="979188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800"/>
              </a:lnSpc>
              <a:spcBef>
                <a:spcPts val="1200"/>
              </a:spcBef>
            </a:pPr>
            <a:r>
              <a:rPr lang="ru-RU" sz="1200" dirty="0" err="1">
                <a:solidFill>
                  <a:srgbClr val="002060"/>
                </a:solidFill>
                <a:latin typeface="Montserrat" panose="00000500000000000000" pitchFamily="2" charset="-52"/>
              </a:rPr>
              <a:t>Vk</a:t>
            </a:r>
            <a:r>
              <a:rPr lang="ru-RU" sz="1200" dirty="0">
                <a:solidFill>
                  <a:srgbClr val="002060"/>
                </a:solidFill>
                <a:latin typeface="Montserrat" panose="00000500000000000000" pitchFamily="2" charset="-52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Montserrat" panose="00000500000000000000" pitchFamily="2" charset="-52"/>
              </a:rPr>
              <a:t>Group</a:t>
            </a:r>
            <a:endParaRPr lang="ru-RU" sz="1200" dirty="0">
              <a:solidFill>
                <a:srgbClr val="002060"/>
              </a:solidFill>
              <a:latin typeface="Montserrat" panose="00000500000000000000" pitchFamily="2" charset="-52"/>
            </a:endParaRPr>
          </a:p>
        </p:txBody>
      </p:sp>
      <p:pic>
        <p:nvPicPr>
          <p:cNvPr id="36" name="Рисунок 3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5610" y="3019412"/>
            <a:ext cx="423515" cy="423515"/>
          </a:xfrm>
          <a:prstGeom prst="rect">
            <a:avLst/>
          </a:prstGeom>
        </p:spPr>
      </p:pic>
      <p:grpSp>
        <p:nvGrpSpPr>
          <p:cNvPr id="37" name="Группа 36"/>
          <p:cNvGrpSpPr/>
          <p:nvPr/>
        </p:nvGrpSpPr>
        <p:grpSpPr>
          <a:xfrm>
            <a:off x="10697803" y="5617780"/>
            <a:ext cx="1079500" cy="349250"/>
            <a:chOff x="10697803" y="5617780"/>
            <a:chExt cx="1079500" cy="349250"/>
          </a:xfrm>
        </p:grpSpPr>
        <p:sp>
          <p:nvSpPr>
            <p:cNvPr id="38" name="Скругленный прямоугольник 37"/>
            <p:cNvSpPr/>
            <p:nvPr/>
          </p:nvSpPr>
          <p:spPr>
            <a:xfrm>
              <a:off x="10697803" y="5617780"/>
              <a:ext cx="1079500" cy="349250"/>
            </a:xfrm>
            <a:prstGeom prst="roundRect">
              <a:avLst/>
            </a:prstGeom>
            <a:ln>
              <a:noFill/>
            </a:ln>
            <a:effectLst>
              <a:outerShdw blurRad="228600" dist="38100" dir="7500000" algn="tl" rotWithShape="0">
                <a:srgbClr val="468EF8">
                  <a:alpha val="38000"/>
                </a:srgb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Прямоугольник 40">
              <a:extLst>
                <a:ext uri="{FF2B5EF4-FFF2-40B4-BE49-F238E27FC236}">
                  <a16:creationId xmlns:a16="http://schemas.microsoft.com/office/drawing/2014/main" id="{6C1CB168-8362-4E9B-AEDD-8439530D0B49}"/>
                </a:ext>
              </a:extLst>
            </p:cNvPr>
            <p:cNvSpPr/>
            <p:nvPr/>
          </p:nvSpPr>
          <p:spPr>
            <a:xfrm>
              <a:off x="10847089" y="5694242"/>
              <a:ext cx="806328" cy="184666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/>
            <a:p>
              <a:pPr algn="r">
                <a:spcBef>
                  <a:spcPts val="1200"/>
                </a:spcBef>
              </a:pPr>
              <a:r>
                <a:rPr lang="ru-RU" sz="1200" dirty="0">
                  <a:solidFill>
                    <a:srgbClr val="2B7DEB"/>
                  </a:solidFill>
                  <a:latin typeface="Montserrat" panose="00000500000000000000" pitchFamily="2" charset="-52"/>
                </a:rPr>
                <a:t>и другие…</a:t>
              </a:r>
            </a:p>
          </p:txBody>
        </p:sp>
      </p:grp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9BDC1C7C-5311-8D4B-A469-DE68A1A26FF7}"/>
              </a:ext>
            </a:extLst>
          </p:cNvPr>
          <p:cNvSpPr/>
          <p:nvPr/>
        </p:nvSpPr>
        <p:spPr>
          <a:xfrm>
            <a:off x="649054" y="459620"/>
            <a:ext cx="8691894" cy="997196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90000"/>
              </a:lnSpc>
              <a:tabLst>
                <a:tab pos="2150480" algn="l"/>
              </a:tabLst>
            </a:pPr>
            <a:r>
              <a:rPr lang="ru-RU" sz="3600" b="1" dirty="0">
                <a:solidFill>
                  <a:srgbClr val="0058E6"/>
                </a:solidFill>
                <a:latin typeface="Montserrat"/>
              </a:rPr>
              <a:t>Цифровые продукты – </a:t>
            </a:r>
            <a:br>
              <a:rPr lang="ru-RU" sz="3600" b="1" dirty="0">
                <a:solidFill>
                  <a:srgbClr val="0058E6"/>
                </a:solidFill>
                <a:latin typeface="Montserrat"/>
              </a:rPr>
            </a:br>
            <a:r>
              <a:rPr lang="ru-RU" sz="3600" b="1" dirty="0">
                <a:solidFill>
                  <a:srgbClr val="0058E6"/>
                </a:solidFill>
                <a:latin typeface="Montserrat"/>
              </a:rPr>
              <a:t>Отечественные разработки</a:t>
            </a:r>
          </a:p>
        </p:txBody>
      </p:sp>
    </p:spTree>
    <p:extLst>
      <p:ext uri="{BB962C8B-B14F-4D97-AF65-F5344CB8AC3E}">
        <p14:creationId xmlns:p14="http://schemas.microsoft.com/office/powerpoint/2010/main" val="8351604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Рисунок 37" descr="logo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068987" y="489735"/>
            <a:ext cx="1803976" cy="438367"/>
          </a:xfrm>
          <a:prstGeom prst="rect">
            <a:avLst/>
          </a:prstGeom>
        </p:spPr>
      </p:pic>
      <p:sp>
        <p:nvSpPr>
          <p:cNvPr id="39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1568194" y="6492875"/>
            <a:ext cx="736485" cy="365125"/>
          </a:xfrm>
        </p:spPr>
        <p:txBody>
          <a:bodyPr lIns="0" tIns="0" rIns="0" bIns="0"/>
          <a:lstStyle/>
          <a:p>
            <a:pPr algn="l"/>
            <a:fld id="{725C68B6-61C2-468F-89AB-4B9F7531AA68}" type="slidenum">
              <a:rPr lang="ru-RU" sz="1050">
                <a:solidFill>
                  <a:srgbClr val="002060"/>
                </a:solidFill>
                <a:latin typeface="Montserrat Medium" panose="00000600000000000000" pitchFamily="50" charset="-52"/>
                <a:ea typeface="Roboto" pitchFamily="2" charset="0"/>
                <a:cs typeface="Arial" panose="020B0604020202020204" pitchFamily="34" charset="0"/>
              </a:rPr>
              <a:pPr algn="l"/>
              <a:t>15</a:t>
            </a:fld>
            <a:endParaRPr lang="ru-RU" sz="1050" dirty="0">
              <a:solidFill>
                <a:srgbClr val="002060"/>
              </a:solidFill>
              <a:latin typeface="Montserrat Medium" panose="00000600000000000000" pitchFamily="50" charset="-52"/>
              <a:ea typeface="Roboto" pitchFamily="2" charset="0"/>
              <a:cs typeface="Arial" panose="020B060402020202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88F789CF-D4FE-4C29-B88D-18885AC7A7BA}"/>
              </a:ext>
            </a:extLst>
          </p:cNvPr>
          <p:cNvSpPr txBox="1"/>
          <p:nvPr/>
        </p:nvSpPr>
        <p:spPr>
          <a:xfrm>
            <a:off x="659266" y="2222867"/>
            <a:ext cx="3482362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ru-RU" b="1" dirty="0">
                <a:solidFill>
                  <a:srgbClr val="0058E6"/>
                </a:solidFill>
                <a:latin typeface="Montserrat" pitchFamily="2" charset="-52"/>
              </a:rPr>
              <a:t>Программное обеспечение и операционные системы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8F789CF-D4FE-4C29-B88D-18885AC7A7BA}"/>
              </a:ext>
            </a:extLst>
          </p:cNvPr>
          <p:cNvSpPr txBox="1"/>
          <p:nvPr/>
        </p:nvSpPr>
        <p:spPr>
          <a:xfrm>
            <a:off x="4846328" y="2222867"/>
            <a:ext cx="2835248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ru-RU" b="1" dirty="0">
                <a:solidFill>
                  <a:srgbClr val="0058E6"/>
                </a:solidFill>
                <a:latin typeface="Montserrat" pitchFamily="2" charset="-52"/>
              </a:rPr>
              <a:t>Робототехника</a:t>
            </a:r>
          </a:p>
        </p:txBody>
      </p:sp>
      <p:cxnSp>
        <p:nvCxnSpPr>
          <p:cNvPr id="44" name="Прямая соединительная линия 43">
            <a:extLst>
              <a:ext uri="{FF2B5EF4-FFF2-40B4-BE49-F238E27FC236}">
                <a16:creationId xmlns:a16="http://schemas.microsoft.com/office/drawing/2014/main" id="{57C038F2-3D82-4681-9E72-593842948A6A}"/>
              </a:ext>
            </a:extLst>
          </p:cNvPr>
          <p:cNvCxnSpPr>
            <a:cxnSpLocks/>
          </p:cNvCxnSpPr>
          <p:nvPr/>
        </p:nvCxnSpPr>
        <p:spPr>
          <a:xfrm>
            <a:off x="4459376" y="2019300"/>
            <a:ext cx="0" cy="3736452"/>
          </a:xfrm>
          <a:prstGeom prst="line">
            <a:avLst/>
          </a:prstGeom>
          <a:ln>
            <a:solidFill>
              <a:srgbClr val="0F6AEF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>
            <a:extLst>
              <a:ext uri="{FF2B5EF4-FFF2-40B4-BE49-F238E27FC236}">
                <a16:creationId xmlns:a16="http://schemas.microsoft.com/office/drawing/2014/main" id="{57C038F2-3D82-4681-9E72-593842948A6A}"/>
              </a:ext>
            </a:extLst>
          </p:cNvPr>
          <p:cNvCxnSpPr>
            <a:cxnSpLocks/>
          </p:cNvCxnSpPr>
          <p:nvPr/>
        </p:nvCxnSpPr>
        <p:spPr>
          <a:xfrm>
            <a:off x="8163478" y="2019300"/>
            <a:ext cx="0" cy="3736452"/>
          </a:xfrm>
          <a:prstGeom prst="line">
            <a:avLst/>
          </a:prstGeom>
          <a:ln>
            <a:solidFill>
              <a:srgbClr val="0F6AEF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88F789CF-D4FE-4C29-B88D-18885AC7A7BA}"/>
              </a:ext>
            </a:extLst>
          </p:cNvPr>
          <p:cNvSpPr txBox="1"/>
          <p:nvPr/>
        </p:nvSpPr>
        <p:spPr>
          <a:xfrm>
            <a:off x="8578948" y="2222867"/>
            <a:ext cx="2835248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ru-RU" b="1" dirty="0">
                <a:solidFill>
                  <a:srgbClr val="0058E6"/>
                </a:solidFill>
                <a:latin typeface="Montserrat" pitchFamily="2" charset="-52"/>
              </a:rPr>
              <a:t>Медицина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B893BEC6-1540-45C0-8203-CD92A6684179}"/>
              </a:ext>
            </a:extLst>
          </p:cNvPr>
          <p:cNvSpPr txBox="1"/>
          <p:nvPr/>
        </p:nvSpPr>
        <p:spPr>
          <a:xfrm>
            <a:off x="659266" y="3630102"/>
            <a:ext cx="3051890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ru-RU" sz="1200" dirty="0" err="1">
                <a:solidFill>
                  <a:srgbClr val="002060"/>
                </a:solidFill>
                <a:latin typeface="Montserrat" panose="00000500000000000000" pitchFamily="2" charset="-52"/>
              </a:rPr>
              <a:t>Astra</a:t>
            </a:r>
            <a:r>
              <a:rPr lang="ru-RU" sz="1200" dirty="0">
                <a:solidFill>
                  <a:srgbClr val="002060"/>
                </a:solidFill>
                <a:latin typeface="Montserrat" panose="00000500000000000000" pitchFamily="2" charset="-52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Montserrat" panose="00000500000000000000" pitchFamily="2" charset="-52"/>
              </a:rPr>
              <a:t>Linux</a:t>
            </a:r>
            <a:endParaRPr lang="ru-RU" sz="1200" dirty="0">
              <a:solidFill>
                <a:srgbClr val="002060"/>
              </a:solidFill>
              <a:latin typeface="Montserrat" panose="00000500000000000000" pitchFamily="2" charset="-52"/>
            </a:endParaRPr>
          </a:p>
        </p:txBody>
      </p:sp>
      <p:pic>
        <p:nvPicPr>
          <p:cNvPr id="48" name="Рисунок 4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216" y="3064980"/>
            <a:ext cx="1399599" cy="434983"/>
          </a:xfrm>
          <a:prstGeom prst="rect">
            <a:avLst/>
          </a:prstGeom>
        </p:spPr>
      </p:pic>
      <p:pic>
        <p:nvPicPr>
          <p:cNvPr id="49" name="Рисунок 4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266" y="4157149"/>
            <a:ext cx="1018188" cy="214668"/>
          </a:xfrm>
          <a:prstGeom prst="rect">
            <a:avLst/>
          </a:prstGeom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id="{B893BEC6-1540-45C0-8203-CD92A6684179}"/>
              </a:ext>
            </a:extLst>
          </p:cNvPr>
          <p:cNvSpPr txBox="1"/>
          <p:nvPr/>
        </p:nvSpPr>
        <p:spPr>
          <a:xfrm>
            <a:off x="659266" y="4468141"/>
            <a:ext cx="3051890" cy="4356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ru-RU" sz="1200" dirty="0" err="1">
                <a:solidFill>
                  <a:srgbClr val="002060"/>
                </a:solidFill>
                <a:latin typeface="Montserrat" panose="00000500000000000000" pitchFamily="2" charset="-52"/>
              </a:rPr>
              <a:t>Nginx</a:t>
            </a:r>
            <a:r>
              <a:rPr lang="ru-RU" sz="1200" dirty="0">
                <a:solidFill>
                  <a:srgbClr val="002060"/>
                </a:solidFill>
                <a:latin typeface="Montserrat" panose="00000500000000000000" pitchFamily="2" charset="-52"/>
              </a:rPr>
              <a:t> </a:t>
            </a:r>
            <a:br>
              <a:rPr lang="ru-RU" sz="1200" dirty="0">
                <a:solidFill>
                  <a:srgbClr val="002060"/>
                </a:solidFill>
                <a:latin typeface="Montserrat" panose="00000500000000000000" pitchFamily="2" charset="-52"/>
              </a:rPr>
            </a:br>
            <a:r>
              <a:rPr lang="ru-RU" sz="1000" dirty="0">
                <a:solidFill>
                  <a:srgbClr val="002060"/>
                </a:solidFill>
                <a:latin typeface="Montserrat" panose="00000500000000000000" pitchFamily="2" charset="-52"/>
              </a:rPr>
              <a:t>(веб-сервер)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B893BEC6-1540-45C0-8203-CD92A6684179}"/>
              </a:ext>
            </a:extLst>
          </p:cNvPr>
          <p:cNvSpPr txBox="1"/>
          <p:nvPr/>
        </p:nvSpPr>
        <p:spPr>
          <a:xfrm>
            <a:off x="4846328" y="3566602"/>
            <a:ext cx="3130054" cy="5309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200" dirty="0" err="1">
                <a:solidFill>
                  <a:srgbClr val="002060"/>
                </a:solidFill>
                <a:latin typeface="Montserrat" panose="00000500000000000000" pitchFamily="2" charset="-52"/>
              </a:rPr>
              <a:t>Promobot</a:t>
            </a:r>
            <a:endParaRPr lang="en-US" sz="1200" dirty="0">
              <a:solidFill>
                <a:srgbClr val="002060"/>
              </a:solidFill>
              <a:latin typeface="Montserrat" panose="00000500000000000000" pitchFamily="2" charset="-52"/>
            </a:endParaRPr>
          </a:p>
          <a:p>
            <a:pPr>
              <a:spcBef>
                <a:spcPts val="300"/>
              </a:spcBef>
            </a:pPr>
            <a:r>
              <a:rPr lang="ru-RU" sz="1000" dirty="0">
                <a:solidFill>
                  <a:srgbClr val="002060"/>
                </a:solidFill>
                <a:latin typeface="Montserrat" panose="00000500000000000000" pitchFamily="2" charset="-52"/>
              </a:rPr>
              <a:t>(производство человекоподобных роботов, умеющих общаться)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B893BEC6-1540-45C0-8203-CD92A6684179}"/>
              </a:ext>
            </a:extLst>
          </p:cNvPr>
          <p:cNvSpPr txBox="1"/>
          <p:nvPr/>
        </p:nvSpPr>
        <p:spPr>
          <a:xfrm>
            <a:off x="4847559" y="4969997"/>
            <a:ext cx="3070891" cy="9079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Bef>
                <a:spcPts val="300"/>
              </a:spcBef>
            </a:pPr>
            <a:r>
              <a:rPr lang="ru-RU" sz="1200" dirty="0" err="1">
                <a:solidFill>
                  <a:srgbClr val="002060"/>
                </a:solidFill>
                <a:latin typeface="Montserrat" panose="00000500000000000000" pitchFamily="2" charset="-52"/>
              </a:rPr>
              <a:t>ExoAtlet</a:t>
            </a:r>
            <a:endParaRPr lang="en-US" sz="1200" dirty="0">
              <a:solidFill>
                <a:srgbClr val="002060"/>
              </a:solidFill>
              <a:latin typeface="Montserrat" panose="00000500000000000000" pitchFamily="2" charset="-52"/>
            </a:endParaRPr>
          </a:p>
          <a:p>
            <a:pPr>
              <a:spcBef>
                <a:spcPts val="300"/>
              </a:spcBef>
            </a:pPr>
            <a:r>
              <a:rPr lang="en-US" sz="1000" dirty="0">
                <a:solidFill>
                  <a:srgbClr val="002060"/>
                </a:solidFill>
                <a:latin typeface="Montserrat" panose="00000500000000000000" pitchFamily="2" charset="-52"/>
              </a:rPr>
              <a:t>(</a:t>
            </a:r>
            <a:r>
              <a:rPr lang="ru-RU" sz="1000" dirty="0">
                <a:solidFill>
                  <a:srgbClr val="002060"/>
                </a:solidFill>
                <a:latin typeface="Montserrat" panose="00000500000000000000" pitchFamily="2" charset="-52"/>
              </a:rPr>
              <a:t>производство </a:t>
            </a:r>
            <a:r>
              <a:rPr lang="ru-RU" sz="1000" dirty="0" err="1">
                <a:solidFill>
                  <a:srgbClr val="002060"/>
                </a:solidFill>
                <a:latin typeface="Montserrat" panose="00000500000000000000" pitchFamily="2" charset="-52"/>
              </a:rPr>
              <a:t>экзоскелетов</a:t>
            </a:r>
            <a:r>
              <a:rPr lang="ru-RU" sz="1000" dirty="0">
                <a:solidFill>
                  <a:srgbClr val="002060"/>
                </a:solidFill>
                <a:latin typeface="Montserrat" panose="00000500000000000000" pitchFamily="2" charset="-52"/>
              </a:rPr>
              <a:t> </a:t>
            </a:r>
            <a:br>
              <a:rPr lang="en-US" sz="1000" dirty="0">
                <a:solidFill>
                  <a:srgbClr val="002060"/>
                </a:solidFill>
                <a:latin typeface="Montserrat" panose="00000500000000000000" pitchFamily="2" charset="-52"/>
              </a:rPr>
            </a:br>
            <a:r>
              <a:rPr lang="ru-RU" sz="1000" dirty="0">
                <a:solidFill>
                  <a:srgbClr val="002060"/>
                </a:solidFill>
                <a:latin typeface="Montserrat" panose="00000500000000000000" pitchFamily="2" charset="-52"/>
              </a:rPr>
              <a:t>для реабилитации людей)</a:t>
            </a:r>
          </a:p>
          <a:p>
            <a:pPr>
              <a:spcBef>
                <a:spcPts val="300"/>
              </a:spcBef>
            </a:pPr>
            <a:br>
              <a:rPr lang="ru-RU" sz="1200" dirty="0">
                <a:solidFill>
                  <a:srgbClr val="002060"/>
                </a:solidFill>
                <a:latin typeface="Montserrat" panose="00000500000000000000" pitchFamily="2" charset="-52"/>
              </a:rPr>
            </a:br>
            <a:endParaRPr lang="ru-RU" sz="1000" dirty="0">
              <a:solidFill>
                <a:srgbClr val="002060"/>
              </a:solidFill>
              <a:latin typeface="Montserrat" panose="00000500000000000000" pitchFamily="2" charset="-52"/>
            </a:endParaRPr>
          </a:p>
        </p:txBody>
      </p:sp>
      <p:pic>
        <p:nvPicPr>
          <p:cNvPr id="53" name="Рисунок 5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5166" y="3124782"/>
            <a:ext cx="1567309" cy="330560"/>
          </a:xfrm>
          <a:prstGeom prst="rect">
            <a:avLst/>
          </a:prstGeom>
        </p:spPr>
      </p:pic>
      <p:pic>
        <p:nvPicPr>
          <p:cNvPr id="54" name="Рисунок 5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6328" y="4495854"/>
            <a:ext cx="1259426" cy="241137"/>
          </a:xfrm>
          <a:prstGeom prst="rect">
            <a:avLst/>
          </a:prstGeom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id="{B893BEC6-1540-45C0-8203-CD92A6684179}"/>
              </a:ext>
            </a:extLst>
          </p:cNvPr>
          <p:cNvSpPr txBox="1"/>
          <p:nvPr/>
        </p:nvSpPr>
        <p:spPr>
          <a:xfrm>
            <a:off x="8579322" y="3528502"/>
            <a:ext cx="3167201" cy="5693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Bef>
                <a:spcPts val="600"/>
              </a:spcBef>
            </a:pPr>
            <a:r>
              <a:rPr lang="ru-RU" sz="1200" dirty="0" err="1">
                <a:solidFill>
                  <a:srgbClr val="002060"/>
                </a:solidFill>
                <a:latin typeface="Montserrat" panose="00000500000000000000" pitchFamily="2" charset="-52"/>
              </a:rPr>
              <a:t>Oriense</a:t>
            </a:r>
            <a:r>
              <a:rPr lang="ru-RU" sz="1200" dirty="0">
                <a:solidFill>
                  <a:srgbClr val="002060"/>
                </a:solidFill>
                <a:latin typeface="Montserrat" panose="00000500000000000000" pitchFamily="2" charset="-52"/>
              </a:rPr>
              <a:t> </a:t>
            </a:r>
            <a:endParaRPr lang="en-US" sz="1200" dirty="0">
              <a:solidFill>
                <a:srgbClr val="002060"/>
              </a:solidFill>
              <a:latin typeface="Montserrat" panose="00000500000000000000" pitchFamily="2" charset="-52"/>
            </a:endParaRPr>
          </a:p>
          <a:p>
            <a:pPr>
              <a:spcBef>
                <a:spcPts val="600"/>
              </a:spcBef>
            </a:pPr>
            <a:r>
              <a:rPr lang="ru-RU" sz="1000" dirty="0">
                <a:solidFill>
                  <a:srgbClr val="002060"/>
                </a:solidFill>
                <a:latin typeface="Montserrat" panose="00000500000000000000" pitchFamily="2" charset="-52"/>
              </a:rPr>
              <a:t>(устройства помощи незрячим, </a:t>
            </a:r>
            <a:br>
              <a:rPr lang="en-US" sz="1000" dirty="0">
                <a:solidFill>
                  <a:srgbClr val="002060"/>
                </a:solidFill>
                <a:latin typeface="Montserrat" panose="00000500000000000000" pitchFamily="2" charset="-52"/>
              </a:rPr>
            </a:br>
            <a:r>
              <a:rPr lang="ru-RU" sz="1000" dirty="0">
                <a:solidFill>
                  <a:srgbClr val="002060"/>
                </a:solidFill>
                <a:latin typeface="Montserrat" panose="00000500000000000000" pitchFamily="2" charset="-52"/>
              </a:rPr>
              <a:t>слабовидящим и слепоглухим людям)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B893BEC6-1540-45C0-8203-CD92A6684179}"/>
              </a:ext>
            </a:extLst>
          </p:cNvPr>
          <p:cNvSpPr txBox="1"/>
          <p:nvPr/>
        </p:nvSpPr>
        <p:spPr>
          <a:xfrm>
            <a:off x="8578948" y="4905909"/>
            <a:ext cx="3357489" cy="68480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Bef>
                <a:spcPts val="300"/>
              </a:spcBef>
            </a:pPr>
            <a:r>
              <a:rPr lang="ru-RU" sz="1200" dirty="0">
                <a:solidFill>
                  <a:srgbClr val="002060"/>
                </a:solidFill>
                <a:latin typeface="Montserrat" panose="00000500000000000000" pitchFamily="2" charset="-52"/>
              </a:rPr>
              <a:t>Моторика</a:t>
            </a:r>
            <a:endParaRPr lang="en-US" sz="1200" dirty="0">
              <a:solidFill>
                <a:srgbClr val="002060"/>
              </a:solidFill>
              <a:latin typeface="Montserrat" panose="00000500000000000000" pitchFamily="2" charset="-52"/>
            </a:endParaRPr>
          </a:p>
          <a:p>
            <a:pPr>
              <a:spcBef>
                <a:spcPts val="300"/>
              </a:spcBef>
            </a:pPr>
            <a:r>
              <a:rPr lang="ru-RU" sz="1000" dirty="0">
                <a:solidFill>
                  <a:srgbClr val="002060"/>
                </a:solidFill>
                <a:latin typeface="Montserrat" panose="00000500000000000000" pitchFamily="2" charset="-52"/>
              </a:rPr>
              <a:t>(разработчик роботизированных функциональных тяговых и бионических протезов рук)</a:t>
            </a:r>
          </a:p>
        </p:txBody>
      </p:sp>
      <p:pic>
        <p:nvPicPr>
          <p:cNvPr id="57" name="Рисунок 5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8948" y="2980120"/>
            <a:ext cx="604702" cy="604702"/>
          </a:xfrm>
          <a:prstGeom prst="rect">
            <a:avLst/>
          </a:prstGeom>
        </p:spPr>
      </p:pic>
      <p:pic>
        <p:nvPicPr>
          <p:cNvPr id="58" name="Рисунок 5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8948" y="4415236"/>
            <a:ext cx="1081633" cy="420823"/>
          </a:xfrm>
          <a:prstGeom prst="rect">
            <a:avLst/>
          </a:prstGeom>
        </p:spPr>
      </p:pic>
      <p:grpSp>
        <p:nvGrpSpPr>
          <p:cNvPr id="23" name="Группа 22"/>
          <p:cNvGrpSpPr/>
          <p:nvPr/>
        </p:nvGrpSpPr>
        <p:grpSpPr>
          <a:xfrm>
            <a:off x="10697803" y="5935535"/>
            <a:ext cx="1079500" cy="349250"/>
            <a:chOff x="10697803" y="5617780"/>
            <a:chExt cx="1079500" cy="349250"/>
          </a:xfrm>
        </p:grpSpPr>
        <p:sp>
          <p:nvSpPr>
            <p:cNvPr id="24" name="Скругленный прямоугольник 23"/>
            <p:cNvSpPr/>
            <p:nvPr/>
          </p:nvSpPr>
          <p:spPr>
            <a:xfrm>
              <a:off x="10697803" y="5617780"/>
              <a:ext cx="1079500" cy="349250"/>
            </a:xfrm>
            <a:prstGeom prst="roundRect">
              <a:avLst/>
            </a:prstGeom>
            <a:ln>
              <a:noFill/>
            </a:ln>
            <a:effectLst>
              <a:outerShdw blurRad="228600" dist="38100" dir="7500000" algn="tl" rotWithShape="0">
                <a:srgbClr val="468EF8">
                  <a:alpha val="38000"/>
                </a:srgb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Прямоугольник 24">
              <a:extLst>
                <a:ext uri="{FF2B5EF4-FFF2-40B4-BE49-F238E27FC236}">
                  <a16:creationId xmlns:a16="http://schemas.microsoft.com/office/drawing/2014/main" id="{6C1CB168-8362-4E9B-AEDD-8439530D0B49}"/>
                </a:ext>
              </a:extLst>
            </p:cNvPr>
            <p:cNvSpPr/>
            <p:nvPr/>
          </p:nvSpPr>
          <p:spPr>
            <a:xfrm>
              <a:off x="10847089" y="5694242"/>
              <a:ext cx="806328" cy="184666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/>
            <a:p>
              <a:pPr algn="r">
                <a:spcBef>
                  <a:spcPts val="1200"/>
                </a:spcBef>
              </a:pPr>
              <a:r>
                <a:rPr lang="ru-RU" sz="1200" dirty="0">
                  <a:solidFill>
                    <a:srgbClr val="2B7DEB"/>
                  </a:solidFill>
                  <a:latin typeface="Montserrat" panose="00000500000000000000" pitchFamily="2" charset="-52"/>
                </a:rPr>
                <a:t>и другие…</a:t>
              </a:r>
            </a:p>
          </p:txBody>
        </p:sp>
      </p:grp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6141B63F-D791-334D-A87A-4C5A58C17E1C}"/>
              </a:ext>
            </a:extLst>
          </p:cNvPr>
          <p:cNvSpPr/>
          <p:nvPr/>
        </p:nvSpPr>
        <p:spPr>
          <a:xfrm>
            <a:off x="649054" y="459620"/>
            <a:ext cx="8691894" cy="997196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90000"/>
              </a:lnSpc>
              <a:tabLst>
                <a:tab pos="2150480" algn="l"/>
              </a:tabLst>
            </a:pPr>
            <a:r>
              <a:rPr lang="ru-RU" sz="3600" b="1" dirty="0">
                <a:solidFill>
                  <a:srgbClr val="0058E6"/>
                </a:solidFill>
                <a:latin typeface="Montserrat"/>
              </a:rPr>
              <a:t>Цифровые продукты – </a:t>
            </a:r>
            <a:br>
              <a:rPr lang="ru-RU" sz="3600" b="1" dirty="0">
                <a:solidFill>
                  <a:srgbClr val="0058E6"/>
                </a:solidFill>
                <a:latin typeface="Montserrat"/>
              </a:rPr>
            </a:br>
            <a:r>
              <a:rPr lang="ru-RU" sz="3600" b="1" dirty="0">
                <a:solidFill>
                  <a:srgbClr val="0058E6"/>
                </a:solidFill>
                <a:latin typeface="Montserrat"/>
              </a:rPr>
              <a:t>Отечественные разработки</a:t>
            </a:r>
          </a:p>
        </p:txBody>
      </p:sp>
    </p:spTree>
    <p:extLst>
      <p:ext uri="{BB962C8B-B14F-4D97-AF65-F5344CB8AC3E}">
        <p14:creationId xmlns:p14="http://schemas.microsoft.com/office/powerpoint/2010/main" val="4683265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6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271974" y="6331928"/>
            <a:ext cx="736485" cy="365125"/>
          </a:xfrm>
        </p:spPr>
        <p:txBody>
          <a:bodyPr lIns="0" tIns="0" rIns="0" bIns="0"/>
          <a:lstStyle/>
          <a:p>
            <a:pPr algn="l"/>
            <a:fld id="{725C68B6-61C2-468F-89AB-4B9F7531AA68}" type="slidenum">
              <a:rPr lang="ru-RU" sz="1050">
                <a:solidFill>
                  <a:srgbClr val="002060"/>
                </a:solidFill>
                <a:latin typeface="Montserrat Medium" panose="00000600000000000000" pitchFamily="50" charset="-52"/>
                <a:ea typeface="Roboto" pitchFamily="2" charset="0"/>
                <a:cs typeface="Arial" panose="020B0604020202020204" pitchFamily="34" charset="0"/>
              </a:rPr>
              <a:pPr algn="l"/>
              <a:t>16</a:t>
            </a:fld>
            <a:endParaRPr lang="ru-RU" sz="1050" dirty="0">
              <a:solidFill>
                <a:srgbClr val="002060"/>
              </a:solidFill>
              <a:latin typeface="Montserrat Medium" panose="00000600000000000000" pitchFamily="50" charset="-52"/>
              <a:ea typeface="Roboto" pitchFamily="2" charset="0"/>
              <a:cs typeface="Arial" panose="020B0604020202020204" pitchFamily="34" charset="0"/>
            </a:endParaRPr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6C1CB168-8362-4E9B-AEDD-8439530D0B49}"/>
              </a:ext>
            </a:extLst>
          </p:cNvPr>
          <p:cNvSpPr/>
          <p:nvPr/>
        </p:nvSpPr>
        <p:spPr>
          <a:xfrm>
            <a:off x="649054" y="459620"/>
            <a:ext cx="9256946" cy="116339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90000"/>
              </a:lnSpc>
              <a:tabLst>
                <a:tab pos="2150480" algn="l"/>
              </a:tabLst>
            </a:pPr>
            <a:r>
              <a:rPr lang="ru-RU" sz="2800" b="1" dirty="0">
                <a:solidFill>
                  <a:schemeClr val="bg1"/>
                </a:solidFill>
                <a:latin typeface="Montserrat"/>
              </a:rPr>
              <a:t>Государственная поддержка </a:t>
            </a:r>
            <a:br>
              <a:rPr lang="ru-RU" sz="2800" b="1" dirty="0">
                <a:solidFill>
                  <a:schemeClr val="bg1"/>
                </a:solidFill>
                <a:latin typeface="Montserrat"/>
              </a:rPr>
            </a:br>
            <a:r>
              <a:rPr lang="ru-RU" sz="2800" b="1" dirty="0">
                <a:solidFill>
                  <a:schemeClr val="bg1"/>
                </a:solidFill>
                <a:latin typeface="Montserrat"/>
              </a:rPr>
              <a:t>развития отечественных технологий.</a:t>
            </a:r>
          </a:p>
          <a:p>
            <a:pPr>
              <a:lnSpc>
                <a:spcPct val="90000"/>
              </a:lnSpc>
              <a:tabLst>
                <a:tab pos="2150480" algn="l"/>
              </a:tabLst>
            </a:pPr>
            <a:r>
              <a:rPr lang="ru-RU" sz="2800" b="1" dirty="0" err="1">
                <a:solidFill>
                  <a:schemeClr val="bg1"/>
                </a:solidFill>
                <a:latin typeface="Montserrat"/>
              </a:rPr>
              <a:t>Стартапы</a:t>
            </a:r>
            <a:r>
              <a:rPr lang="ru-RU" sz="2800" b="1" dirty="0">
                <a:solidFill>
                  <a:schemeClr val="bg1"/>
                </a:solidFill>
                <a:latin typeface="Montserrat"/>
              </a:rPr>
              <a:t> и инвестиции, венчурные фонды</a:t>
            </a:r>
          </a:p>
        </p:txBody>
      </p:sp>
      <p:sp>
        <p:nvSpPr>
          <p:cNvPr id="44" name="TextBox 24"/>
          <p:cNvSpPr txBox="1"/>
          <p:nvPr/>
        </p:nvSpPr>
        <p:spPr>
          <a:xfrm>
            <a:off x="654689" y="2218306"/>
            <a:ext cx="45665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4000" b="1" dirty="0">
                <a:solidFill>
                  <a:srgbClr val="0F6AEF"/>
                </a:solidFill>
                <a:latin typeface="Montserrat" panose="00000500000000000000" pitchFamily="2" charset="-52"/>
              </a:rPr>
              <a:t>1</a:t>
            </a:r>
            <a:endParaRPr lang="ru-RU" dirty="0">
              <a:solidFill>
                <a:srgbClr val="0F6AEF"/>
              </a:solidFill>
              <a:latin typeface="Montserrat" panose="00000500000000000000" pitchFamily="2" charset="-52"/>
            </a:endParaRPr>
          </a:p>
        </p:txBody>
      </p:sp>
      <p:sp>
        <p:nvSpPr>
          <p:cNvPr id="45" name="TextBox 24"/>
          <p:cNvSpPr txBox="1"/>
          <p:nvPr/>
        </p:nvSpPr>
        <p:spPr>
          <a:xfrm>
            <a:off x="6417161" y="2176204"/>
            <a:ext cx="45665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4000" b="1" dirty="0">
                <a:solidFill>
                  <a:srgbClr val="0F6AEF"/>
                </a:solidFill>
                <a:latin typeface="Montserrat" panose="00000500000000000000" pitchFamily="2" charset="-52"/>
              </a:rPr>
              <a:t>2</a:t>
            </a:r>
            <a:endParaRPr lang="ru-RU" dirty="0">
              <a:solidFill>
                <a:srgbClr val="0F6AEF"/>
              </a:solidFill>
              <a:latin typeface="Montserrat" panose="00000500000000000000" pitchFamily="2" charset="-52"/>
            </a:endParaRPr>
          </a:p>
        </p:txBody>
      </p:sp>
      <p:sp>
        <p:nvSpPr>
          <p:cNvPr id="46" name="TextBox 24"/>
          <p:cNvSpPr txBox="1"/>
          <p:nvPr/>
        </p:nvSpPr>
        <p:spPr>
          <a:xfrm>
            <a:off x="649054" y="3409815"/>
            <a:ext cx="45665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4000" b="1" dirty="0">
                <a:solidFill>
                  <a:srgbClr val="0F6AEF"/>
                </a:solidFill>
                <a:latin typeface="Montserrat" panose="00000500000000000000" pitchFamily="2" charset="-52"/>
              </a:rPr>
              <a:t>3</a:t>
            </a:r>
            <a:endParaRPr lang="ru-RU" dirty="0">
              <a:solidFill>
                <a:srgbClr val="0F6AEF"/>
              </a:solidFill>
              <a:latin typeface="Montserrat" panose="00000500000000000000" pitchFamily="2" charset="-52"/>
            </a:endParaRPr>
          </a:p>
        </p:txBody>
      </p:sp>
      <p:sp>
        <p:nvSpPr>
          <p:cNvPr id="47" name="TextBox 24"/>
          <p:cNvSpPr txBox="1"/>
          <p:nvPr/>
        </p:nvSpPr>
        <p:spPr>
          <a:xfrm>
            <a:off x="6411526" y="3367713"/>
            <a:ext cx="45665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4000" b="1" dirty="0">
                <a:solidFill>
                  <a:srgbClr val="0F6AEF"/>
                </a:solidFill>
                <a:latin typeface="Montserrat" panose="00000500000000000000" pitchFamily="2" charset="-52"/>
              </a:rPr>
              <a:t>4</a:t>
            </a:r>
            <a:endParaRPr lang="ru-RU" dirty="0">
              <a:solidFill>
                <a:srgbClr val="0F6AEF"/>
              </a:solidFill>
              <a:latin typeface="Montserrat" panose="00000500000000000000" pitchFamily="2" charset="-52"/>
            </a:endParaRPr>
          </a:p>
        </p:txBody>
      </p:sp>
      <p:sp>
        <p:nvSpPr>
          <p:cNvPr id="48" name="TextBox 24"/>
          <p:cNvSpPr txBox="1"/>
          <p:nvPr/>
        </p:nvSpPr>
        <p:spPr>
          <a:xfrm>
            <a:off x="649054" y="4669463"/>
            <a:ext cx="45665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4000" b="1" dirty="0">
                <a:solidFill>
                  <a:srgbClr val="0F6AEF"/>
                </a:solidFill>
                <a:latin typeface="Montserrat" panose="00000500000000000000" pitchFamily="2" charset="-52"/>
              </a:rPr>
              <a:t>5</a:t>
            </a:r>
            <a:endParaRPr lang="ru-RU" dirty="0">
              <a:solidFill>
                <a:srgbClr val="0F6AEF"/>
              </a:solidFill>
              <a:latin typeface="Montserrat" panose="00000500000000000000" pitchFamily="2" charset="-52"/>
            </a:endParaRP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8987" y="489735"/>
            <a:ext cx="1731332" cy="420714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B893BEC6-1540-45C0-8203-CD92A6684179}"/>
              </a:ext>
            </a:extLst>
          </p:cNvPr>
          <p:cNvSpPr txBox="1"/>
          <p:nvPr/>
        </p:nvSpPr>
        <p:spPr>
          <a:xfrm>
            <a:off x="1294228" y="2336336"/>
            <a:ext cx="4941472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Montserrat" panose="00000500000000000000" pitchFamily="2" charset="-52"/>
              </a:rPr>
              <a:t>Формирование благоприятных условий</a:t>
            </a:r>
            <a:br>
              <a:rPr lang="ru-RU" sz="1400" dirty="0">
                <a:solidFill>
                  <a:schemeClr val="bg1"/>
                </a:solidFill>
                <a:latin typeface="Montserrat" panose="00000500000000000000" pitchFamily="2" charset="-52"/>
              </a:rPr>
            </a:br>
            <a:r>
              <a:rPr lang="ru-RU" sz="1400" dirty="0">
                <a:solidFill>
                  <a:schemeClr val="bg1"/>
                </a:solidFill>
                <a:latin typeface="Montserrat" panose="00000500000000000000" pitchFamily="2" charset="-52"/>
              </a:rPr>
              <a:t>для развития отрасли информационных технологий.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893BEC6-1540-45C0-8203-CD92A6684179}"/>
              </a:ext>
            </a:extLst>
          </p:cNvPr>
          <p:cNvSpPr txBox="1"/>
          <p:nvPr/>
        </p:nvSpPr>
        <p:spPr>
          <a:xfrm>
            <a:off x="7035240" y="2336336"/>
            <a:ext cx="4261442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Montserrat" panose="00000500000000000000" pitchFamily="2" charset="-52"/>
              </a:rPr>
              <a:t>Реализация специального регулирования налоговых режимов для российских </a:t>
            </a:r>
            <a:br>
              <a:rPr lang="ru-RU" sz="1400" dirty="0">
                <a:solidFill>
                  <a:schemeClr val="bg1"/>
                </a:solidFill>
                <a:latin typeface="Montserrat" panose="00000500000000000000" pitchFamily="2" charset="-52"/>
              </a:rPr>
            </a:br>
            <a:r>
              <a:rPr lang="ru-RU" sz="1400" dirty="0">
                <a:solidFill>
                  <a:schemeClr val="bg1"/>
                </a:solidFill>
                <a:latin typeface="Montserrat" panose="00000500000000000000" pitchFamily="2" charset="-52"/>
              </a:rPr>
              <a:t>IТ-компаний.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893BEC6-1540-45C0-8203-CD92A6684179}"/>
              </a:ext>
            </a:extLst>
          </p:cNvPr>
          <p:cNvSpPr txBox="1"/>
          <p:nvPr/>
        </p:nvSpPr>
        <p:spPr>
          <a:xfrm>
            <a:off x="1288593" y="3546780"/>
            <a:ext cx="4445574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Montserrat" panose="00000500000000000000" pitchFamily="2" charset="-52"/>
              </a:rPr>
              <a:t>Реализация государственной политики</a:t>
            </a:r>
            <a:br>
              <a:rPr lang="ru-RU" sz="1400" dirty="0">
                <a:solidFill>
                  <a:schemeClr val="bg1"/>
                </a:solidFill>
                <a:latin typeface="Montserrat" panose="00000500000000000000" pitchFamily="2" charset="-52"/>
              </a:rPr>
            </a:br>
            <a:r>
              <a:rPr lang="ru-RU" sz="1400" dirty="0">
                <a:solidFill>
                  <a:schemeClr val="bg1"/>
                </a:solidFill>
                <a:latin typeface="Montserrat" panose="00000500000000000000" pitchFamily="2" charset="-52"/>
              </a:rPr>
              <a:t>в области разработки, внедрения и продвижения российского программного обеспечения.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893BEC6-1540-45C0-8203-CD92A6684179}"/>
              </a:ext>
            </a:extLst>
          </p:cNvPr>
          <p:cNvSpPr txBox="1"/>
          <p:nvPr/>
        </p:nvSpPr>
        <p:spPr>
          <a:xfrm>
            <a:off x="7029605" y="3479390"/>
            <a:ext cx="4445574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Montserrat" panose="00000500000000000000" pitchFamily="2" charset="-52"/>
              </a:rPr>
              <a:t>Создание преференций программному обеспечению российского производства </a:t>
            </a:r>
            <a:br>
              <a:rPr lang="ru-RU" sz="1400" dirty="0">
                <a:solidFill>
                  <a:schemeClr val="bg1"/>
                </a:solidFill>
                <a:latin typeface="Montserrat" panose="00000500000000000000" pitchFamily="2" charset="-52"/>
              </a:rPr>
            </a:br>
            <a:r>
              <a:rPr lang="ru-RU" sz="1400" dirty="0">
                <a:solidFill>
                  <a:schemeClr val="bg1"/>
                </a:solidFill>
                <a:latin typeface="Montserrat" panose="00000500000000000000" pitchFamily="2" charset="-52"/>
              </a:rPr>
              <a:t>при государственных закупках.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1231443" y="4744180"/>
            <a:ext cx="972302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Montserrat" panose="00000500000000000000" pitchFamily="2" charset="-52"/>
              </a:rPr>
              <a:t>Создание уникального инновационного центра “</a:t>
            </a:r>
            <a:r>
              <a:rPr lang="ru-RU" sz="1400" dirty="0" err="1">
                <a:solidFill>
                  <a:schemeClr val="bg1"/>
                </a:solidFill>
                <a:latin typeface="Montserrat" panose="00000500000000000000" pitchFamily="2" charset="-52"/>
              </a:rPr>
              <a:t>Сколково</a:t>
            </a:r>
            <a:r>
              <a:rPr lang="ru-RU" sz="1400" dirty="0">
                <a:solidFill>
                  <a:schemeClr val="bg1"/>
                </a:solidFill>
                <a:latin typeface="Montserrat" panose="00000500000000000000" pitchFamily="2" charset="-52"/>
              </a:rPr>
              <a:t>” - современного научно-технологического инновационного комплекса по разработке и коммерциализации новых технологий</a:t>
            </a:r>
          </a:p>
        </p:txBody>
      </p:sp>
      <p:sp>
        <p:nvSpPr>
          <p:cNvPr id="22" name="Номер слайда 3">
            <a:extLst>
              <a:ext uri="{FF2B5EF4-FFF2-40B4-BE49-F238E27FC236}">
                <a16:creationId xmlns:a16="http://schemas.microsoft.com/office/drawing/2014/main" id="{544404DA-F802-F542-AC1A-EF9176BB825E}"/>
              </a:ext>
            </a:extLst>
          </p:cNvPr>
          <p:cNvSpPr txBox="1">
            <a:spLocks/>
          </p:cNvSpPr>
          <p:nvPr/>
        </p:nvSpPr>
        <p:spPr>
          <a:xfrm>
            <a:off x="11568194" y="6492875"/>
            <a:ext cx="736485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725C68B6-61C2-468F-89AB-4B9F7531AA68}" type="slidenum">
              <a:rPr lang="ru-RU" sz="1050" smtClean="0">
                <a:solidFill>
                  <a:schemeClr val="bg1"/>
                </a:solidFill>
                <a:latin typeface="Montserrat Medium" panose="00000600000000000000" pitchFamily="50" charset="-52"/>
                <a:ea typeface="Roboto" pitchFamily="2" charset="0"/>
                <a:cs typeface="Arial" panose="020B0604020202020204" pitchFamily="34" charset="0"/>
              </a:rPr>
              <a:pPr algn="l"/>
              <a:t>16</a:t>
            </a:fld>
            <a:endParaRPr lang="ru-RU" sz="1050" dirty="0">
              <a:solidFill>
                <a:schemeClr val="bg1"/>
              </a:solidFill>
              <a:latin typeface="Montserrat Medium" panose="00000600000000000000" pitchFamily="50" charset="-52"/>
              <a:ea typeface="Roboto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2926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6C1CB168-8362-4E9B-AEDD-8439530D0B49}"/>
              </a:ext>
            </a:extLst>
          </p:cNvPr>
          <p:cNvSpPr/>
          <p:nvPr/>
        </p:nvSpPr>
        <p:spPr>
          <a:xfrm>
            <a:off x="640216" y="1705103"/>
            <a:ext cx="7046858" cy="553998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>
              <a:spcBef>
                <a:spcPts val="1200"/>
              </a:spcBef>
            </a:pPr>
            <a:r>
              <a:rPr lang="ru-RU" b="1" dirty="0">
                <a:solidFill>
                  <a:srgbClr val="002060"/>
                </a:solidFill>
                <a:latin typeface="Montserrat" panose="00000500000000000000" pitchFamily="2" charset="-52"/>
              </a:rPr>
              <a:t>Победители Олимпиады - будущие разработчики новых решений в IT-отрасли.</a:t>
            </a:r>
          </a:p>
        </p:txBody>
      </p:sp>
      <p:pic>
        <p:nvPicPr>
          <p:cNvPr id="18" name="Рисунок 17" descr="logo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068987" y="489735"/>
            <a:ext cx="1803976" cy="438367"/>
          </a:xfrm>
          <a:prstGeom prst="rect">
            <a:avLst/>
          </a:prstGeom>
        </p:spPr>
      </p:pic>
      <p:sp>
        <p:nvSpPr>
          <p:cNvPr id="19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1542946" y="6368265"/>
            <a:ext cx="736485" cy="365125"/>
          </a:xfrm>
        </p:spPr>
        <p:txBody>
          <a:bodyPr lIns="0" tIns="0" rIns="0" bIns="0"/>
          <a:lstStyle/>
          <a:p>
            <a:pPr algn="l"/>
            <a:fld id="{725C68B6-61C2-468F-89AB-4B9F7531AA68}" type="slidenum">
              <a:rPr lang="ru-RU" sz="1050">
                <a:solidFill>
                  <a:srgbClr val="002060"/>
                </a:solidFill>
                <a:latin typeface="Montserrat Medium" panose="00000600000000000000" pitchFamily="50" charset="-52"/>
                <a:ea typeface="Roboto" pitchFamily="2" charset="0"/>
                <a:cs typeface="Arial" panose="020B0604020202020204" pitchFamily="34" charset="0"/>
              </a:rPr>
              <a:pPr algn="l"/>
              <a:t>17</a:t>
            </a:fld>
            <a:endParaRPr lang="ru-RU" sz="1050" dirty="0">
              <a:solidFill>
                <a:srgbClr val="002060"/>
              </a:solidFill>
              <a:latin typeface="Montserrat Medium" panose="00000600000000000000" pitchFamily="50" charset="-52"/>
              <a:ea typeface="Roboto" pitchFamily="2" charset="0"/>
              <a:cs typeface="Arial" panose="020B0604020202020204" pitchFamily="34" charset="0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6C1CB168-8362-4E9B-AEDD-8439530D0B49}"/>
              </a:ext>
            </a:extLst>
          </p:cNvPr>
          <p:cNvSpPr/>
          <p:nvPr/>
        </p:nvSpPr>
        <p:spPr>
          <a:xfrm>
            <a:off x="649054" y="346404"/>
            <a:ext cx="9256946" cy="116339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90000"/>
              </a:lnSpc>
              <a:tabLst>
                <a:tab pos="2150480" algn="l"/>
              </a:tabLst>
            </a:pPr>
            <a:r>
              <a:rPr lang="ru-RU" sz="2800" b="1" dirty="0">
                <a:solidFill>
                  <a:srgbClr val="0058E6"/>
                </a:solidFill>
                <a:latin typeface="Montserrat"/>
              </a:rPr>
              <a:t>Лидирующие позиции российских школьников в Международной олимпиаде</a:t>
            </a:r>
            <a:br>
              <a:rPr lang="ru-RU" sz="2800" b="1" dirty="0">
                <a:solidFill>
                  <a:srgbClr val="0058E6"/>
                </a:solidFill>
                <a:latin typeface="Montserrat"/>
              </a:rPr>
            </a:br>
            <a:r>
              <a:rPr lang="ru-RU" sz="2800" b="1" dirty="0">
                <a:solidFill>
                  <a:srgbClr val="0058E6"/>
                </a:solidFill>
                <a:latin typeface="Montserrat"/>
              </a:rPr>
              <a:t>по информатике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6C1CB168-8362-4E9B-AEDD-8439530D0B49}"/>
              </a:ext>
            </a:extLst>
          </p:cNvPr>
          <p:cNvSpPr/>
          <p:nvPr/>
        </p:nvSpPr>
        <p:spPr>
          <a:xfrm>
            <a:off x="649054" y="2555095"/>
            <a:ext cx="8159666" cy="3908762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marL="285750" indent="-285750" algn="just">
              <a:spcAft>
                <a:spcPts val="1200"/>
              </a:spcAft>
              <a:buFont typeface="Wingdings" pitchFamily="2" charset="2"/>
              <a:buChar char="§"/>
            </a:pPr>
            <a:r>
              <a:rPr lang="ru-RU" sz="1400" dirty="0">
                <a:solidFill>
                  <a:srgbClr val="002060"/>
                </a:solidFill>
                <a:latin typeface="Montserrat" panose="00000500000000000000" pitchFamily="2" charset="-52"/>
              </a:rPr>
              <a:t>На 33-й Международной олимпиаде школьников по информатике </a:t>
            </a:r>
            <a:r>
              <a:rPr lang="ru-RU" sz="1400" b="1" dirty="0">
                <a:solidFill>
                  <a:srgbClr val="002060"/>
                </a:solidFill>
                <a:latin typeface="Montserrat" panose="00000500000000000000" pitchFamily="2" charset="-52"/>
              </a:rPr>
              <a:t>IOI 2021 (</a:t>
            </a:r>
            <a:r>
              <a:rPr lang="ru-RU" sz="1400" b="1" dirty="0" err="1">
                <a:solidFill>
                  <a:srgbClr val="002060"/>
                </a:solidFill>
                <a:latin typeface="Montserrat" panose="00000500000000000000" pitchFamily="2" charset="-52"/>
              </a:rPr>
              <a:t>International</a:t>
            </a:r>
            <a:r>
              <a:rPr lang="ru-RU" sz="1400" b="1" dirty="0">
                <a:solidFill>
                  <a:srgbClr val="002060"/>
                </a:solidFill>
                <a:latin typeface="Montserrat" panose="00000500000000000000" pitchFamily="2" charset="-52"/>
              </a:rPr>
              <a:t> </a:t>
            </a:r>
            <a:r>
              <a:rPr lang="ru-RU" sz="1400" b="1" dirty="0" err="1">
                <a:solidFill>
                  <a:srgbClr val="002060"/>
                </a:solidFill>
                <a:latin typeface="Montserrat" panose="00000500000000000000" pitchFamily="2" charset="-52"/>
              </a:rPr>
              <a:t>Olympiad</a:t>
            </a:r>
            <a:r>
              <a:rPr lang="ru-RU" sz="1400" b="1" dirty="0">
                <a:solidFill>
                  <a:srgbClr val="002060"/>
                </a:solidFill>
                <a:latin typeface="Montserrat" panose="00000500000000000000" pitchFamily="2" charset="-52"/>
              </a:rPr>
              <a:t> </a:t>
            </a:r>
            <a:r>
              <a:rPr lang="ru-RU" sz="1400" b="1" dirty="0" err="1">
                <a:solidFill>
                  <a:srgbClr val="002060"/>
                </a:solidFill>
                <a:latin typeface="Montserrat" panose="00000500000000000000" pitchFamily="2" charset="-52"/>
              </a:rPr>
              <a:t>in</a:t>
            </a:r>
            <a:r>
              <a:rPr lang="ru-RU" sz="1400" b="1" dirty="0">
                <a:solidFill>
                  <a:srgbClr val="002060"/>
                </a:solidFill>
                <a:latin typeface="Montserrat" panose="00000500000000000000" pitchFamily="2" charset="-52"/>
              </a:rPr>
              <a:t> </a:t>
            </a:r>
            <a:r>
              <a:rPr lang="ru-RU" sz="1400" b="1" dirty="0" err="1">
                <a:solidFill>
                  <a:srgbClr val="002060"/>
                </a:solidFill>
                <a:latin typeface="Montserrat" panose="00000500000000000000" pitchFamily="2" charset="-52"/>
              </a:rPr>
              <a:t>Informatics</a:t>
            </a:r>
            <a:r>
              <a:rPr lang="ru-RU" sz="1400" b="1" dirty="0">
                <a:solidFill>
                  <a:srgbClr val="002060"/>
                </a:solidFill>
                <a:latin typeface="Montserrat" panose="00000500000000000000" pitchFamily="2" charset="-52"/>
              </a:rPr>
              <a:t>)</a:t>
            </a:r>
            <a:r>
              <a:rPr lang="ru-RU" sz="1400" dirty="0">
                <a:solidFill>
                  <a:srgbClr val="002060"/>
                </a:solidFill>
                <a:latin typeface="Montserrat" panose="00000500000000000000" pitchFamily="2" charset="-52"/>
              </a:rPr>
              <a:t> в Сингапуре четверо российских школьников завоевали три золотые и одну серебряную медали. В Олимпиаде приняло участие рекордное число школьников – 351 участник из 88 стран мира.</a:t>
            </a:r>
          </a:p>
          <a:p>
            <a:pPr marL="285750" indent="-285750" algn="just">
              <a:spcAft>
                <a:spcPts val="1200"/>
              </a:spcAft>
              <a:buFont typeface="Wingdings" pitchFamily="2" charset="2"/>
              <a:buChar char="§"/>
            </a:pPr>
            <a:r>
              <a:rPr lang="ru-RU" sz="1400" dirty="0">
                <a:solidFill>
                  <a:srgbClr val="002060"/>
                </a:solidFill>
                <a:latin typeface="Montserrat" panose="00000500000000000000" pitchFamily="2" charset="-52"/>
              </a:rPr>
              <a:t>В 9-й олимпиаде </a:t>
            </a:r>
            <a:r>
              <a:rPr lang="ru-RU" sz="1400" b="1" dirty="0" err="1">
                <a:solidFill>
                  <a:srgbClr val="002060"/>
                </a:solidFill>
                <a:latin typeface="Montserrat" panose="00000500000000000000" pitchFamily="2" charset="-52"/>
              </a:rPr>
              <a:t>Romanian</a:t>
            </a:r>
            <a:r>
              <a:rPr lang="ru-RU" sz="1400" b="1" dirty="0">
                <a:solidFill>
                  <a:srgbClr val="002060"/>
                </a:solidFill>
                <a:latin typeface="Montserrat" panose="00000500000000000000" pitchFamily="2" charset="-52"/>
              </a:rPr>
              <a:t> </a:t>
            </a:r>
            <a:r>
              <a:rPr lang="ru-RU" sz="1400" b="1" dirty="0" err="1">
                <a:solidFill>
                  <a:srgbClr val="002060"/>
                </a:solidFill>
                <a:latin typeface="Montserrat" panose="00000500000000000000" pitchFamily="2" charset="-52"/>
              </a:rPr>
              <a:t>Master</a:t>
            </a:r>
            <a:r>
              <a:rPr lang="ru-RU" sz="1400" b="1" dirty="0">
                <a:solidFill>
                  <a:srgbClr val="002060"/>
                </a:solidFill>
                <a:latin typeface="Montserrat" panose="00000500000000000000" pitchFamily="2" charset="-52"/>
              </a:rPr>
              <a:t> </a:t>
            </a:r>
            <a:r>
              <a:rPr lang="ru-RU" sz="1400" b="1" dirty="0" err="1">
                <a:solidFill>
                  <a:srgbClr val="002060"/>
                </a:solidFill>
                <a:latin typeface="Montserrat" panose="00000500000000000000" pitchFamily="2" charset="-52"/>
              </a:rPr>
              <a:t>of</a:t>
            </a:r>
            <a:r>
              <a:rPr lang="ru-RU" sz="1400" b="1" dirty="0">
                <a:solidFill>
                  <a:srgbClr val="002060"/>
                </a:solidFill>
                <a:latin typeface="Montserrat" panose="00000500000000000000" pitchFamily="2" charset="-52"/>
              </a:rPr>
              <a:t> </a:t>
            </a:r>
            <a:r>
              <a:rPr lang="ru-RU" sz="1400" b="1" dirty="0" err="1">
                <a:solidFill>
                  <a:srgbClr val="002060"/>
                </a:solidFill>
                <a:latin typeface="Montserrat" panose="00000500000000000000" pitchFamily="2" charset="-52"/>
              </a:rPr>
              <a:t>Informatics</a:t>
            </a:r>
            <a:r>
              <a:rPr lang="ru-RU" sz="1400" b="1" dirty="0">
                <a:solidFill>
                  <a:srgbClr val="002060"/>
                </a:solidFill>
                <a:latin typeface="Montserrat" panose="00000500000000000000" pitchFamily="2" charset="-52"/>
              </a:rPr>
              <a:t> (RMI 2021) </a:t>
            </a:r>
            <a:r>
              <a:rPr lang="ru-RU" sz="1400" dirty="0">
                <a:solidFill>
                  <a:srgbClr val="002060"/>
                </a:solidFill>
                <a:latin typeface="Montserrat" panose="00000500000000000000" pitchFamily="2" charset="-52"/>
              </a:rPr>
              <a:t>участвовали 60 команд из 12 стран. Россию представляли 9 команд из разных городов. Федор Ромашов набрал максимальное количество баллов и стал абсолютным победителем олимпиады.</a:t>
            </a:r>
          </a:p>
          <a:p>
            <a:pPr marL="285750" indent="-285750" algn="just">
              <a:spcAft>
                <a:spcPts val="1200"/>
              </a:spcAft>
              <a:buFont typeface="Wingdings" pitchFamily="2" charset="2"/>
              <a:buChar char="§"/>
            </a:pPr>
            <a:r>
              <a:rPr lang="ru-RU" sz="1400" dirty="0">
                <a:solidFill>
                  <a:srgbClr val="002060"/>
                </a:solidFill>
                <a:latin typeface="Montserrat" panose="00000500000000000000" pitchFamily="2" charset="-52"/>
              </a:rPr>
              <a:t>В турнире </a:t>
            </a:r>
            <a:r>
              <a:rPr lang="ru-RU" sz="1400" b="1" dirty="0">
                <a:solidFill>
                  <a:srgbClr val="002060"/>
                </a:solidFill>
                <a:latin typeface="Montserrat" panose="00000500000000000000" pitchFamily="2" charset="-52"/>
              </a:rPr>
              <a:t>IATI 2021 </a:t>
            </a:r>
            <a:r>
              <a:rPr lang="ru-RU" sz="1400" dirty="0">
                <a:solidFill>
                  <a:srgbClr val="002060"/>
                </a:solidFill>
                <a:latin typeface="Montserrat" panose="00000500000000000000" pitchFamily="2" charset="-52"/>
              </a:rPr>
              <a:t>школьники из России взяли пять золотых и три серебряных медали. </a:t>
            </a:r>
          </a:p>
          <a:p>
            <a:pPr marL="285750" indent="-285750" algn="just">
              <a:spcAft>
                <a:spcPts val="1200"/>
              </a:spcAft>
              <a:buFont typeface="Wingdings" pitchFamily="2" charset="2"/>
              <a:buChar char="§"/>
            </a:pPr>
            <a:r>
              <a:rPr lang="ru-RU" sz="1400" b="1" dirty="0">
                <a:solidFill>
                  <a:srgbClr val="002060"/>
                </a:solidFill>
                <a:latin typeface="Montserrat" panose="00000500000000000000" pitchFamily="2" charset="-52"/>
              </a:rPr>
              <a:t>Олимпиада мегаполисов </a:t>
            </a:r>
            <a:r>
              <a:rPr lang="ru-RU" sz="1400" dirty="0">
                <a:solidFill>
                  <a:srgbClr val="002060"/>
                </a:solidFill>
                <a:latin typeface="Montserrat" panose="00000500000000000000" pitchFamily="2" charset="-52"/>
              </a:rPr>
              <a:t>– Московская олимпиада школьников крупных городов и столиц мира - проводится с 2016 года для школьников 14-18 лет из крупных городов и столиц мира. Ребята соревнуются в области физики, химии, математики и информатики, работы участников оценивает интернациональное жюри. В 2021 году в Олимпиаде приняли участие 35 городов, в командном зачете на 1-м месте оказалась сборная Москвы.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7918" y="2454406"/>
            <a:ext cx="3264082" cy="3867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8712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logo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068987" y="489735"/>
            <a:ext cx="1803976" cy="438367"/>
          </a:xfrm>
          <a:prstGeom prst="rect">
            <a:avLst/>
          </a:prstGeom>
        </p:spPr>
      </p:pic>
      <p:sp>
        <p:nvSpPr>
          <p:cNvPr id="8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1611778" y="6331927"/>
            <a:ext cx="736485" cy="365125"/>
          </a:xfrm>
        </p:spPr>
        <p:txBody>
          <a:bodyPr lIns="0" tIns="0" rIns="0" bIns="0"/>
          <a:lstStyle/>
          <a:p>
            <a:pPr algn="l"/>
            <a:fld id="{725C68B6-61C2-468F-89AB-4B9F7531AA68}" type="slidenum">
              <a:rPr lang="ru-RU" sz="1050">
                <a:solidFill>
                  <a:srgbClr val="002060"/>
                </a:solidFill>
                <a:latin typeface="Montserrat Medium" panose="00000600000000000000" pitchFamily="50" charset="-52"/>
                <a:ea typeface="Roboto" pitchFamily="2" charset="0"/>
                <a:cs typeface="Arial" panose="020B0604020202020204" pitchFamily="34" charset="0"/>
              </a:rPr>
              <a:pPr algn="l"/>
              <a:t>18</a:t>
            </a:fld>
            <a:endParaRPr lang="ru-RU" sz="1050" dirty="0">
              <a:solidFill>
                <a:srgbClr val="002060"/>
              </a:solidFill>
              <a:latin typeface="Montserrat Medium" panose="00000600000000000000" pitchFamily="50" charset="-52"/>
              <a:ea typeface="Roboto" pitchFamily="2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6C1CB168-8362-4E9B-AEDD-8439530D0B49}"/>
              </a:ext>
            </a:extLst>
          </p:cNvPr>
          <p:cNvSpPr/>
          <p:nvPr/>
        </p:nvSpPr>
        <p:spPr>
          <a:xfrm>
            <a:off x="649054" y="322307"/>
            <a:ext cx="9256946" cy="98488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/>
          <a:p>
            <a:pPr>
              <a:spcBef>
                <a:spcPts val="1200"/>
              </a:spcBef>
            </a:pPr>
            <a:r>
              <a:rPr lang="ru-RU" sz="3200" b="1" dirty="0">
                <a:solidFill>
                  <a:srgbClr val="0058E6"/>
                </a:solidFill>
                <a:latin typeface="Montserrat" panose="00000500000000000000" pitchFamily="2" charset="-52"/>
              </a:rPr>
              <a:t>Федеральная государственная информационная система «Моя школа»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0EF0E83-213F-A149-AADE-EB1C944183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9054" y="1671615"/>
            <a:ext cx="7332660" cy="4660313"/>
          </a:xfrm>
          <a:prstGeom prst="roundRect">
            <a:avLst>
              <a:gd name="adj" fmla="val 1329"/>
            </a:avLst>
          </a:prstGeom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ED2FF3F7-46D8-A145-92FB-107AAF174F0C}"/>
              </a:ext>
            </a:extLst>
          </p:cNvPr>
          <p:cNvSpPr/>
          <p:nvPr/>
        </p:nvSpPr>
        <p:spPr>
          <a:xfrm>
            <a:off x="8651172" y="1702393"/>
            <a:ext cx="2963163" cy="1077218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>
              <a:spcBef>
                <a:spcPts val="1200"/>
              </a:spcBef>
            </a:pPr>
            <a:r>
              <a:rPr lang="ru-RU" sz="1500" b="1" dirty="0">
                <a:solidFill>
                  <a:srgbClr val="002060"/>
                </a:solidFill>
                <a:latin typeface="Montserrat" panose="00000500000000000000" pitchFamily="2" charset="-52"/>
              </a:rPr>
              <a:t>ФГИС «Моя школа»</a:t>
            </a:r>
            <a:r>
              <a:rPr lang="ru-RU" sz="1500" dirty="0">
                <a:solidFill>
                  <a:srgbClr val="002060"/>
                </a:solidFill>
                <a:latin typeface="Montserrat" panose="00000500000000000000" pitchFamily="2" charset="-52"/>
              </a:rPr>
              <a:t> </a:t>
            </a:r>
          </a:p>
          <a:p>
            <a:pPr>
              <a:spcBef>
                <a:spcPts val="1200"/>
              </a:spcBef>
            </a:pPr>
            <a:r>
              <a:rPr lang="ru-RU" sz="1500" dirty="0">
                <a:solidFill>
                  <a:srgbClr val="002060"/>
                </a:solidFill>
                <a:latin typeface="Montserrat" panose="00000500000000000000" pitchFamily="2" charset="-52"/>
              </a:rPr>
              <a:t>это удобные российские сервисы, собранные в одном личном кабинете.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AB2F4ACF-31FA-1342-A50E-E934422E2A7C}"/>
              </a:ext>
            </a:extLst>
          </p:cNvPr>
          <p:cNvSpPr/>
          <p:nvPr/>
        </p:nvSpPr>
        <p:spPr>
          <a:xfrm>
            <a:off x="8651173" y="2928539"/>
            <a:ext cx="2963163" cy="692497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>
              <a:spcBef>
                <a:spcPts val="600"/>
              </a:spcBef>
            </a:pPr>
            <a:r>
              <a:rPr lang="ru-RU" sz="1500" dirty="0">
                <a:solidFill>
                  <a:srgbClr val="002060"/>
                </a:solidFill>
                <a:latin typeface="Montserrat" panose="00000500000000000000" pitchFamily="2" charset="-52"/>
              </a:rPr>
              <a:t>Смотрите видео о сервисах ФГИС «Моя школа» по </a:t>
            </a:r>
            <a:r>
              <a:rPr lang="en-US" sz="1500" dirty="0">
                <a:solidFill>
                  <a:srgbClr val="002060"/>
                </a:solidFill>
                <a:latin typeface="Montserrat" panose="00000500000000000000" pitchFamily="2" charset="-52"/>
              </a:rPr>
              <a:t>QR</a:t>
            </a:r>
            <a:r>
              <a:rPr lang="ru-RU" sz="1500" dirty="0">
                <a:solidFill>
                  <a:srgbClr val="002060"/>
                </a:solidFill>
                <a:latin typeface="Montserrat" panose="00000500000000000000" pitchFamily="2" charset="-52"/>
              </a:rPr>
              <a:t>-коду ниже.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2A98535-FC28-3043-A1FB-169C55296BC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87405" y="3678883"/>
            <a:ext cx="2659715" cy="2650995"/>
          </a:xfrm>
          <a:prstGeom prst="rect">
            <a:avLst/>
          </a:prstGeom>
          <a:effectLst>
            <a:outerShdw blurRad="76200" dist="635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246856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logo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092518" y="340399"/>
            <a:ext cx="1803976" cy="438367"/>
          </a:xfrm>
          <a:prstGeom prst="rect">
            <a:avLst/>
          </a:prstGeom>
        </p:spPr>
      </p:pic>
      <p:sp>
        <p:nvSpPr>
          <p:cNvPr id="7" name="Номер слайда 3"/>
          <p:cNvSpPr>
            <a:spLocks noGrp="1"/>
          </p:cNvSpPr>
          <p:nvPr/>
        </p:nvSpPr>
        <p:spPr>
          <a:xfrm>
            <a:off x="11528251" y="6390768"/>
            <a:ext cx="736485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725C68B6-61C2-468F-89AB-4B9F7531AA68}" type="slidenum">
              <a:rPr lang="ru-RU" sz="1050">
                <a:solidFill>
                  <a:srgbClr val="002060"/>
                </a:solidFill>
                <a:latin typeface="Montserrat Medium" panose="00000600000000000000" pitchFamily="50" charset="-52"/>
                <a:ea typeface="Roboto" pitchFamily="2" charset="0"/>
                <a:cs typeface="Arial" panose="020B0604020202020204" pitchFamily="34" charset="0"/>
              </a:rPr>
              <a:pPr algn="l"/>
              <a:t>19</a:t>
            </a:fld>
            <a:endParaRPr lang="ru-RU" sz="1050" dirty="0">
              <a:solidFill>
                <a:srgbClr val="002060"/>
              </a:solidFill>
              <a:latin typeface="Montserrat Medium" panose="00000600000000000000" pitchFamily="50" charset="-52"/>
              <a:ea typeface="Roboto" pitchFamily="2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6C1CB168-8362-4E9B-AEDD-8439530D0B49}"/>
              </a:ext>
            </a:extLst>
          </p:cNvPr>
          <p:cNvSpPr/>
          <p:nvPr/>
        </p:nvSpPr>
        <p:spPr>
          <a:xfrm>
            <a:off x="672585" y="310284"/>
            <a:ext cx="9256946" cy="4985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tabLst>
                <a:tab pos="2150480" algn="l"/>
              </a:tabLst>
            </a:pPr>
            <a:r>
              <a:rPr lang="ru-RU" sz="3600" b="1" dirty="0">
                <a:solidFill>
                  <a:srgbClr val="0058E6"/>
                </a:solidFill>
                <a:latin typeface="Montserrat"/>
              </a:rPr>
              <a:t>Подведение итогов</a:t>
            </a: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48E64803-E6D6-4E32-B450-4DEF621EC2BA}"/>
              </a:ext>
            </a:extLst>
          </p:cNvPr>
          <p:cNvSpPr txBox="1"/>
          <p:nvPr/>
        </p:nvSpPr>
        <p:spPr>
          <a:xfrm>
            <a:off x="2607481" y="2190040"/>
            <a:ext cx="3234494" cy="143116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ru-RU" b="1" dirty="0">
                <a:solidFill>
                  <a:srgbClr val="002060"/>
                </a:solidFill>
                <a:latin typeface="Montserrat" panose="00000500000000000000" pitchFamily="2" charset="-52"/>
              </a:rPr>
              <a:t>ОБЩЕСТВО</a:t>
            </a:r>
          </a:p>
          <a:p>
            <a:pPr>
              <a:spcBef>
                <a:spcPts val="600"/>
              </a:spcBef>
            </a:pPr>
            <a:r>
              <a:rPr lang="ru-RU" sz="1400" dirty="0">
                <a:solidFill>
                  <a:srgbClr val="002060"/>
                </a:solidFill>
                <a:latin typeface="Montserrat" panose="00000500000000000000" pitchFamily="2" charset="-52"/>
              </a:rPr>
              <a:t>Качественные социально-ориентированные цифровые продукты, обеспечивающие граждан своим инструментарием на ежедневной основе. </a:t>
            </a:r>
          </a:p>
        </p:txBody>
      </p:sp>
      <p:sp>
        <p:nvSpPr>
          <p:cNvPr id="21" name="TextBox 8">
            <a:extLst>
              <a:ext uri="{FF2B5EF4-FFF2-40B4-BE49-F238E27FC236}">
                <a16:creationId xmlns:a16="http://schemas.microsoft.com/office/drawing/2014/main" id="{48E64803-E6D6-4E32-B450-4DEF621EC2BA}"/>
              </a:ext>
            </a:extLst>
          </p:cNvPr>
          <p:cNvSpPr txBox="1"/>
          <p:nvPr/>
        </p:nvSpPr>
        <p:spPr>
          <a:xfrm>
            <a:off x="8009926" y="2190040"/>
            <a:ext cx="3311206" cy="121571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ru-RU" b="1" dirty="0">
                <a:solidFill>
                  <a:srgbClr val="002060"/>
                </a:solidFill>
                <a:latin typeface="Montserrat" panose="00000500000000000000" pitchFamily="2" charset="-52"/>
              </a:rPr>
              <a:t>БЕЗОПАСНОСТЬ</a:t>
            </a:r>
          </a:p>
          <a:p>
            <a:pPr>
              <a:spcBef>
                <a:spcPts val="600"/>
              </a:spcBef>
            </a:pPr>
            <a:r>
              <a:rPr lang="ru-RU" sz="1400" dirty="0">
                <a:solidFill>
                  <a:srgbClr val="002060"/>
                </a:solidFill>
                <a:latin typeface="Montserrat" panose="00000500000000000000" pitchFamily="2" charset="-52"/>
              </a:rPr>
              <a:t>Обеспечение защиты как самой информации, так и защиты граждан от вредоносной и ложной информации.</a:t>
            </a:r>
          </a:p>
        </p:txBody>
      </p:sp>
      <p:sp>
        <p:nvSpPr>
          <p:cNvPr id="22" name="TextBox 9">
            <a:extLst>
              <a:ext uri="{FF2B5EF4-FFF2-40B4-BE49-F238E27FC236}">
                <a16:creationId xmlns:a16="http://schemas.microsoft.com/office/drawing/2014/main" id="{48E64803-E6D6-4E32-B450-4DEF621EC2BA}"/>
              </a:ext>
            </a:extLst>
          </p:cNvPr>
          <p:cNvSpPr txBox="1"/>
          <p:nvPr/>
        </p:nvSpPr>
        <p:spPr>
          <a:xfrm>
            <a:off x="2607480" y="3977407"/>
            <a:ext cx="8221758" cy="17235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ru-RU" b="1" dirty="0">
                <a:solidFill>
                  <a:srgbClr val="002060"/>
                </a:solidFill>
                <a:latin typeface="Montserrat" panose="00000500000000000000" pitchFamily="2" charset="-52"/>
              </a:rPr>
              <a:t>Государство:</a:t>
            </a:r>
          </a:p>
          <a:p>
            <a:pPr>
              <a:spcBef>
                <a:spcPts val="600"/>
              </a:spcBef>
            </a:pPr>
            <a:r>
              <a:rPr lang="ru-RU" sz="1400" dirty="0">
                <a:solidFill>
                  <a:srgbClr val="002060"/>
                </a:solidFill>
                <a:latin typeface="Montserrat" panose="00000500000000000000" pitchFamily="2" charset="-52"/>
              </a:rPr>
              <a:t>Отечественные разработки в промышленной, военной, космических отраслях </a:t>
            </a:r>
            <a:br>
              <a:rPr lang="ru-RU" sz="1400" dirty="0">
                <a:solidFill>
                  <a:srgbClr val="002060"/>
                </a:solidFill>
                <a:latin typeface="Montserrat" panose="00000500000000000000" pitchFamily="2" charset="-52"/>
              </a:rPr>
            </a:br>
            <a:r>
              <a:rPr lang="ru-RU" sz="1400" dirty="0">
                <a:solidFill>
                  <a:srgbClr val="002060"/>
                </a:solidFill>
                <a:latin typeface="Montserrat" panose="00000500000000000000" pitchFamily="2" charset="-52"/>
              </a:rPr>
              <a:t>по достоинству оценены на мировой арене. </a:t>
            </a:r>
          </a:p>
          <a:p>
            <a:pPr>
              <a:spcBef>
                <a:spcPts val="600"/>
              </a:spcBef>
            </a:pPr>
            <a:r>
              <a:rPr lang="ru-RU" sz="1400" dirty="0">
                <a:solidFill>
                  <a:srgbClr val="002060"/>
                </a:solidFill>
                <a:latin typeface="Montserrat" panose="00000500000000000000" pitchFamily="2" charset="-52"/>
              </a:rPr>
              <a:t>Российская Федерация обладает огромным потенциалом для развития информационных технологий в ключевых секторах экономики, обладает сильными кадрами и необходимой инфраструктурой, которые разрабатывают социальные и промышленные сервисы, применяющиеся в различных отраслях.</a:t>
            </a:r>
          </a:p>
        </p:txBody>
      </p:sp>
      <p:sp>
        <p:nvSpPr>
          <p:cNvPr id="23" name="TextBox 17">
            <a:extLst>
              <a:ext uri="{FF2B5EF4-FFF2-40B4-BE49-F238E27FC236}">
                <a16:creationId xmlns:a16="http://schemas.microsoft.com/office/drawing/2014/main" id="{48E64803-E6D6-4E32-B450-4DEF621EC2BA}"/>
              </a:ext>
            </a:extLst>
          </p:cNvPr>
          <p:cNvSpPr txBox="1"/>
          <p:nvPr/>
        </p:nvSpPr>
        <p:spPr>
          <a:xfrm>
            <a:off x="2607481" y="6019333"/>
            <a:ext cx="8818656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>
                <a:solidFill>
                  <a:srgbClr val="0058E6"/>
                </a:solidFill>
                <a:latin typeface="Montserrat" panose="00000500000000000000" pitchFamily="2" charset="-52"/>
              </a:rPr>
              <a:t>Ведущие команды программистов России сегодня реализуют поставленные задачи на благо граждан нашей страны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585" y="3828299"/>
            <a:ext cx="1793677" cy="163224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585" y="1791275"/>
            <a:ext cx="1793677" cy="163224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6249" y="1792105"/>
            <a:ext cx="1793677" cy="1632246"/>
          </a:xfrm>
          <a:prstGeom prst="rect">
            <a:avLst/>
          </a:prstGeom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9B13DF61-A508-9440-8B9D-6521A6A5FA6E}"/>
              </a:ext>
            </a:extLst>
          </p:cNvPr>
          <p:cNvSpPr/>
          <p:nvPr/>
        </p:nvSpPr>
        <p:spPr>
          <a:xfrm>
            <a:off x="672585" y="970285"/>
            <a:ext cx="6819596" cy="615553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>
              <a:spcBef>
                <a:spcPts val="1200"/>
              </a:spcBef>
            </a:pPr>
            <a:r>
              <a:rPr lang="ru-RU" sz="2000" b="1" dirty="0">
                <a:solidFill>
                  <a:srgbClr val="002060"/>
                </a:solidFill>
                <a:latin typeface="Montserrat" panose="00000500000000000000" pitchFamily="2" charset="-52"/>
              </a:rPr>
              <a:t>Отечественные информационные технологии на благо граждан страны</a:t>
            </a:r>
          </a:p>
        </p:txBody>
      </p:sp>
    </p:spTree>
    <p:extLst>
      <p:ext uri="{BB962C8B-B14F-4D97-AF65-F5344CB8AC3E}">
        <p14:creationId xmlns:p14="http://schemas.microsoft.com/office/powerpoint/2010/main" val="275048110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1812</TotalTime>
  <Words>1300</Words>
  <Application>Microsoft Macintosh PowerPoint</Application>
  <PresentationFormat>Широкоэкранный</PresentationFormat>
  <Paragraphs>230</Paragraphs>
  <Slides>19</Slides>
  <Notes>18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6" baseType="lpstr">
      <vt:lpstr>Wingdings</vt:lpstr>
      <vt:lpstr>Arial</vt:lpstr>
      <vt:lpstr>Calibri Light</vt:lpstr>
      <vt:lpstr>Montserrat Medium</vt:lpstr>
      <vt:lpstr>Montserrat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Windows User</dc:creator>
  <cp:lastModifiedBy>Microsoft Office User</cp:lastModifiedBy>
  <cp:revision>190</cp:revision>
  <cp:lastPrinted>2022-03-04T11:11:33Z</cp:lastPrinted>
  <dcterms:created xsi:type="dcterms:W3CDTF">2022-03-02T12:35:31Z</dcterms:created>
  <dcterms:modified xsi:type="dcterms:W3CDTF">2022-03-17T16:21:29Z</dcterms:modified>
</cp:coreProperties>
</file>