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96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11C8F-560F-4DCE-A1D4-5B59980F734B}" type="datetimeFigureOut">
              <a:rPr lang="ru-RU"/>
              <a:pPr>
                <a:defRPr/>
              </a:pPr>
              <a:t>22.11.2022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87745-183F-43B5-A463-43185891E9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55A6A-6F52-49BF-8655-A4B89AEE71DB}" type="datetimeFigureOut">
              <a:rPr lang="ru-RU"/>
              <a:pPr>
                <a:defRPr/>
              </a:pPr>
              <a:t>22.11.2022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C9691-52A2-497C-A131-3CEC42C9C5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A9A42-4214-4480-8A91-FBCF8DA487CF}" type="datetimeFigureOut">
              <a:rPr lang="ru-RU"/>
              <a:pPr>
                <a:defRPr/>
              </a:pPr>
              <a:t>22.11.2022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CEC3E-D42A-40C6-A2F6-95B6166FD8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02FE4-9D38-4F3B-B73A-CA0E5B9B5204}" type="datetimeFigureOut">
              <a:rPr lang="ru-RU"/>
              <a:pPr>
                <a:defRPr/>
              </a:pPr>
              <a:t>22.11.2022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3D2A4-1FA6-4535-9EE6-1250E29888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6FCA4-9178-4B69-A5B3-BC28FCE91801}" type="datetimeFigureOut">
              <a:rPr lang="ru-RU"/>
              <a:pPr>
                <a:defRPr/>
              </a:pPr>
              <a:t>22.11.2022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86726-AC6E-4518-A683-F1FD6F6A34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E8D6B-DDCA-4194-BA36-E32D78CB4428}" type="datetimeFigureOut">
              <a:rPr lang="ru-RU"/>
              <a:pPr>
                <a:defRPr/>
              </a:pPr>
              <a:t>22.11.2022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5C999-A460-4FC6-BB55-67F3581217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66703-FEEC-4384-984F-BEC46FE4AF1A}" type="datetimeFigureOut">
              <a:rPr lang="ru-RU"/>
              <a:pPr>
                <a:defRPr/>
              </a:pPr>
              <a:t>22.11.2022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EE2F-84F0-43D5-A6E4-59D310B590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29278-77D4-4DD8-A104-C7583753F6D4}" type="datetimeFigureOut">
              <a:rPr lang="ru-RU"/>
              <a:pPr>
                <a:defRPr/>
              </a:pPr>
              <a:t>22.11.2022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E04F1-E0D4-4E80-B69F-D265E104ED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F2F20-F4C7-4247-A344-75C9CCF8E9A3}" type="datetimeFigureOut">
              <a:rPr lang="ru-RU"/>
              <a:pPr>
                <a:defRPr/>
              </a:pPr>
              <a:t>22.11.2022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A5771-B77C-4710-8107-E4B9DBE0AF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DC026-A3DF-48DA-807E-083F9AC74EFF}" type="datetimeFigureOut">
              <a:rPr lang="ru-RU"/>
              <a:pPr>
                <a:defRPr/>
              </a:pPr>
              <a:t>22.11.2022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CE23A-F000-4266-8011-2AB750FE71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90E40-5691-412C-A632-574B72995954}" type="datetimeFigureOut">
              <a:rPr lang="ru-RU"/>
              <a:pPr>
                <a:defRPr/>
              </a:pPr>
              <a:t>22.11.2022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23886-6977-4B16-8F00-3BCC30DA5B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332CB9-D652-4086-BF95-E5BF6D5AF18F}" type="datetimeFigureOut">
              <a:rPr lang="ru-RU"/>
              <a:pPr>
                <a:defRPr/>
              </a:pPr>
              <a:t>22.11.2022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CFCD338-BBCA-487E-BE4D-18E6F00C80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>
          <a:xfrm>
            <a:off x="755650" y="836613"/>
            <a:ext cx="7815263" cy="3028950"/>
          </a:xfrm>
        </p:spPr>
        <p:txBody>
          <a:bodyPr/>
          <a:lstStyle/>
          <a:p>
            <a:pPr eaLnBrk="1" hangingPunct="1"/>
            <a:r>
              <a:rPr lang="ru-RU" sz="4800" smtClean="0">
                <a:solidFill>
                  <a:srgbClr val="632523"/>
                </a:solidFill>
                <a:latin typeface="Arial Black" pitchFamily="34" charset="0"/>
                <a:ea typeface="Aharoni"/>
                <a:cs typeface="Aharoni"/>
              </a:rPr>
              <a:t>Степь в произведениях русских и калмыцких писателей</a:t>
            </a:r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632523"/>
                </a:solidFill>
              </a:rPr>
              <a:t>Выполнила ученица  </a:t>
            </a:r>
            <a:r>
              <a:rPr lang="ru-RU" sz="2400" smtClean="0">
                <a:solidFill>
                  <a:schemeClr val="tx1"/>
                </a:solidFill>
              </a:rPr>
              <a:t>Статова Дарья</a:t>
            </a:r>
            <a:r>
              <a:rPr lang="ru-RU" smtClean="0">
                <a:solidFill>
                  <a:schemeClr val="tx1"/>
                </a:solidFill>
              </a:rPr>
              <a:t> </a:t>
            </a:r>
            <a:endParaRPr lang="ru-RU" smtClean="0">
              <a:solidFill>
                <a:srgbClr val="632523"/>
              </a:solidFill>
            </a:endParaRPr>
          </a:p>
          <a:p>
            <a:pPr eaLnBrk="1" hangingPunct="1"/>
            <a:endParaRPr lang="ru-RU" smtClean="0">
              <a:solidFill>
                <a:srgbClr val="632523"/>
              </a:solidFill>
            </a:endParaRPr>
          </a:p>
          <a:p>
            <a:pPr eaLnBrk="1" hangingPunct="1"/>
            <a:endParaRPr lang="ru-RU" smtClean="0">
              <a:solidFill>
                <a:srgbClr val="63252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Arial Black" pitchFamily="34" charset="0"/>
                <a:ea typeface="Aharoni"/>
                <a:cs typeface="Aharoni"/>
              </a:rPr>
              <a:t>Введение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eaLnBrk="1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Калмыцкая степь – моя малая родина. Благоухающая разнотравьем весной, выгоревшая и поблёкшая от зноя летом, бурая осенью, занесённая снегом зимой – это всё она, родная степь. Огромны степные просторы, где так вольно ветру, где есть место всему живому: птицам и насекомым, травам и цветам, животным маленьким и большим, человеку. А сколько скрытых, сразу невидимых глазу красок и оттенков! А сколько звуков: трели птиц, треск кузнечиков, шелест сухой травы, клики водоплавающей птицы! А как дурманит воздух, настоянный на степных травах! Степь кормит и поддерживает степняка, завораживает и очаровывает, становится источником вдохновения творческих людей: поэтов, художников, композиторов.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Arial Black" pitchFamily="34" charset="0"/>
              </a:rPr>
              <a:t>Степь в произведениях калмыцких писателей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7030A0"/>
                </a:solidFill>
              </a:rPr>
              <a:t>Калмыцкая степь в произведениях писателей и поэтов предстает как живая, потому что они изобразили её с замечательным мастерством, роскошными многоцветными красками, словно художник на полотне.. По их произведениям можно изучать растительный и животный мир степей.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Arial Black" pitchFamily="34" charset="0"/>
              </a:rPr>
              <a:t>Д. Н. Кугультинов</a:t>
            </a:r>
          </a:p>
        </p:txBody>
      </p:sp>
      <p:sp>
        <p:nvSpPr>
          <p:cNvPr id="16386" name="Содержимое 2"/>
          <p:cNvSpPr>
            <a:spLocks noGrp="1"/>
          </p:cNvSpPr>
          <p:nvPr>
            <p:ph idx="1"/>
          </p:nvPr>
        </p:nvSpPr>
        <p:spPr>
          <a:xfrm>
            <a:off x="428625" y="1285875"/>
            <a:ext cx="8258175" cy="48402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200" smtClean="0"/>
              <a:t>Нельзя не отметить особенное </a:t>
            </a:r>
          </a:p>
          <a:p>
            <a:pPr eaLnBrk="1" hangingPunct="1">
              <a:buFont typeface="Arial" charset="0"/>
              <a:buNone/>
            </a:pPr>
            <a:r>
              <a:rPr lang="ru-RU" sz="2200" smtClean="0"/>
              <a:t>восторженное отношение </a:t>
            </a:r>
          </a:p>
          <a:p>
            <a:pPr eaLnBrk="1" hangingPunct="1">
              <a:buFont typeface="Arial" charset="0"/>
              <a:buNone/>
            </a:pPr>
            <a:r>
              <a:rPr lang="ru-RU" sz="2200" smtClean="0"/>
              <a:t>Д. Кугультинова к его родной калмыцкой</a:t>
            </a:r>
          </a:p>
          <a:p>
            <a:pPr eaLnBrk="1" hangingPunct="1">
              <a:buFont typeface="Arial" charset="0"/>
              <a:buNone/>
            </a:pPr>
            <a:r>
              <a:rPr lang="ru-RU" sz="2200" smtClean="0"/>
              <a:t> степи. Кто хоть раз побывал в </a:t>
            </a:r>
          </a:p>
          <a:p>
            <a:pPr eaLnBrk="1" hangingPunct="1">
              <a:buFont typeface="Arial" charset="0"/>
              <a:buNone/>
            </a:pPr>
            <a:r>
              <a:rPr lang="ru-RU" sz="2200" smtClean="0"/>
              <a:t>калмыцкой степи, очаровывался её </a:t>
            </a:r>
          </a:p>
          <a:p>
            <a:pPr eaLnBrk="1" hangingPunct="1">
              <a:buFont typeface="Arial" charset="0"/>
              <a:buNone/>
            </a:pPr>
            <a:r>
              <a:rPr lang="ru-RU" sz="2200" smtClean="0"/>
              <a:t>широтой, просторами, выносливостью </a:t>
            </a:r>
          </a:p>
          <a:p>
            <a:pPr eaLnBrk="1" hangingPunct="1">
              <a:buFont typeface="Arial" charset="0"/>
              <a:buNone/>
            </a:pPr>
            <a:r>
              <a:rPr lang="ru-RU" sz="2200" smtClean="0"/>
              <a:t>тех, кто обитает в степи, для кого </a:t>
            </a:r>
          </a:p>
          <a:p>
            <a:pPr eaLnBrk="1" hangingPunct="1">
              <a:buFont typeface="Arial" charset="0"/>
              <a:buNone/>
            </a:pPr>
            <a:r>
              <a:rPr lang="ru-RU" sz="2200" smtClean="0"/>
              <a:t>степь является родным домом. Таким домом является степь </a:t>
            </a:r>
          </a:p>
          <a:p>
            <a:pPr eaLnBrk="1" hangingPunct="1">
              <a:buFont typeface="Arial" charset="0"/>
              <a:buNone/>
            </a:pPr>
            <a:r>
              <a:rPr lang="ru-RU" sz="2200" smtClean="0"/>
              <a:t>для великого поэта Калмыкии- Д.Н. Кугультинова. </a:t>
            </a:r>
          </a:p>
          <a:p>
            <a:pPr eaLnBrk="1" hangingPunct="1">
              <a:buFont typeface="Arial" charset="0"/>
              <a:buNone/>
            </a:pPr>
            <a:r>
              <a:rPr lang="ru-RU" sz="2200" b="1" smtClean="0">
                <a:solidFill>
                  <a:srgbClr val="7030A0"/>
                </a:solidFill>
              </a:rPr>
              <a:t>На свете только- степь и небо.</a:t>
            </a:r>
          </a:p>
          <a:p>
            <a:pPr eaLnBrk="1" hangingPunct="1">
              <a:buFont typeface="Arial" charset="0"/>
              <a:buNone/>
            </a:pPr>
            <a:r>
              <a:rPr lang="ru-RU" sz="2200" b="1" smtClean="0">
                <a:solidFill>
                  <a:srgbClr val="7030A0"/>
                </a:solidFill>
              </a:rPr>
              <a:t> На свете- птицы, степь и я. </a:t>
            </a:r>
          </a:p>
          <a:p>
            <a:pPr eaLnBrk="1" hangingPunct="1">
              <a:buFont typeface="Arial" charset="0"/>
              <a:buNone/>
            </a:pPr>
            <a:r>
              <a:rPr lang="ru-RU" sz="2200" b="1" smtClean="0">
                <a:solidFill>
                  <a:srgbClr val="7030A0"/>
                </a:solidFill>
              </a:rPr>
              <a:t>О счастье духа, счастье тела- </a:t>
            </a:r>
          </a:p>
          <a:p>
            <a:pPr eaLnBrk="1" hangingPunct="1">
              <a:buFont typeface="Arial" charset="0"/>
              <a:buNone/>
            </a:pPr>
            <a:r>
              <a:rPr lang="ru-RU" sz="2200" b="1" smtClean="0">
                <a:solidFill>
                  <a:srgbClr val="7030A0"/>
                </a:solidFill>
              </a:rPr>
              <a:t>Простор, не знающий предела.</a:t>
            </a:r>
          </a:p>
        </p:txBody>
      </p:sp>
      <p:pic>
        <p:nvPicPr>
          <p:cNvPr id="16387" name="Рисунок 3" descr="степь весной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2275" y="1643063"/>
            <a:ext cx="36417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Содержимое 2"/>
          <p:cNvSpPr>
            <a:spLocks noGrp="1"/>
          </p:cNvSpPr>
          <p:nvPr>
            <p:ph idx="1"/>
          </p:nvPr>
        </p:nvSpPr>
        <p:spPr>
          <a:xfrm>
            <a:off x="457200" y="500063"/>
            <a:ext cx="8258175" cy="56261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200" b="1" smtClean="0">
                <a:solidFill>
                  <a:srgbClr val="7030A0"/>
                </a:solidFill>
              </a:rPr>
              <a:t>Как ты прекрасна, степь моя, в апреле!</a:t>
            </a:r>
          </a:p>
          <a:p>
            <a:pPr eaLnBrk="1" hangingPunct="1">
              <a:buFont typeface="Arial" charset="0"/>
              <a:buNone/>
            </a:pPr>
            <a:r>
              <a:rPr lang="ru-RU" sz="2200" b="1" smtClean="0">
                <a:solidFill>
                  <a:srgbClr val="7030A0"/>
                </a:solidFill>
              </a:rPr>
              <a:t>Хрустально-звонкий воздух, и простор,</a:t>
            </a:r>
          </a:p>
          <a:p>
            <a:pPr eaLnBrk="1" hangingPunct="1">
              <a:buFont typeface="Arial" charset="0"/>
              <a:buNone/>
            </a:pPr>
            <a:r>
              <a:rPr lang="ru-RU" sz="2200" b="1" smtClean="0">
                <a:solidFill>
                  <a:srgbClr val="7030A0"/>
                </a:solidFill>
              </a:rPr>
              <a:t>И колокольчик – жаворонка трели!.</a:t>
            </a:r>
          </a:p>
          <a:p>
            <a:pPr eaLnBrk="1" hangingPunct="1">
              <a:buFont typeface="Arial" charset="0"/>
              <a:buNone/>
            </a:pPr>
            <a:r>
              <a:rPr lang="ru-RU" sz="2200" b="1" smtClean="0">
                <a:solidFill>
                  <a:srgbClr val="7030A0"/>
                </a:solidFill>
              </a:rPr>
              <a:t>Ты – музыка, чьи звуки в давних пор</a:t>
            </a:r>
          </a:p>
          <a:p>
            <a:pPr eaLnBrk="1" hangingPunct="1">
              <a:buFont typeface="Arial" charset="0"/>
              <a:buNone/>
            </a:pPr>
            <a:r>
              <a:rPr lang="ru-RU" sz="2200" b="1" smtClean="0">
                <a:solidFill>
                  <a:srgbClr val="7030A0"/>
                </a:solidFill>
              </a:rPr>
              <a:t>Какой-то гений, в неизвестность канув,</a:t>
            </a:r>
          </a:p>
          <a:p>
            <a:pPr eaLnBrk="1" hangingPunct="1">
              <a:buFont typeface="Arial" charset="0"/>
              <a:buNone/>
            </a:pPr>
            <a:r>
              <a:rPr lang="ru-RU" sz="2200" b="1" smtClean="0">
                <a:solidFill>
                  <a:srgbClr val="7030A0"/>
                </a:solidFill>
              </a:rPr>
              <a:t>Переложил на живопись тюльпанов.</a:t>
            </a:r>
          </a:p>
          <a:p>
            <a:pPr eaLnBrk="1" hangingPunct="1">
              <a:buFont typeface="Arial" charset="0"/>
              <a:buNone/>
            </a:pPr>
            <a:r>
              <a:rPr lang="ru-RU" sz="2200" b="1" smtClean="0">
                <a:solidFill>
                  <a:srgbClr val="7030A0"/>
                </a:solidFill>
              </a:rPr>
              <a:t>Как счастлив я, что голос твой пойму,</a:t>
            </a:r>
          </a:p>
          <a:p>
            <a:pPr eaLnBrk="1" hangingPunct="1">
              <a:buFont typeface="Arial" charset="0"/>
              <a:buNone/>
            </a:pPr>
            <a:r>
              <a:rPr lang="ru-RU" sz="2200" b="1" smtClean="0">
                <a:solidFill>
                  <a:srgbClr val="7030A0"/>
                </a:solidFill>
              </a:rPr>
              <a:t>Что человек я, что душе все чаще</a:t>
            </a:r>
          </a:p>
          <a:p>
            <a:pPr eaLnBrk="1" hangingPunct="1">
              <a:buFont typeface="Arial" charset="0"/>
              <a:buNone/>
            </a:pPr>
            <a:r>
              <a:rPr lang="ru-RU" sz="2200" b="1" smtClean="0">
                <a:solidFill>
                  <a:srgbClr val="7030A0"/>
                </a:solidFill>
              </a:rPr>
              <a:t>Доступна радость красоты щемящей…</a:t>
            </a:r>
          </a:p>
          <a:p>
            <a:pPr eaLnBrk="1" hangingPunct="1">
              <a:buFont typeface="Arial" charset="0"/>
              <a:buNone/>
            </a:pPr>
            <a:r>
              <a:rPr lang="ru-RU" sz="2200" b="1" smtClean="0">
                <a:solidFill>
                  <a:srgbClr val="7030A0"/>
                </a:solidFill>
              </a:rPr>
              <a:t>Иль человек я только потому,</a:t>
            </a:r>
          </a:p>
          <a:p>
            <a:pPr eaLnBrk="1" hangingPunct="1">
              <a:buFont typeface="Arial" charset="0"/>
              <a:buNone/>
            </a:pPr>
            <a:r>
              <a:rPr lang="ru-RU" sz="2200" b="1" smtClean="0">
                <a:solidFill>
                  <a:srgbClr val="7030A0"/>
                </a:solidFill>
              </a:rPr>
              <a:t>Что внемлет скрытой музыке душа?.</a:t>
            </a:r>
          </a:p>
          <a:p>
            <a:pPr eaLnBrk="1" hangingPunct="1">
              <a:buFont typeface="Arial" charset="0"/>
              <a:buNone/>
            </a:pPr>
            <a:r>
              <a:rPr lang="ru-RU" sz="2200" b="1" smtClean="0">
                <a:solidFill>
                  <a:srgbClr val="7030A0"/>
                </a:solidFill>
              </a:rPr>
              <a:t>О жизнь, как ты щедра!. Как хороша!.</a:t>
            </a:r>
          </a:p>
          <a:p>
            <a:pPr eaLnBrk="1" hangingPunct="1"/>
            <a:endParaRPr lang="ru-RU" smtClean="0"/>
          </a:p>
        </p:txBody>
      </p:sp>
      <p:pic>
        <p:nvPicPr>
          <p:cNvPr id="17410" name="Рисунок 3" descr="7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3" y="928688"/>
            <a:ext cx="37147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latin typeface="Arial Black" pitchFamily="34" charset="0"/>
              </a:rPr>
              <a:t>Григорий Кукарека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476885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dirty="0" smtClean="0"/>
              <a:t>        В сборнике «Тюльпаны на солончаке»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dirty="0" smtClean="0"/>
              <a:t>Григорий   </a:t>
            </a:r>
            <a:r>
              <a:rPr lang="ru-RU" sz="1500" dirty="0" err="1" smtClean="0"/>
              <a:t>Кукарека</a:t>
            </a:r>
            <a:r>
              <a:rPr lang="ru-RU" sz="1500" dirty="0" smtClean="0"/>
              <a:t> – поэтический эколог. Особое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dirty="0" smtClean="0"/>
              <a:t>внимание он уделяет степи: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b="1" dirty="0" smtClean="0">
                <a:solidFill>
                  <a:srgbClr val="7030A0"/>
                </a:solidFill>
                <a:latin typeface="+mj-lt"/>
              </a:rPr>
              <a:t>Травостоем вы славились, степи,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b="1" dirty="0" smtClean="0">
                <a:solidFill>
                  <a:srgbClr val="7030A0"/>
                </a:solidFill>
                <a:latin typeface="+mj-lt"/>
              </a:rPr>
              <a:t>Шапку бросишь – не гнулась трава.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b="1" dirty="0" smtClean="0">
                <a:solidFill>
                  <a:srgbClr val="7030A0"/>
                </a:solidFill>
                <a:latin typeface="+mj-lt"/>
              </a:rPr>
              <a:t>Но земля до поры только терпит,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b="1" dirty="0" smtClean="0">
                <a:solidFill>
                  <a:srgbClr val="7030A0"/>
                </a:solidFill>
                <a:latin typeface="+mj-lt"/>
              </a:rPr>
              <a:t>Ведь ранима она и жива.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b="1" dirty="0" smtClean="0">
                <a:solidFill>
                  <a:srgbClr val="7030A0"/>
                </a:solidFill>
                <a:latin typeface="+mj-lt"/>
              </a:rPr>
              <a:t>И нуждается в нашей охране.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b="1" dirty="0" smtClean="0">
                <a:solidFill>
                  <a:srgbClr val="7030A0"/>
                </a:solidFill>
                <a:latin typeface="+mj-lt"/>
              </a:rPr>
              <a:t> Мы о том забывать не должны…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dirty="0" smtClean="0"/>
              <a:t> Эти раздумья поэта не случайны. Поэт видит «как зловеще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dirty="0" smtClean="0"/>
              <a:t>дымятся барханы», сильнее дуют суховеи, надвигается пустыня.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dirty="0" smtClean="0"/>
              <a:t> Его сердце переполняется болью, тревогой, он видит в теперешнем облике степи знак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dirty="0" smtClean="0"/>
              <a:t>беды. По словам поэта, оскудение степи приведёт к оскудению души человека,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dirty="0" err="1" smtClean="0"/>
              <a:t>бездуховности</a:t>
            </a:r>
            <a:r>
              <a:rPr lang="ru-RU" sz="1500" dirty="0" smtClean="0"/>
              <a:t>, нравственной глухоте. В сборник включена поэма «Тюльпаны на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dirty="0" smtClean="0"/>
              <a:t>солончаке». Два главных героя в этом произведении, два тюльпана – степной и тепличный.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dirty="0" smtClean="0"/>
              <a:t>В разных условиях растут они, различно и отношение к ним людей. Поэт противопоставляет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dirty="0" smtClean="0"/>
              <a:t>тепличному тюльпану наш родной степной тюльпан, которого «вскормила целина», «где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dirty="0" smtClean="0"/>
              <a:t>ветер свищет, как аркан». Поэт призывает хранить первозданную красоту наших степей: «В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dirty="0" smtClean="0"/>
              <a:t>моей бы силе приказать: тюльпаны никогда не рвать!».  </a:t>
            </a:r>
            <a:endParaRPr lang="ru-RU" sz="1500" dirty="0"/>
          </a:p>
        </p:txBody>
      </p:sp>
      <p:pic>
        <p:nvPicPr>
          <p:cNvPr id="18435" name="Рисунок 4" descr="slide_13.jpg"/>
          <p:cNvPicPr>
            <a:picLocks noChangeAspect="1"/>
          </p:cNvPicPr>
          <p:nvPr/>
        </p:nvPicPr>
        <p:blipFill>
          <a:blip r:embed="rId2"/>
          <a:srcRect l="2344" t="11458" r="66406" b="29167"/>
          <a:stretch>
            <a:fillRect/>
          </a:stretch>
        </p:blipFill>
        <p:spPr bwMode="auto">
          <a:xfrm>
            <a:off x="6215063" y="1214438"/>
            <a:ext cx="2255837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Arial Black" pitchFamily="34" charset="0"/>
              </a:rPr>
              <a:t>Степь в произведениях русских писателей 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Степи без конца и края, ровные, скучные, раздольные, волнистые, холмистые... Степь, словно живое существо, меняет свои наряды. Разные поэты – разное восприятие степи.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Arial Black" pitchFamily="34" charset="0"/>
              </a:rPr>
              <a:t>А.С. Пушкин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Из всего комплекса произведений Пушкина со «степной» больше всего приближается лирика, причем здесь мы имеем дело, скорее, не с чисто художественным сходством, а с общим эмоционально-смысловым решением темы. В лирике Пушкина </a:t>
            </a:r>
            <a:r>
              <a:rPr lang="ru-RU" dirty="0" err="1" smtClean="0"/>
              <a:t>топос</a:t>
            </a:r>
            <a:r>
              <a:rPr lang="ru-RU" dirty="0" smtClean="0"/>
              <a:t> степи появляется во второй половине 1820-х годов и имеет драматическую, почти трагическую тональность. В данном аспекте весьма показательным является стихотворение «Три ключа» (1827), наделенное повышенной символической энергией: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В степи мирской, печальной и безбрежной,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Таинственно пробились три ключа: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Ключ юности, ключ быстрый и мятежный,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Кипит, бежит, сверкая и журча.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Кастальский ключ волною вдохновенья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В степи мирской изгнанников поит.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Последний ключ – холодный ключ забвенья,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Он слаще всех жар сердца утолит. </a:t>
            </a:r>
            <a:endParaRPr lang="ru-RU" dirty="0"/>
          </a:p>
        </p:txBody>
      </p:sp>
      <p:pic>
        <p:nvPicPr>
          <p:cNvPr id="20483" name="Рисунок 3" descr="5557365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0" y="3714750"/>
            <a:ext cx="3643313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latin typeface="Arial Black" pitchFamily="34" charset="0"/>
              </a:rPr>
              <a:t>Н. Гоголь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Описание степи у Н.Гоголя («Тарас </a:t>
            </a:r>
            <a:r>
              <a:rPr lang="ru-RU" b="1" dirty="0" err="1" smtClean="0"/>
              <a:t>Бульба</a:t>
            </a:r>
            <a:r>
              <a:rPr lang="ru-RU" b="1" dirty="0" smtClean="0"/>
              <a:t>»)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</a:t>
            </a:r>
            <a:r>
              <a:rPr lang="ru-RU" sz="2900" dirty="0" smtClean="0"/>
              <a:t>Степь чем дальше, тем становилась прекраснее. Тогда весь юг, все то пространство... до самого Черного моря было зеленою, девственною пустынею... Ничего в природе не могло быть лучше; вся поверхность земли представлялась зелено-золотым океаном, по которому брызнули миллионы разных цветов... занесенный бог знает откуда колос пшеницы наливался в гуще... Воздух был наполнен тысячью разных птичьих свистов. В небе неподвижно стояли ястребы, распластав свои крылья и неподвижно устремив глаза свои в траву. Крик двигавшейся в стороне тучи диких гусей отдавался бог весть в каком дальнем озере. Из травы подымалась мерными взмахами чайка и роскошно купалась в синих волнах воздуха. Вот она пропала в вышине, только мелькнет одною черною точкою; вот она перевернулась крылами и блеснула перед солнцем. Черт вас возьми, степи, как вы хороши!.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7030A0"/>
                </a:solidFill>
              </a:rPr>
              <a:t>Сначала Гоголь определяет степь как пространство земли. А затем прибегает к метафорам: степь – зелено-золотой океан, синие волны воздуха, брызнули по океану… Необозримость степи подчеркнута фразой: брызнули миллионы разных цветов. 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Степь у Гоголя особенная: она живет, дышит, шумит.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latin typeface="Arial Black" pitchFamily="34" charset="0"/>
              </a:rPr>
              <a:t>Заключение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Как  и  для  русских  так  и для калмыцких писателей  степь  имеет  особое  значение.  Она  —  мать  кочевников,  дающая  пастбища,  еду, в  то же  время  </a:t>
            </a:r>
            <a:r>
              <a:rPr lang="ru-RU" dirty="0" err="1" smtClean="0"/>
              <a:t>она-мать</a:t>
            </a:r>
            <a:r>
              <a:rPr lang="ru-RU" dirty="0" smtClean="0"/>
              <a:t>  земледельца,  своей  плодородной  почвой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дающая  хлеб,  богатый  урожай,  то  есть  тоже  —  еду.  Так же она просто красива своим видом!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    Она  вдохновляет  писателей,  поэтов  и  музыкантов  на  создание  своих  произведений.  Степь  всегда  останется  вечным  источником  вдохновения  еще  для  многих  поколений.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791</Words>
  <PresentationFormat>Экран (4:3)</PresentationFormat>
  <Paragraphs>73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Arial Black</vt:lpstr>
      <vt:lpstr>Aharoni</vt:lpstr>
      <vt:lpstr>Тема Office</vt:lpstr>
      <vt:lpstr>Степь в произведениях русских и калмыцких писателей</vt:lpstr>
      <vt:lpstr>Введение</vt:lpstr>
      <vt:lpstr>Степь в произведениях калмыцких писателей</vt:lpstr>
      <vt:lpstr>Д. Н. Кугультинов</vt:lpstr>
      <vt:lpstr>Слайд 5</vt:lpstr>
      <vt:lpstr>Григорий Кукарека</vt:lpstr>
      <vt:lpstr>Степь в произведениях русских писателей </vt:lpstr>
      <vt:lpstr>А.С. Пушкин</vt:lpstr>
      <vt:lpstr>Н. Гоголь</vt:lpstr>
      <vt:lpstr>Заключение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Степь в произведениях русских и калмыцких писателей</dc:title>
  <dc:creator>Mayer</dc:creator>
  <cp:lastModifiedBy>Елена</cp:lastModifiedBy>
  <cp:revision>24</cp:revision>
  <dcterms:created xsi:type="dcterms:W3CDTF">2017-02-02T16:13:16Z</dcterms:created>
  <dcterms:modified xsi:type="dcterms:W3CDTF">2022-11-22T14:41:54Z</dcterms:modified>
</cp:coreProperties>
</file>